
<file path=[Content_Types].xml><?xml version="1.0" encoding="utf-8"?>
<Types xmlns="http://schemas.openxmlformats.org/package/2006/content-types">
  <Default Extension="jpeg" ContentType="image/jpeg"/>
  <Default Extension="jpg" ContentType="image/pn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11.jpg" ContentType="image/jpeg"/>
  <Override PartName="/ppt/media/image12.jpg" ContentType="image/jpeg"/>
  <Override PartName="/ppt/media/image24.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handoutMasterIdLst>
    <p:handoutMasterId r:id="rId34"/>
  </p:handoutMasterIdLst>
  <p:sldIdLst>
    <p:sldId id="259" r:id="rId2"/>
    <p:sldId id="261" r:id="rId3"/>
    <p:sldId id="278" r:id="rId4"/>
    <p:sldId id="336" r:id="rId5"/>
    <p:sldId id="374" r:id="rId6"/>
    <p:sldId id="317" r:id="rId7"/>
    <p:sldId id="375" r:id="rId8"/>
    <p:sldId id="376" r:id="rId9"/>
    <p:sldId id="318" r:id="rId10"/>
    <p:sldId id="377" r:id="rId11"/>
    <p:sldId id="311" r:id="rId12"/>
    <p:sldId id="364" r:id="rId13"/>
    <p:sldId id="378" r:id="rId14"/>
    <p:sldId id="379" r:id="rId15"/>
    <p:sldId id="335" r:id="rId16"/>
    <p:sldId id="380" r:id="rId17"/>
    <p:sldId id="381" r:id="rId18"/>
    <p:sldId id="382" r:id="rId19"/>
    <p:sldId id="383" r:id="rId20"/>
    <p:sldId id="384" r:id="rId21"/>
    <p:sldId id="385" r:id="rId22"/>
    <p:sldId id="358" r:id="rId23"/>
    <p:sldId id="386" r:id="rId24"/>
    <p:sldId id="387" r:id="rId25"/>
    <p:sldId id="388" r:id="rId26"/>
    <p:sldId id="389" r:id="rId27"/>
    <p:sldId id="390" r:id="rId28"/>
    <p:sldId id="391" r:id="rId29"/>
    <p:sldId id="392" r:id="rId30"/>
    <p:sldId id="393" r:id="rId31"/>
    <p:sldId id="309"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4BB"/>
    <a:srgbClr val="6D6E6C"/>
    <a:srgbClr val="2E95D2"/>
    <a:srgbClr val="8F257A"/>
    <a:srgbClr val="EA1D76"/>
    <a:srgbClr val="EE7123"/>
    <a:srgbClr val="16A8D3"/>
    <a:srgbClr val="CE1779"/>
    <a:srgbClr val="000000"/>
    <a:srgbClr val="FDC0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57"/>
    <p:restoredTop sz="86395"/>
  </p:normalViewPr>
  <p:slideViewPr>
    <p:cSldViewPr snapToGrid="0" snapToObjects="1">
      <p:cViewPr varScale="1">
        <p:scale>
          <a:sx n="86" d="100"/>
          <a:sy n="86" d="100"/>
        </p:scale>
        <p:origin x="763" y="67"/>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6/15/2020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6/15/2020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a:t>
            </a:r>
            <a:r>
              <a:rPr lang="en-IE" sz="4400" b="0" i="0" u="none" strike="noStrike" kern="1200">
                <a:solidFill>
                  <a:schemeClr val="bg1"/>
                </a:solidFill>
                <a:effectLst/>
                <a:latin typeface="+mn-lt"/>
                <a:ea typeface="+mn-ea"/>
                <a:cs typeface="+mn-cs"/>
              </a:rPr>
              <a:t>THE </a:t>
            </a:r>
            <a:r>
              <a:rPr lang="en-IE" sz="4400" b="1" i="0" u="none" strike="noStrike" kern="1200">
                <a:solidFill>
                  <a:schemeClr val="bg1"/>
                </a:solidFill>
                <a:effectLst/>
                <a:latin typeface="+mn-lt"/>
                <a:ea typeface="+mn-ea"/>
                <a:cs typeface="+mn-cs"/>
              </a:rPr>
              <a:t>AMBITION </a:t>
            </a:r>
            <a:r>
              <a:rPr lang="en-IE" sz="4400" b="1" i="0" u="none" strike="noStrike" kern="1200" dirty="0">
                <a:solidFill>
                  <a:schemeClr val="bg1"/>
                </a:solidFill>
                <a:effectLst/>
                <a:latin typeface="+mn-lt"/>
                <a:ea typeface="+mn-ea"/>
                <a:cs typeface="+mn-cs"/>
              </a:rPr>
              <a:t>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0" y="2123341"/>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ivider slide - BLUE">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1" t="-4476" r="-7382" b="50000"/>
          <a:stretch/>
        </p:blipFill>
        <p:spPr>
          <a:xfrm rot="10800000">
            <a:off x="1122288" y="0"/>
            <a:ext cx="5921979" cy="33909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PINK">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4371" t="50000" r="-3012" b="-4476"/>
          <a:stretch/>
        </p:blipFill>
        <p:spPr>
          <a:xfrm rot="10800000" flipV="1">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1" t="-4476" r="-7382" b="50000"/>
          <a:stretch/>
        </p:blipFill>
        <p:spPr>
          <a:xfrm rot="10800000">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Divider slide - YELLOW">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1" t="-4476" r="-7382" b="50000"/>
          <a:stretch/>
        </p:blipFill>
        <p:spPr>
          <a:xfrm rot="10800000">
            <a:off x="1122288" y="0"/>
            <a:ext cx="5921979" cy="3390900"/>
          </a:xfrm>
          <a:prstGeom prst="rect">
            <a:avLst/>
          </a:prstGeom>
        </p:spPr>
      </p:pic>
    </p:spTree>
    <p:extLst>
      <p:ext uri="{BB962C8B-B14F-4D97-AF65-F5344CB8AC3E}">
        <p14:creationId xmlns:p14="http://schemas.microsoft.com/office/powerpoint/2010/main" val="2865544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50000"/>
          <a:stretch/>
        </p:blipFill>
        <p:spPr>
          <a:xfrm>
            <a:off x="8547237" y="0"/>
            <a:ext cx="3759200" cy="2121496"/>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7382" t="-3864" r="-1" b="49388"/>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2">
            <a:alphaModFix amt="93000"/>
            <a:extLst>
              <a:ext uri="{28A0092B-C50C-407E-A947-70E740481C1C}">
                <a14:useLocalDpi xmlns:a14="http://schemas.microsoft.com/office/drawing/2010/main" val="0"/>
              </a:ext>
            </a:extLst>
          </a:blip>
          <a:srcRect l="-2845" t="273" r="-4537" b="-2554"/>
          <a:stretch/>
        </p:blipFill>
        <p:spPr>
          <a:xfrm rot="14094074" flipH="1">
            <a:off x="9007406" y="1142923"/>
            <a:ext cx="4276427" cy="4597553"/>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2">
            <a:alphaModFix amt="93000"/>
            <a:extLst>
              <a:ext uri="{28A0092B-C50C-407E-A947-70E740481C1C}">
                <a14:useLocalDpi xmlns:a14="http://schemas.microsoft.com/office/drawing/2010/main" val="0"/>
              </a:ext>
            </a:extLst>
          </a:blip>
          <a:srcRect l="-2845" t="273" r="-4537" b="-2554"/>
          <a:stretch/>
        </p:blipFill>
        <p:spPr>
          <a:xfrm rot="14094074" flipH="1">
            <a:off x="9007406" y="1142923"/>
            <a:ext cx="4276427" cy="4597553"/>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2">
            <a:alphaModFix amt="93000"/>
            <a:extLst>
              <a:ext uri="{28A0092B-C50C-407E-A947-70E740481C1C}">
                <a14:useLocalDpi xmlns:a14="http://schemas.microsoft.com/office/drawing/2010/main" val="0"/>
              </a:ext>
            </a:extLst>
          </a:blip>
          <a:srcRect l="-2845" t="273" r="-4537" b="-2554"/>
          <a:stretch/>
        </p:blipFill>
        <p:spPr>
          <a:xfrm rot="14094074" flipH="1">
            <a:off x="9007406" y="1142923"/>
            <a:ext cx="4276427" cy="459755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54498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p:cNvCxnSpPr>
          <p:nvPr userDrawn="1"/>
        </p:nvCxnSpPr>
        <p:spPr>
          <a:xfrm>
            <a:off x="6175512" y="4509089"/>
            <a:ext cx="0" cy="122388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a:extLst>
              <a:ext uri="{28A0092B-C50C-407E-A947-70E740481C1C}">
                <a14:useLocalDpi xmlns:a14="http://schemas.microsoft.com/office/drawing/2010/main" val="0"/>
              </a:ext>
            </a:extLst>
          </a:blip>
          <a:srcRect l="29694" t="6763" r="13475" b="6473"/>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400346"/>
            <a:ext cx="1176670" cy="1517854"/>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400346"/>
            <a:ext cx="5353929" cy="1517854"/>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8387" t="10823" r="9307" b="5574"/>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Laptop slide 1">
    <p:spTree>
      <p:nvGrpSpPr>
        <p:cNvPr id="1" name=""/>
        <p:cNvGrpSpPr/>
        <p:nvPr/>
      </p:nvGrpSpPr>
      <p:grpSpPr>
        <a:xfrm>
          <a:off x="0" y="0"/>
          <a:ext cx="0" cy="0"/>
          <a:chOff x="0" y="0"/>
          <a:chExt cx="0" cy="0"/>
        </a:xfrm>
      </p:grpSpPr>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919401" y="6115051"/>
            <a:ext cx="345438" cy="389895"/>
          </a:xfrm>
          <a:prstGeom prst="rect">
            <a:avLst/>
          </a:prstGeom>
        </p:spPr>
      </p:pic>
    </p:spTree>
    <p:extLst>
      <p:ext uri="{BB962C8B-B14F-4D97-AF65-F5344CB8AC3E}">
        <p14:creationId xmlns:p14="http://schemas.microsoft.com/office/powerpoint/2010/main" val="30583917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8387" t="10823" r="49050" b="5574"/>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3425" t="-1173" r="6562" b="12394"/>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r="3454" b="8248"/>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a:extLst>
              <a:ext uri="{28A0092B-C50C-407E-A947-70E740481C1C}">
                <a14:useLocalDpi xmlns:a14="http://schemas.microsoft.com/office/drawing/2010/main" val="0"/>
              </a:ext>
            </a:extLst>
          </a:blip>
          <a:srcRect l="-7766" t="45044" r="20767" b="-8542"/>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7" name="Triangle 36">
            <a:extLst>
              <a:ext uri="{FF2B5EF4-FFF2-40B4-BE49-F238E27FC236}">
                <a16:creationId xmlns:a16="http://schemas.microsoft.com/office/drawing/2014/main" id="{38BFE6A4-BBAE-CA4B-839F-DE5C143E8AD3}"/>
              </a:ext>
            </a:extLst>
          </p:cNvPr>
          <p:cNvSpPr/>
          <p:nvPr userDrawn="1"/>
        </p:nvSpPr>
        <p:spPr>
          <a:xfrm rot="5400000" flipV="1">
            <a:off x="6614891" y="723087"/>
            <a:ext cx="6300196" cy="4854022"/>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flipH="1">
            <a:off x="10047508" y="3557239"/>
            <a:ext cx="2144492" cy="4335476"/>
          </a:xfrm>
          <a:prstGeom prst="rect">
            <a:avLst/>
          </a:prstGeom>
        </p:spPr>
      </p:pic>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10040" y="-676466"/>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10040" y="-676466"/>
            <a:ext cx="2863971" cy="5790031"/>
          </a:xfrm>
          <a:prstGeom prst="rect">
            <a:avLst/>
          </a:prstGeom>
        </p:spPr>
      </p:pic>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41592" t="-1782" r="-5100" b="-11970"/>
          <a:stretch/>
        </p:blipFill>
        <p:spPr>
          <a:xfrm>
            <a:off x="10040" y="-676466"/>
            <a:ext cx="2863971" cy="5790031"/>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6/15/2020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45" r:id="rId11"/>
    <p:sldLayoutId id="2147483707" r:id="rId12"/>
    <p:sldLayoutId id="2147483744" r:id="rId13"/>
    <p:sldLayoutId id="2147483720" r:id="rId14"/>
    <p:sldLayoutId id="2147483701" r:id="rId15"/>
    <p:sldLayoutId id="2147483698" r:id="rId16"/>
    <p:sldLayoutId id="2147483716" r:id="rId17"/>
    <p:sldLayoutId id="2147483715" r:id="rId18"/>
    <p:sldLayoutId id="2147483708" r:id="rId19"/>
    <p:sldLayoutId id="2147483719" r:id="rId20"/>
    <p:sldLayoutId id="2147483718" r:id="rId21"/>
    <p:sldLayoutId id="2147483723" r:id="rId22"/>
    <p:sldLayoutId id="2147483725" r:id="rId23"/>
    <p:sldLayoutId id="2147483721" r:id="rId24"/>
    <p:sldLayoutId id="2147483706" r:id="rId25"/>
    <p:sldLayoutId id="2147483765" r:id="rId26"/>
    <p:sldLayoutId id="2147483764" r:id="rId27"/>
    <p:sldLayoutId id="2147483773" r:id="rId28"/>
    <p:sldLayoutId id="2147483736" r:id="rId29"/>
    <p:sldLayoutId id="2147483703" r:id="rId30"/>
    <p:sldLayoutId id="2147483699" r:id="rId31"/>
    <p:sldLayoutId id="2147483711" r:id="rId32"/>
    <p:sldLayoutId id="2147483768" r:id="rId33"/>
    <p:sldLayoutId id="2147483769" r:id="rId34"/>
    <p:sldLayoutId id="2147483770" r:id="rId35"/>
    <p:sldLayoutId id="2147483704" r:id="rId36"/>
    <p:sldLayoutId id="2147483738" r:id="rId37"/>
    <p:sldLayoutId id="2147483739" r:id="rId38"/>
    <p:sldLayoutId id="2147483741" r:id="rId39"/>
    <p:sldLayoutId id="2147483686" r:id="rId40"/>
    <p:sldLayoutId id="2147483755" r:id="rId41"/>
    <p:sldLayoutId id="2147483756" r:id="rId42"/>
    <p:sldLayoutId id="2147483753" r:id="rId43"/>
    <p:sldLayoutId id="2147483746" r:id="rId44"/>
    <p:sldLayoutId id="2147483772" r:id="rId45"/>
    <p:sldLayoutId id="2147483734" r:id="rId46"/>
    <p:sldLayoutId id="2147483747" r:id="rId47"/>
    <p:sldLayoutId id="2147483767" r:id="rId48"/>
    <p:sldLayoutId id="2147483748" r:id="rId49"/>
    <p:sldLayoutId id="2147483749" r:id="rId50"/>
    <p:sldLayoutId id="2147483774" r:id="rId51"/>
    <p:sldLayoutId id="2147483750" r:id="rId52"/>
    <p:sldLayoutId id="2147483751" r:id="rId53"/>
    <p:sldLayoutId id="2147483752" r:id="rId54"/>
    <p:sldLayoutId id="2147483687" r:id="rId55"/>
    <p:sldLayoutId id="2147483754" r:id="rId56"/>
    <p:sldLayoutId id="2147483740" r:id="rId57"/>
    <p:sldLayoutId id="2147483705" r:id="rId58"/>
    <p:sldLayoutId id="2147483737" r:id="rId59"/>
    <p:sldLayoutId id="2147483735" r:id="rId60"/>
    <p:sldLayoutId id="2147483709" r:id="rId61"/>
    <p:sldLayoutId id="2147483717" r:id="rId62"/>
    <p:sldLayoutId id="2147483654" r:id="rId63"/>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pixabay.com/en/white-male-3d-man-isolated-3d-1871366/" TargetMode="External"/><Relationship Id="rId2" Type="http://schemas.openxmlformats.org/officeDocument/2006/relationships/image" Target="../media/image11.jp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hyperlink" Target="http://blog.yorksj.ac.uk/moodle/learning-at-work-week/" TargetMode="External"/><Relationship Id="rId2" Type="http://schemas.openxmlformats.org/officeDocument/2006/relationships/image" Target="../media/image12.jpg"/><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9.xml"/><Relationship Id="rId6" Type="http://schemas.openxmlformats.org/officeDocument/2006/relationships/image" Target="../media/image17.jpeg"/><Relationship Id="rId5" Type="http://schemas.openxmlformats.org/officeDocument/2006/relationships/image" Target="../media/image16.sv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hyperlink" Target="https://commons.wikimedia.org/wiki/File:Black_Man_Working_at_his_Desk_Cartoon_Vector.svg" TargetMode="External"/><Relationship Id="rId2" Type="http://schemas.openxmlformats.org/officeDocument/2006/relationships/image" Target="../media/image13.png"/><Relationship Id="rId1" Type="http://schemas.openxmlformats.org/officeDocument/2006/relationships/slideLayout" Target="../slideLayouts/slideLayout29.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s://pixabay.com/en/rocket-startup-start-up-launch-405543/" TargetMode="External"/><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hyperlink" Target="https://stileex.xyz/difference-entrepreneuriat-intrapreneuriat/" TargetMode="External"/><Relationship Id="rId2" Type="http://schemas.openxmlformats.org/officeDocument/2006/relationships/image" Target="../media/image24.jpg"/><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hyperlink" Target="http://pinchot.edu/what-is-intrapreneurship/" TargetMode="External"/><Relationship Id="rId2" Type="http://schemas.openxmlformats.org/officeDocument/2006/relationships/image" Target="../media/image25.png"/><Relationship Id="rId1" Type="http://schemas.openxmlformats.org/officeDocument/2006/relationships/slideLayout" Target="../slideLayouts/slideLayout50.xml"/><Relationship Id="rId4" Type="http://schemas.openxmlformats.org/officeDocument/2006/relationships/hyperlink" Target="https://www.mindtools.com/pages/article/intrapreneurship.htm"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getvetter.com/posts/178-how-to-encourage-intrapreneurship-at-your-company" TargetMode="External"/><Relationship Id="rId2" Type="http://schemas.openxmlformats.org/officeDocument/2006/relationships/image" Target="../media/image26.png"/><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3" Type="http://schemas.openxmlformats.org/officeDocument/2006/relationships/hyperlink" Target="https://pixabay.com/en/group-team-feedback-confirming-2822423/" TargetMode="External"/><Relationship Id="rId2" Type="http://schemas.openxmlformats.org/officeDocument/2006/relationships/image" Target="../media/image27.pn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png"/><Relationship Id="rId1" Type="http://schemas.openxmlformats.org/officeDocument/2006/relationships/slideLayout" Target="../slideLayouts/slideLayout5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6.xml.rels><?xml version="1.0" encoding="UTF-8" standalone="yes"?>
<Relationships xmlns="http://schemas.openxmlformats.org/package/2006/relationships"><Relationship Id="rId3" Type="http://schemas.openxmlformats.org/officeDocument/2006/relationships/hyperlink" Target="https://www.peoplematters.in/article/talent-management/top-5-tips-to-a-successful-talent-management-plan-17031" TargetMode="External"/><Relationship Id="rId2" Type="http://schemas.openxmlformats.org/officeDocument/2006/relationships/image" Target="../media/image9.jp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hyperlink" Target="http://www.monday.com/" TargetMode="External"/><Relationship Id="rId2" Type="http://schemas.openxmlformats.org/officeDocument/2006/relationships/hyperlink" Target="https://asana.com/" TargetMode="External"/><Relationship Id="rId1" Type="http://schemas.openxmlformats.org/officeDocument/2006/relationships/slideLayout" Target="../slideLayouts/slideLayout10.xml"/><Relationship Id="rId4" Type="http://schemas.openxmlformats.org/officeDocument/2006/relationships/hyperlink" Target="https://basecamp.com/"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73902" y="2775738"/>
            <a:ext cx="4236027" cy="2472917"/>
          </a:xfrm>
        </p:spPr>
        <p:txBody>
          <a:bodyPr>
            <a:normAutofit/>
          </a:bodyPr>
          <a:lstStyle/>
          <a:p>
            <a:r>
              <a:rPr lang="en-US" sz="2800" b="1" dirty="0">
                <a:solidFill>
                  <a:srgbClr val="CE1779"/>
                </a:solidFill>
              </a:rPr>
              <a:t>MODUŁ 6: </a:t>
            </a:r>
            <a:r>
              <a:rPr lang="en-US" b="1" dirty="0"/>
              <a:t>	</a:t>
            </a:r>
          </a:p>
          <a:p>
            <a:pPr>
              <a:lnSpc>
                <a:spcPct val="100000"/>
              </a:lnSpc>
            </a:pPr>
            <a:endParaRPr lang="en-US" sz="300" b="1" dirty="0"/>
          </a:p>
          <a:p>
            <a:r>
              <a:rPr lang="en-US" b="1" dirty="0"/>
              <a:t>BUDOWANIE ZESPOŁU (z </a:t>
            </a:r>
            <a:r>
              <a:rPr lang="en-US" b="1" dirty="0" err="1"/>
              <a:t>dwóch</a:t>
            </a:r>
            <a:r>
              <a:rPr lang="en-US" b="1" dirty="0"/>
              <a:t> +)</a:t>
            </a:r>
            <a:endParaRPr lang="en-IE" b="1" dirty="0"/>
          </a:p>
        </p:txBody>
      </p:sp>
      <p:pic>
        <p:nvPicPr>
          <p:cNvPr id="7" name="Picture Placeholder 6" descr="A person standing on a table&#10;&#10;Description automatically generated">
            <a:extLst>
              <a:ext uri="{FF2B5EF4-FFF2-40B4-BE49-F238E27FC236}">
                <a16:creationId xmlns:a16="http://schemas.microsoft.com/office/drawing/2014/main" id="{7F4A196C-AD94-A34F-971D-AB6D0D85FA66}"/>
              </a:ext>
            </a:extLst>
          </p:cNvPr>
          <p:cNvPicPr>
            <a:picLocks noGrp="1" noChangeAspect="1"/>
          </p:cNvPicPr>
          <p:nvPr>
            <p:ph type="pic" sz="quarter" idx="10"/>
          </p:nvPr>
        </p:nvPicPr>
        <p:blipFill rotWithShape="1">
          <a:blip r:embed="rId2"/>
          <a:srcRect l="-29" t="383" r="29" b="32259"/>
          <a:stretch/>
        </p:blipFill>
        <p:spPr>
          <a:xfrm>
            <a:off x="5466248" y="38783"/>
            <a:ext cx="6723803" cy="6824907"/>
          </a:xfrm>
        </p:spPr>
      </p:pic>
    </p:spTree>
    <p:extLst>
      <p:ext uri="{BB962C8B-B14F-4D97-AF65-F5344CB8AC3E}">
        <p14:creationId xmlns:p14="http://schemas.microsoft.com/office/powerpoint/2010/main" val="1112550672"/>
      </p:ext>
    </p:extLst>
  </p:cSld>
  <p:clrMapOvr>
    <a:masterClrMapping/>
  </p:clrMapOvr>
  <mc:AlternateContent xmlns:mc="http://schemas.openxmlformats.org/markup-compatibility/2006">
    <mc:Choice xmlns:p14="http://schemas.microsoft.com/office/powerpoint/2010/main" Requires="p14">
      <p:transition spd="slow" p14:dur="2000" advTm="6473"/>
    </mc:Choice>
    <mc:Fallback>
      <p:transition spd="slow" advTm="647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n-US" dirty="0">
                <a:latin typeface="+mn-lt"/>
              </a:rPr>
              <a:t>6.3 SIŁA UCZENIA SIĘ POPRZEZ PRACĘ </a:t>
            </a:r>
            <a:endParaRPr lang="en-IE" dirty="0">
              <a:latin typeface="+mn-lt"/>
            </a:endParaRPr>
          </a:p>
          <a:p>
            <a:endParaRPr lang="en-IE" dirty="0"/>
          </a:p>
        </p:txBody>
      </p:sp>
      <p:pic>
        <p:nvPicPr>
          <p:cNvPr id="4" name="Picture 3" descr="A close up of a toy&#10;&#10;Description automatically generated">
            <a:extLst>
              <a:ext uri="{FF2B5EF4-FFF2-40B4-BE49-F238E27FC236}">
                <a16:creationId xmlns:a16="http://schemas.microsoft.com/office/drawing/2014/main" id="{36AF266F-51F9-4F40-9528-9AD348082C38}"/>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t="22426"/>
          <a:stretch/>
        </p:blipFill>
        <p:spPr>
          <a:xfrm>
            <a:off x="8010984" y="750552"/>
            <a:ext cx="4181016" cy="3243378"/>
          </a:xfrm>
          <a:prstGeom prst="rect">
            <a:avLst/>
          </a:prstGeom>
        </p:spPr>
      </p:pic>
    </p:spTree>
    <p:extLst>
      <p:ext uri="{BB962C8B-B14F-4D97-AF65-F5344CB8AC3E}">
        <p14:creationId xmlns:p14="http://schemas.microsoft.com/office/powerpoint/2010/main" val="3706422387"/>
      </p:ext>
    </p:extLst>
  </p:cSld>
  <p:clrMapOvr>
    <a:masterClrMapping/>
  </p:clrMapOvr>
  <mc:AlternateContent xmlns:mc="http://schemas.openxmlformats.org/markup-compatibility/2006">
    <mc:Choice xmlns:p14="http://schemas.microsoft.com/office/powerpoint/2010/main" Requires="p14">
      <p:transition spd="slow" p14:dur="2000" advTm="5297"/>
    </mc:Choice>
    <mc:Fallback>
      <p:transition spd="slow" advTm="5297"/>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291186" y="3255666"/>
            <a:ext cx="8460928" cy="3357008"/>
          </a:xfrm>
        </p:spPr>
        <p:txBody>
          <a:bodyPr>
            <a:noAutofit/>
          </a:bodyPr>
          <a:lstStyle/>
          <a:p>
            <a:r>
              <a:rPr lang="en-US" dirty="0" err="1"/>
              <a:t>Szkolenie</a:t>
            </a:r>
            <a:r>
              <a:rPr lang="en-US" dirty="0"/>
              <a:t> w </a:t>
            </a:r>
            <a:r>
              <a:rPr lang="en-US" dirty="0" err="1"/>
              <a:t>tym</a:t>
            </a:r>
            <a:r>
              <a:rPr lang="en-US" dirty="0"/>
              <a:t> </a:t>
            </a:r>
            <a:r>
              <a:rPr lang="en-US" dirty="0" err="1"/>
              <a:t>zakresie</a:t>
            </a:r>
            <a:r>
              <a:rPr lang="en-US" dirty="0"/>
              <a:t> jest </a:t>
            </a:r>
            <a:r>
              <a:rPr lang="en-US" dirty="0" err="1"/>
              <a:t>absolutnie</a:t>
            </a:r>
            <a:r>
              <a:rPr lang="en-US" dirty="0"/>
              <a:t> </a:t>
            </a:r>
            <a:r>
              <a:rPr lang="en-US" dirty="0" err="1"/>
              <a:t>niezbędne</a:t>
            </a:r>
            <a:r>
              <a:rPr lang="en-US" dirty="0"/>
              <a:t>. </a:t>
            </a:r>
            <a:r>
              <a:rPr lang="en-US" dirty="0" err="1"/>
              <a:t>Istnieją</a:t>
            </a:r>
            <a:r>
              <a:rPr lang="en-US" dirty="0"/>
              <a:t> </a:t>
            </a:r>
            <a:r>
              <a:rPr lang="en-US" dirty="0" err="1"/>
              <a:t>dwa</a:t>
            </a:r>
            <a:r>
              <a:rPr lang="en-US" dirty="0"/>
              <a:t> </a:t>
            </a:r>
            <a:r>
              <a:rPr lang="en-US" dirty="0" err="1"/>
              <a:t>rodzaje</a:t>
            </a:r>
            <a:r>
              <a:rPr lang="en-US" dirty="0"/>
              <a:t> </a:t>
            </a:r>
            <a:r>
              <a:rPr lang="en-US" dirty="0" err="1"/>
              <a:t>uczenia</a:t>
            </a:r>
            <a:r>
              <a:rPr lang="en-US" dirty="0"/>
              <a:t> </a:t>
            </a:r>
            <a:r>
              <a:rPr lang="en-US" dirty="0" err="1"/>
              <a:t>się</a:t>
            </a:r>
            <a:r>
              <a:rPr lang="en-US" dirty="0"/>
              <a:t> w </a:t>
            </a:r>
            <a:r>
              <a:rPr lang="en-US" dirty="0" err="1"/>
              <a:t>miejscu</a:t>
            </a:r>
            <a:r>
              <a:rPr lang="en-US" dirty="0"/>
              <a:t> </a:t>
            </a:r>
            <a:r>
              <a:rPr lang="en-US" dirty="0" err="1"/>
              <a:t>pracy</a:t>
            </a:r>
            <a:r>
              <a:rPr lang="en-US" dirty="0"/>
              <a:t> – </a:t>
            </a:r>
          </a:p>
          <a:p>
            <a:r>
              <a:rPr lang="en-US" dirty="0"/>
              <a:t>to, co </a:t>
            </a:r>
            <a:r>
              <a:rPr lang="en-US" dirty="0" err="1"/>
              <a:t>dzieje</a:t>
            </a:r>
            <a:r>
              <a:rPr lang="en-US" dirty="0"/>
              <a:t> </a:t>
            </a:r>
            <a:r>
              <a:rPr lang="en-US" dirty="0" err="1"/>
              <a:t>się</a:t>
            </a:r>
            <a:r>
              <a:rPr lang="en-US" dirty="0"/>
              <a:t> w </a:t>
            </a:r>
            <a:r>
              <a:rPr lang="en-US" dirty="0" err="1"/>
              <a:t>pracy</a:t>
            </a:r>
            <a:r>
              <a:rPr lang="en-US" dirty="0"/>
              <a:t> </a:t>
            </a:r>
            <a:r>
              <a:rPr lang="en-US" dirty="0" err="1"/>
              <a:t>i</a:t>
            </a:r>
            <a:r>
              <a:rPr lang="en-US" dirty="0"/>
              <a:t> to, co </a:t>
            </a:r>
            <a:r>
              <a:rPr lang="en-US" dirty="0" err="1"/>
              <a:t>dzieje</a:t>
            </a:r>
            <a:r>
              <a:rPr lang="en-US" dirty="0"/>
              <a:t> </a:t>
            </a:r>
            <a:r>
              <a:rPr lang="en-US" dirty="0" err="1"/>
              <a:t>się</a:t>
            </a:r>
            <a:r>
              <a:rPr lang="en-US" dirty="0"/>
              <a:t> </a:t>
            </a:r>
            <a:r>
              <a:rPr lang="en-US" dirty="0" err="1"/>
              <a:t>poza</a:t>
            </a:r>
            <a:r>
              <a:rPr lang="en-US" dirty="0"/>
              <a:t> </a:t>
            </a:r>
            <a:r>
              <a:rPr lang="en-US" dirty="0" err="1"/>
              <a:t>pracą</a:t>
            </a:r>
            <a:r>
              <a:rPr lang="en-IE" dirty="0"/>
              <a:t>. </a:t>
            </a:r>
            <a:endParaRPr lang="en-IE" b="1" dirty="0"/>
          </a:p>
        </p:txBody>
      </p:sp>
      <p:pic>
        <p:nvPicPr>
          <p:cNvPr id="3" name="Picture 2" descr="A picture containing drawing&#10;&#10;Description automatically generated">
            <a:extLst>
              <a:ext uri="{FF2B5EF4-FFF2-40B4-BE49-F238E27FC236}">
                <a16:creationId xmlns:a16="http://schemas.microsoft.com/office/drawing/2014/main" id="{98BD5C2E-64C5-44DB-A0D1-65027CCB8D8D}"/>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311736" y="0"/>
            <a:ext cx="2431473" cy="2576945"/>
          </a:xfrm>
          <a:prstGeom prst="rect">
            <a:avLst/>
          </a:prstGeom>
        </p:spPr>
      </p:pic>
    </p:spTree>
    <p:extLst>
      <p:ext uri="{BB962C8B-B14F-4D97-AF65-F5344CB8AC3E}">
        <p14:creationId xmlns:p14="http://schemas.microsoft.com/office/powerpoint/2010/main" val="2795504780"/>
      </p:ext>
    </p:extLst>
  </p:cSld>
  <p:clrMapOvr>
    <a:masterClrMapping/>
  </p:clrMapOvr>
  <mc:AlternateContent xmlns:mc="http://schemas.openxmlformats.org/markup-compatibility/2006">
    <mc:Choice xmlns:p14="http://schemas.microsoft.com/office/powerpoint/2010/main" Requires="p14">
      <p:transition spd="slow" p14:dur="2000" advTm="5343"/>
    </mc:Choice>
    <mc:Fallback>
      <p:transition spd="slow" advTm="5343"/>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79996"/>
            <a:ext cx="3473734" cy="857158"/>
          </a:xfrm>
        </p:spPr>
        <p:txBody>
          <a:bodyPr>
            <a:normAutofit fontScale="92500"/>
          </a:bodyPr>
          <a:lstStyle/>
          <a:p>
            <a:r>
              <a:rPr lang="en-US" b="1" dirty="0">
                <a:solidFill>
                  <a:srgbClr val="2E95D2"/>
                </a:solidFill>
              </a:rPr>
              <a:t>W MIEJSCU PRACY</a:t>
            </a:r>
            <a:endParaRPr lang="en-US" dirty="0">
              <a:solidFill>
                <a:srgbClr val="2E95D2"/>
              </a:solidFill>
            </a:endParaRPr>
          </a:p>
        </p:txBody>
      </p:sp>
      <p:pic>
        <p:nvPicPr>
          <p:cNvPr id="3" name="Graphic 2" descr="Office worker">
            <a:extLst>
              <a:ext uri="{FF2B5EF4-FFF2-40B4-BE49-F238E27FC236}">
                <a16:creationId xmlns:a16="http://schemas.microsoft.com/office/drawing/2014/main" id="{8B32C14C-5EBC-5A47-8198-10C88BCA35A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543" y="762613"/>
            <a:ext cx="699655" cy="699655"/>
          </a:xfrm>
          <a:prstGeom prst="rect">
            <a:avLst/>
          </a:prstGeom>
        </p:spPr>
      </p:pic>
      <p:pic>
        <p:nvPicPr>
          <p:cNvPr id="7" name="Graphic 6" descr="Tick">
            <a:extLst>
              <a:ext uri="{FF2B5EF4-FFF2-40B4-BE49-F238E27FC236}">
                <a16:creationId xmlns:a16="http://schemas.microsoft.com/office/drawing/2014/main" id="{DB2F461F-9B3D-384C-877D-07BF42FFBD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5567" y="1079975"/>
            <a:ext cx="457200" cy="457200"/>
          </a:xfrm>
          <a:prstGeom prst="rect">
            <a:avLst/>
          </a:prstGeom>
        </p:spPr>
      </p:pic>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5" y="1473721"/>
            <a:ext cx="9591631" cy="3872188"/>
          </a:xfrm>
        </p:spPr>
        <p:txBody>
          <a:bodyPr/>
          <a:lstStyle/>
          <a:p>
            <a:pPr marL="0" indent="0" algn="just">
              <a:buNone/>
            </a:pPr>
            <a:r>
              <a:rPr lang="en-US" sz="2200" dirty="0" err="1"/>
              <a:t>Dla</a:t>
            </a:r>
            <a:r>
              <a:rPr lang="en-US" sz="2200" dirty="0"/>
              <a:t> </a:t>
            </a:r>
            <a:r>
              <a:rPr lang="en-US" sz="2200" dirty="0" err="1"/>
              <a:t>wielu</a:t>
            </a:r>
            <a:r>
              <a:rPr lang="en-US" sz="2200" dirty="0"/>
              <a:t> </a:t>
            </a:r>
            <a:r>
              <a:rPr lang="en-US" sz="2200" dirty="0" err="1"/>
              <a:t>bardzo</a:t>
            </a:r>
            <a:r>
              <a:rPr lang="en-US" sz="2200" dirty="0"/>
              <a:t> </a:t>
            </a:r>
            <a:r>
              <a:rPr lang="en-US" sz="2200" dirty="0" err="1"/>
              <a:t>małych</a:t>
            </a:r>
            <a:r>
              <a:rPr lang="en-US" sz="2200" dirty="0"/>
              <a:t> firm </a:t>
            </a:r>
            <a:r>
              <a:rPr lang="en-US" sz="2200" dirty="0" err="1"/>
              <a:t>praca</a:t>
            </a:r>
            <a:r>
              <a:rPr lang="en-US" sz="2200" dirty="0"/>
              <a:t> </a:t>
            </a:r>
            <a:r>
              <a:rPr lang="en-US" sz="2200" dirty="0" err="1"/>
              <a:t>oparta</a:t>
            </a:r>
            <a:r>
              <a:rPr lang="en-US" sz="2200" dirty="0"/>
              <a:t> </a:t>
            </a:r>
            <a:r>
              <a:rPr lang="en-US" sz="2200" dirty="0" err="1"/>
              <a:t>na</a:t>
            </a:r>
            <a:r>
              <a:rPr lang="en-US" sz="2200" dirty="0"/>
              <a:t> </a:t>
            </a:r>
            <a:r>
              <a:rPr lang="en-US" sz="2200" dirty="0" err="1"/>
              <a:t>uczeniu</a:t>
            </a:r>
            <a:r>
              <a:rPr lang="en-US" sz="2200" dirty="0"/>
              <a:t> </a:t>
            </a:r>
            <a:r>
              <a:rPr lang="en-US" sz="2200" dirty="0" err="1"/>
              <a:t>się</a:t>
            </a:r>
            <a:r>
              <a:rPr lang="en-US" sz="2200" dirty="0"/>
              <a:t> / </a:t>
            </a:r>
            <a:r>
              <a:rPr lang="en-US" sz="2200" dirty="0" err="1"/>
              <a:t>na</a:t>
            </a:r>
            <a:r>
              <a:rPr lang="en-US" sz="2200" dirty="0"/>
              <a:t> </a:t>
            </a:r>
            <a:r>
              <a:rPr lang="en-US" sz="2200" dirty="0" err="1"/>
              <a:t>szkoleniu</a:t>
            </a:r>
            <a:r>
              <a:rPr lang="en-US" sz="2200" dirty="0"/>
              <a:t> </a:t>
            </a:r>
            <a:r>
              <a:rPr lang="en-US" sz="2200" dirty="0" err="1"/>
              <a:t>zawodowym</a:t>
            </a:r>
            <a:r>
              <a:rPr lang="en-US" sz="2200" dirty="0"/>
              <a:t> </a:t>
            </a:r>
            <a:r>
              <a:rPr lang="en-US" sz="2200" dirty="0" err="1"/>
              <a:t>wymaga</a:t>
            </a:r>
            <a:r>
              <a:rPr lang="en-US" sz="2200" dirty="0"/>
              <a:t> od </a:t>
            </a:r>
            <a:r>
              <a:rPr lang="en-US" sz="2200" dirty="0" err="1"/>
              <a:t>właściciela</a:t>
            </a:r>
            <a:r>
              <a:rPr lang="en-US" sz="2200" dirty="0"/>
              <a:t> </a:t>
            </a:r>
            <a:r>
              <a:rPr lang="en-US" sz="2200" dirty="0" err="1"/>
              <a:t>firmy</a:t>
            </a:r>
            <a:r>
              <a:rPr lang="en-US" sz="2200" dirty="0"/>
              <a:t> </a:t>
            </a:r>
            <a:r>
              <a:rPr lang="en-US" sz="2200" dirty="0" err="1"/>
              <a:t>lub</a:t>
            </a:r>
            <a:r>
              <a:rPr lang="en-US" sz="2200" dirty="0"/>
              <a:t> </a:t>
            </a:r>
            <a:r>
              <a:rPr lang="en-US" sz="2200" dirty="0" err="1"/>
              <a:t>pracy</a:t>
            </a:r>
            <a:r>
              <a:rPr lang="en-US" sz="2200" dirty="0"/>
              <a:t> </a:t>
            </a:r>
            <a:r>
              <a:rPr lang="en-US" sz="2200" dirty="0" err="1"/>
              <a:t>bezpośrednio</a:t>
            </a:r>
            <a:r>
              <a:rPr lang="en-US" sz="2200" dirty="0"/>
              <a:t> z </a:t>
            </a:r>
            <a:r>
              <a:rPr lang="en-US" sz="2200" dirty="0" err="1"/>
              <a:t>pracownikiem</a:t>
            </a:r>
            <a:r>
              <a:rPr lang="en-US" sz="2200" dirty="0"/>
              <a:t>, aby </a:t>
            </a:r>
            <a:r>
              <a:rPr lang="en-US" sz="2200" dirty="0" err="1"/>
              <a:t>pokazać</a:t>
            </a:r>
            <a:r>
              <a:rPr lang="en-US" sz="2200" dirty="0"/>
              <a:t> mu, </a:t>
            </a:r>
            <a:r>
              <a:rPr lang="en-US" sz="2200" dirty="0" err="1"/>
              <a:t>jak</a:t>
            </a:r>
            <a:r>
              <a:rPr lang="en-US" sz="2200" dirty="0"/>
              <a:t> to </a:t>
            </a:r>
            <a:r>
              <a:rPr lang="en-US" sz="2200" dirty="0" err="1"/>
              <a:t>zrobić</a:t>
            </a:r>
            <a:r>
              <a:rPr lang="en-US" sz="2200" dirty="0"/>
              <a:t> - </a:t>
            </a:r>
            <a:r>
              <a:rPr lang="en-US" sz="2200" dirty="0" err="1"/>
              <a:t>nie</a:t>
            </a:r>
            <a:r>
              <a:rPr lang="en-US" sz="2200" dirty="0"/>
              <a:t> </a:t>
            </a:r>
            <a:r>
              <a:rPr lang="en-US" sz="2200" dirty="0" err="1"/>
              <a:t>zostawiaj</a:t>
            </a:r>
            <a:r>
              <a:rPr lang="en-US" sz="2200" dirty="0"/>
              <a:t> go </a:t>
            </a:r>
            <a:r>
              <a:rPr lang="en-US" sz="2200" dirty="0" err="1"/>
              <a:t>samego</a:t>
            </a:r>
            <a:r>
              <a:rPr lang="en-US" sz="2200" dirty="0"/>
              <a:t>, aby </a:t>
            </a:r>
            <a:r>
              <a:rPr lang="en-US" sz="2200" dirty="0" err="1"/>
              <a:t>się</a:t>
            </a:r>
            <a:r>
              <a:rPr lang="en-US" sz="2200" dirty="0"/>
              <a:t> </a:t>
            </a:r>
            <a:r>
              <a:rPr lang="en-US" sz="2200" dirty="0" err="1"/>
              <a:t>tym</a:t>
            </a:r>
            <a:r>
              <a:rPr lang="en-US" sz="2200" dirty="0"/>
              <a:t> </a:t>
            </a:r>
            <a:r>
              <a:rPr lang="en-US" sz="2200" dirty="0" err="1"/>
              <a:t>zajął</a:t>
            </a:r>
            <a:r>
              <a:rPr lang="en-US" sz="2200" dirty="0"/>
              <a:t>.  </a:t>
            </a:r>
            <a:r>
              <a:rPr lang="en-US" sz="2200" dirty="0" err="1"/>
              <a:t>Pokazanie</a:t>
            </a:r>
            <a:r>
              <a:rPr lang="en-US" sz="2200" dirty="0"/>
              <a:t> </a:t>
            </a:r>
            <a:r>
              <a:rPr lang="en-US" sz="2200" dirty="0" err="1"/>
              <a:t>nowemu</a:t>
            </a:r>
            <a:r>
              <a:rPr lang="en-US" sz="2200" dirty="0"/>
              <a:t> </a:t>
            </a:r>
            <a:r>
              <a:rPr lang="en-US" sz="2200" dirty="0" err="1"/>
              <a:t>pracownikowi</a:t>
            </a:r>
            <a:r>
              <a:rPr lang="en-US" sz="2200" dirty="0"/>
              <a:t>, </a:t>
            </a:r>
            <a:r>
              <a:rPr lang="en-US" sz="2200" dirty="0" err="1"/>
              <a:t>jak</a:t>
            </a:r>
            <a:r>
              <a:rPr lang="en-US" sz="2200" dirty="0"/>
              <a:t> </a:t>
            </a:r>
            <a:r>
              <a:rPr lang="en-US" sz="2200" dirty="0" err="1"/>
              <a:t>postępować</a:t>
            </a:r>
            <a:r>
              <a:rPr lang="en-US" sz="2200" dirty="0"/>
              <a:t> </a:t>
            </a:r>
            <a:r>
              <a:rPr lang="en-US" sz="2200" dirty="0" err="1"/>
              <a:t>prawidłowo</a:t>
            </a:r>
            <a:r>
              <a:rPr lang="en-US" sz="2200" dirty="0"/>
              <a:t> </a:t>
            </a:r>
            <a:r>
              <a:rPr lang="en-US" sz="2200" dirty="0" err="1"/>
              <a:t>i</a:t>
            </a:r>
            <a:r>
              <a:rPr lang="en-US" sz="2200" dirty="0"/>
              <a:t> </a:t>
            </a:r>
            <a:r>
              <a:rPr lang="en-US" sz="2200" dirty="0" err="1"/>
              <a:t>praca</a:t>
            </a:r>
            <a:r>
              <a:rPr lang="en-US" sz="2200" dirty="0"/>
              <a:t> z </a:t>
            </a:r>
            <a:r>
              <a:rPr lang="en-US" sz="2200" dirty="0" err="1"/>
              <a:t>nim</a:t>
            </a:r>
            <a:r>
              <a:rPr lang="en-US" sz="2200" dirty="0"/>
              <a:t> </a:t>
            </a:r>
            <a:r>
              <a:rPr lang="en-US" sz="2200" dirty="0" err="1"/>
              <a:t>aż</a:t>
            </a:r>
            <a:r>
              <a:rPr lang="en-US" sz="2200" dirty="0"/>
              <a:t> do </a:t>
            </a:r>
            <a:r>
              <a:rPr lang="en-US" sz="2200" dirty="0" err="1"/>
              <a:t>momentu</a:t>
            </a:r>
            <a:r>
              <a:rPr lang="en-US" sz="2200" dirty="0"/>
              <a:t>, </a:t>
            </a:r>
            <a:r>
              <a:rPr lang="en-US" sz="2200" dirty="0" err="1"/>
              <a:t>gdy</a:t>
            </a:r>
            <a:r>
              <a:rPr lang="en-US" sz="2200" dirty="0"/>
              <a:t> </a:t>
            </a:r>
            <a:r>
              <a:rPr lang="en-US" sz="2200" dirty="0" err="1"/>
              <a:t>udoskonali</a:t>
            </a:r>
            <a:r>
              <a:rPr lang="en-US" sz="2200" dirty="0"/>
              <a:t> </a:t>
            </a:r>
            <a:r>
              <a:rPr lang="en-US" sz="2200" dirty="0" err="1"/>
              <a:t>procesy</a:t>
            </a:r>
            <a:r>
              <a:rPr lang="en-US" sz="2200" dirty="0"/>
              <a:t>, </a:t>
            </a:r>
            <a:r>
              <a:rPr lang="en-US" sz="2200" dirty="0" err="1"/>
              <a:t>wzmocni</a:t>
            </a:r>
            <a:r>
              <a:rPr lang="en-US" sz="2200" dirty="0"/>
              <a:t> </a:t>
            </a:r>
            <a:r>
              <a:rPr lang="en-US" sz="2200" dirty="0" err="1"/>
              <a:t>jego</a:t>
            </a:r>
            <a:r>
              <a:rPr lang="en-US" sz="2200" dirty="0"/>
              <a:t> </a:t>
            </a:r>
            <a:r>
              <a:rPr lang="en-US" sz="2200" dirty="0" err="1"/>
              <a:t>pozycję</a:t>
            </a:r>
            <a:r>
              <a:rPr lang="en-US" sz="2200" dirty="0"/>
              <a:t>.  </a:t>
            </a:r>
          </a:p>
          <a:p>
            <a:pPr marL="0" indent="0" algn="just">
              <a:buNone/>
            </a:pPr>
            <a:r>
              <a:rPr lang="en-US" sz="2200" dirty="0" err="1"/>
              <a:t>Szkolenie</a:t>
            </a:r>
            <a:r>
              <a:rPr lang="en-US" sz="2200" dirty="0"/>
              <a:t> w </a:t>
            </a:r>
            <a:r>
              <a:rPr lang="en-US" sz="2200" dirty="0" err="1"/>
              <a:t>miejscu</a:t>
            </a:r>
            <a:r>
              <a:rPr lang="en-US" sz="2200" dirty="0"/>
              <a:t> </a:t>
            </a:r>
            <a:r>
              <a:rPr lang="en-US" sz="2200" dirty="0" err="1"/>
              <a:t>pracy</a:t>
            </a:r>
            <a:r>
              <a:rPr lang="en-US" sz="2200" dirty="0"/>
              <a:t> </a:t>
            </a:r>
            <a:r>
              <a:rPr lang="en-US" sz="2200" dirty="0" err="1"/>
              <a:t>polega</a:t>
            </a:r>
            <a:r>
              <a:rPr lang="en-US" sz="2200" dirty="0"/>
              <a:t> </a:t>
            </a:r>
            <a:r>
              <a:rPr lang="en-US" sz="2200" dirty="0" err="1"/>
              <a:t>na</a:t>
            </a:r>
            <a:r>
              <a:rPr lang="en-US" sz="2200" dirty="0"/>
              <a:t> </a:t>
            </a:r>
            <a:r>
              <a:rPr lang="en-US" sz="2200" dirty="0" err="1"/>
              <a:t>przekazywaniu</a:t>
            </a:r>
            <a:r>
              <a:rPr lang="en-US" sz="2200" dirty="0"/>
              <a:t> </a:t>
            </a:r>
            <a:r>
              <a:rPr lang="en-US" sz="2200" dirty="0" err="1"/>
              <a:t>umiejętności</a:t>
            </a:r>
            <a:r>
              <a:rPr lang="en-US" sz="2200" dirty="0"/>
              <a:t>, </a:t>
            </a:r>
            <a:r>
              <a:rPr lang="en-US" sz="2200" dirty="0" err="1"/>
              <a:t>wiedzy</a:t>
            </a:r>
            <a:r>
              <a:rPr lang="en-US" sz="2200" dirty="0"/>
              <a:t> </a:t>
            </a:r>
            <a:r>
              <a:rPr lang="en-US" sz="2200" dirty="0" err="1"/>
              <a:t>i</a:t>
            </a:r>
            <a:r>
              <a:rPr lang="en-US" sz="2200" dirty="0"/>
              <a:t> </a:t>
            </a:r>
            <a:r>
              <a:rPr lang="en-US" sz="2200" dirty="0" err="1"/>
              <a:t>kompetencji</a:t>
            </a:r>
            <a:r>
              <a:rPr lang="en-US" sz="2200" dirty="0"/>
              <a:t> </a:t>
            </a:r>
            <a:r>
              <a:rPr lang="en-US" sz="2200" dirty="0" err="1"/>
              <a:t>potrzebnych</a:t>
            </a:r>
            <a:r>
              <a:rPr lang="en-US" sz="2200" dirty="0"/>
              <a:t> </a:t>
            </a:r>
            <a:r>
              <a:rPr lang="en-US" sz="2200" dirty="0" err="1"/>
              <a:t>pracownikom</a:t>
            </a:r>
            <a:r>
              <a:rPr lang="en-US" sz="2200" dirty="0"/>
              <a:t> do </a:t>
            </a:r>
            <a:r>
              <a:rPr lang="en-US" sz="2200" dirty="0" err="1"/>
              <a:t>wykonywania</a:t>
            </a:r>
            <a:r>
              <a:rPr lang="en-US" sz="2200" dirty="0"/>
              <a:t> </a:t>
            </a:r>
            <a:r>
              <a:rPr lang="en-US" sz="2200" dirty="0" err="1"/>
              <a:t>konkretnej</a:t>
            </a:r>
            <a:r>
              <a:rPr lang="en-US" sz="2200" dirty="0"/>
              <a:t> </a:t>
            </a:r>
            <a:r>
              <a:rPr lang="en-US" sz="2200" dirty="0" err="1"/>
              <a:t>pracy</a:t>
            </a:r>
            <a:r>
              <a:rPr lang="en-US" sz="2200" dirty="0"/>
              <a:t> w </a:t>
            </a:r>
            <a:r>
              <a:rPr lang="en-US" sz="2200" dirty="0" err="1"/>
              <a:t>miejscu</a:t>
            </a:r>
            <a:r>
              <a:rPr lang="en-US" sz="2200" dirty="0"/>
              <a:t> </a:t>
            </a:r>
            <a:r>
              <a:rPr lang="en-US" sz="2200" dirty="0" err="1"/>
              <a:t>pracy</a:t>
            </a:r>
            <a:r>
              <a:rPr lang="en-US" sz="2200" dirty="0"/>
              <a:t> </a:t>
            </a:r>
            <a:r>
              <a:rPr lang="en-US" sz="2200" dirty="0" err="1"/>
              <a:t>i</a:t>
            </a:r>
            <a:r>
              <a:rPr lang="en-US" sz="2200" dirty="0"/>
              <a:t> w </a:t>
            </a:r>
            <a:r>
              <a:rPr lang="en-US" sz="2200" dirty="0" err="1"/>
              <a:t>środowisku</a:t>
            </a:r>
            <a:r>
              <a:rPr lang="en-US" sz="2200" dirty="0"/>
              <a:t> </a:t>
            </a:r>
            <a:r>
              <a:rPr lang="en-US" sz="2200" dirty="0" err="1"/>
              <a:t>pracy</a:t>
            </a:r>
            <a:r>
              <a:rPr lang="en-US" sz="2200" dirty="0"/>
              <a:t>. </a:t>
            </a:r>
            <a:br>
              <a:rPr lang="en-US" sz="2200" dirty="0"/>
            </a:br>
            <a:endParaRPr lang="en-US" sz="2200" dirty="0"/>
          </a:p>
          <a:p>
            <a:pPr marL="1028700" lvl="3" algn="just"/>
            <a:r>
              <a:rPr lang="en-US" sz="2200" dirty="0" err="1">
                <a:solidFill>
                  <a:srgbClr val="6D6E6C"/>
                </a:solidFill>
              </a:rPr>
              <a:t>Pracownicy</a:t>
            </a:r>
            <a:r>
              <a:rPr lang="en-US" sz="2200" dirty="0">
                <a:solidFill>
                  <a:srgbClr val="6D6E6C"/>
                </a:solidFill>
              </a:rPr>
              <a:t> </a:t>
            </a:r>
            <a:r>
              <a:rPr lang="en-US" sz="2200" dirty="0" err="1">
                <a:solidFill>
                  <a:srgbClr val="6D6E6C"/>
                </a:solidFill>
              </a:rPr>
              <a:t>uczą</a:t>
            </a:r>
            <a:r>
              <a:rPr lang="en-US" sz="2200" dirty="0">
                <a:solidFill>
                  <a:srgbClr val="6D6E6C"/>
                </a:solidFill>
              </a:rPr>
              <a:t> </a:t>
            </a:r>
            <a:r>
              <a:rPr lang="en-US" sz="2200" dirty="0" err="1">
                <a:solidFill>
                  <a:srgbClr val="6D6E6C"/>
                </a:solidFill>
              </a:rPr>
              <a:t>się</a:t>
            </a:r>
            <a:r>
              <a:rPr lang="en-US" sz="2200" dirty="0">
                <a:solidFill>
                  <a:srgbClr val="6D6E6C"/>
                </a:solidFill>
              </a:rPr>
              <a:t> w </a:t>
            </a:r>
            <a:r>
              <a:rPr lang="en-US" sz="2200" dirty="0" err="1">
                <a:solidFill>
                  <a:srgbClr val="6D6E6C"/>
                </a:solidFill>
              </a:rPr>
              <a:t>środowisku</a:t>
            </a:r>
            <a:r>
              <a:rPr lang="en-US" sz="2200" dirty="0">
                <a:solidFill>
                  <a:srgbClr val="6D6E6C"/>
                </a:solidFill>
              </a:rPr>
              <a:t>, w </a:t>
            </a:r>
            <a:r>
              <a:rPr lang="en-US" sz="2200" dirty="0" err="1">
                <a:solidFill>
                  <a:srgbClr val="6D6E6C"/>
                </a:solidFill>
              </a:rPr>
              <a:t>którym</a:t>
            </a:r>
            <a:r>
              <a:rPr lang="en-US" sz="2200" dirty="0">
                <a:solidFill>
                  <a:srgbClr val="6D6E6C"/>
                </a:solidFill>
              </a:rPr>
              <a:t> </a:t>
            </a:r>
            <a:r>
              <a:rPr lang="en-US" sz="2200" dirty="0" err="1">
                <a:solidFill>
                  <a:srgbClr val="6D6E6C"/>
                </a:solidFill>
              </a:rPr>
              <a:t>będą</a:t>
            </a:r>
            <a:r>
              <a:rPr lang="en-US" sz="2200" dirty="0">
                <a:solidFill>
                  <a:srgbClr val="6D6E6C"/>
                </a:solidFill>
              </a:rPr>
              <a:t> </a:t>
            </a:r>
            <a:r>
              <a:rPr lang="en-US" sz="2200" dirty="0" err="1">
                <a:solidFill>
                  <a:srgbClr val="6D6E6C"/>
                </a:solidFill>
              </a:rPr>
              <a:t>musieli</a:t>
            </a:r>
            <a:r>
              <a:rPr lang="en-US" sz="2200" dirty="0">
                <a:solidFill>
                  <a:srgbClr val="6D6E6C"/>
                </a:solidFill>
              </a:rPr>
              <a:t> </a:t>
            </a:r>
            <a:r>
              <a:rPr lang="en-US" sz="2200" dirty="0" err="1">
                <a:solidFill>
                  <a:srgbClr val="6D6E6C"/>
                </a:solidFill>
              </a:rPr>
              <a:t>ćwiczyć</a:t>
            </a:r>
            <a:r>
              <a:rPr lang="en-US" sz="2200" dirty="0">
                <a:solidFill>
                  <a:srgbClr val="6D6E6C"/>
                </a:solidFill>
              </a:rPr>
              <a:t> </a:t>
            </a:r>
            <a:r>
              <a:rPr lang="en-US" sz="2200" dirty="0" err="1">
                <a:solidFill>
                  <a:srgbClr val="6D6E6C"/>
                </a:solidFill>
              </a:rPr>
              <a:t>wiedzę</a:t>
            </a:r>
            <a:r>
              <a:rPr lang="en-US" sz="2200" dirty="0">
                <a:solidFill>
                  <a:srgbClr val="6D6E6C"/>
                </a:solidFill>
              </a:rPr>
              <a:t> </a:t>
            </a:r>
            <a:r>
              <a:rPr lang="en-US" sz="2200" dirty="0" err="1">
                <a:solidFill>
                  <a:srgbClr val="6D6E6C"/>
                </a:solidFill>
              </a:rPr>
              <a:t>i</a:t>
            </a:r>
            <a:r>
              <a:rPr lang="en-US" sz="2200" dirty="0">
                <a:solidFill>
                  <a:srgbClr val="6D6E6C"/>
                </a:solidFill>
              </a:rPr>
              <a:t> </a:t>
            </a:r>
            <a:r>
              <a:rPr lang="en-US" sz="2200" dirty="0" err="1">
                <a:solidFill>
                  <a:srgbClr val="6D6E6C"/>
                </a:solidFill>
              </a:rPr>
              <a:t>umiejętności</a:t>
            </a:r>
            <a:r>
              <a:rPr lang="en-US" sz="2200" dirty="0">
                <a:solidFill>
                  <a:srgbClr val="6D6E6C"/>
                </a:solidFill>
              </a:rPr>
              <a:t> </a:t>
            </a:r>
            <a:r>
              <a:rPr lang="en-US" sz="2200" dirty="0" err="1">
                <a:solidFill>
                  <a:srgbClr val="6D6E6C"/>
                </a:solidFill>
              </a:rPr>
              <a:t>zdobyte</a:t>
            </a:r>
            <a:r>
              <a:rPr lang="en-US" sz="2200" dirty="0">
                <a:solidFill>
                  <a:srgbClr val="6D6E6C"/>
                </a:solidFill>
              </a:rPr>
              <a:t> w </a:t>
            </a:r>
            <a:r>
              <a:rPr lang="en-US" sz="2200" dirty="0" err="1">
                <a:solidFill>
                  <a:srgbClr val="6D6E6C"/>
                </a:solidFill>
              </a:rPr>
              <a:t>trakcie</a:t>
            </a:r>
            <a:r>
              <a:rPr lang="en-US" sz="2200" dirty="0">
                <a:solidFill>
                  <a:srgbClr val="6D6E6C"/>
                </a:solidFill>
              </a:rPr>
              <a:t> </a:t>
            </a:r>
            <a:r>
              <a:rPr lang="en-US" sz="2200" dirty="0" err="1">
                <a:solidFill>
                  <a:srgbClr val="6D6E6C"/>
                </a:solidFill>
              </a:rPr>
              <a:t>szkolenia</a:t>
            </a:r>
            <a:r>
              <a:rPr lang="en-US" sz="2200" dirty="0">
                <a:solidFill>
                  <a:srgbClr val="6D6E6C"/>
                </a:solidFill>
              </a:rPr>
              <a:t> w </a:t>
            </a:r>
            <a:r>
              <a:rPr lang="en-US" sz="2200" dirty="0" err="1">
                <a:solidFill>
                  <a:srgbClr val="6D6E6C"/>
                </a:solidFill>
              </a:rPr>
              <a:t>miejscu</a:t>
            </a:r>
            <a:r>
              <a:rPr lang="en-US" sz="2200" dirty="0">
                <a:solidFill>
                  <a:srgbClr val="6D6E6C"/>
                </a:solidFill>
              </a:rPr>
              <a:t> </a:t>
            </a:r>
            <a:r>
              <a:rPr lang="en-US" sz="2200" dirty="0" err="1">
                <a:solidFill>
                  <a:srgbClr val="6D6E6C"/>
                </a:solidFill>
              </a:rPr>
              <a:t>pracy</a:t>
            </a:r>
            <a:r>
              <a:rPr lang="en-US" sz="2200" dirty="0">
                <a:solidFill>
                  <a:srgbClr val="6D6E6C"/>
                </a:solidFill>
              </a:rPr>
              <a:t>. </a:t>
            </a:r>
            <a:r>
              <a:rPr lang="en-US" sz="2200" dirty="0" err="1">
                <a:solidFill>
                  <a:srgbClr val="6D6E6C"/>
                </a:solidFill>
              </a:rPr>
              <a:t>Prostym</a:t>
            </a:r>
            <a:r>
              <a:rPr lang="en-US" sz="2200" dirty="0">
                <a:solidFill>
                  <a:srgbClr val="6D6E6C"/>
                </a:solidFill>
              </a:rPr>
              <a:t> </a:t>
            </a:r>
            <a:r>
              <a:rPr lang="en-US" sz="2200" dirty="0" err="1">
                <a:solidFill>
                  <a:srgbClr val="6D6E6C"/>
                </a:solidFill>
              </a:rPr>
              <a:t>celem</a:t>
            </a:r>
            <a:r>
              <a:rPr lang="en-US" sz="2200" dirty="0">
                <a:solidFill>
                  <a:srgbClr val="6D6E6C"/>
                </a:solidFill>
              </a:rPr>
              <a:t> </a:t>
            </a:r>
            <a:r>
              <a:rPr lang="en-US" sz="2200" dirty="0" err="1">
                <a:solidFill>
                  <a:srgbClr val="6D6E6C"/>
                </a:solidFill>
              </a:rPr>
              <a:t>szkolenia</a:t>
            </a:r>
            <a:r>
              <a:rPr lang="en-US" sz="2200" dirty="0">
                <a:solidFill>
                  <a:srgbClr val="6D6E6C"/>
                </a:solidFill>
              </a:rPr>
              <a:t> w </a:t>
            </a:r>
            <a:r>
              <a:rPr lang="en-US" sz="2200" dirty="0" err="1">
                <a:solidFill>
                  <a:srgbClr val="6D6E6C"/>
                </a:solidFill>
              </a:rPr>
              <a:t>miejscu</a:t>
            </a:r>
            <a:r>
              <a:rPr lang="en-US" sz="2200" dirty="0">
                <a:solidFill>
                  <a:srgbClr val="6D6E6C"/>
                </a:solidFill>
              </a:rPr>
              <a:t> </a:t>
            </a:r>
            <a:r>
              <a:rPr lang="en-US" sz="2200" dirty="0" err="1">
                <a:solidFill>
                  <a:srgbClr val="6D6E6C"/>
                </a:solidFill>
              </a:rPr>
              <a:t>pracy</a:t>
            </a:r>
            <a:r>
              <a:rPr lang="en-US" sz="2200" dirty="0">
                <a:solidFill>
                  <a:srgbClr val="6D6E6C"/>
                </a:solidFill>
              </a:rPr>
              <a:t> jest </a:t>
            </a:r>
            <a:r>
              <a:rPr lang="en-US" sz="2200" dirty="0" err="1">
                <a:solidFill>
                  <a:srgbClr val="6D6E6C"/>
                </a:solidFill>
              </a:rPr>
              <a:t>wykorzystanie</a:t>
            </a:r>
            <a:r>
              <a:rPr lang="en-US" sz="2200" dirty="0">
                <a:solidFill>
                  <a:srgbClr val="6D6E6C"/>
                </a:solidFill>
              </a:rPr>
              <a:t> </a:t>
            </a:r>
            <a:r>
              <a:rPr lang="en-US" sz="2200" dirty="0" err="1">
                <a:solidFill>
                  <a:srgbClr val="6D6E6C"/>
                </a:solidFill>
              </a:rPr>
              <a:t>istniejącego</a:t>
            </a:r>
            <a:r>
              <a:rPr lang="en-US" sz="2200" dirty="0">
                <a:solidFill>
                  <a:srgbClr val="6D6E6C"/>
                </a:solidFill>
              </a:rPr>
              <a:t> </a:t>
            </a:r>
            <a:r>
              <a:rPr lang="en-US" sz="2200" dirty="0" err="1">
                <a:solidFill>
                  <a:srgbClr val="6D6E6C"/>
                </a:solidFill>
              </a:rPr>
              <a:t>środowiska</a:t>
            </a:r>
            <a:r>
              <a:rPr lang="en-US" sz="2200" dirty="0">
                <a:solidFill>
                  <a:srgbClr val="6D6E6C"/>
                </a:solidFill>
              </a:rPr>
              <a:t>, </a:t>
            </a:r>
            <a:r>
              <a:rPr lang="en-US" sz="2200" dirty="0" err="1">
                <a:solidFill>
                  <a:srgbClr val="6D6E6C"/>
                </a:solidFill>
              </a:rPr>
              <a:t>narzędzi</a:t>
            </a:r>
            <a:r>
              <a:rPr lang="en-US" sz="2200" dirty="0">
                <a:solidFill>
                  <a:srgbClr val="6D6E6C"/>
                </a:solidFill>
              </a:rPr>
              <a:t> </a:t>
            </a:r>
            <a:r>
              <a:rPr lang="en-US" sz="2200" dirty="0" err="1">
                <a:solidFill>
                  <a:srgbClr val="6D6E6C"/>
                </a:solidFill>
              </a:rPr>
              <a:t>i</a:t>
            </a:r>
            <a:r>
              <a:rPr lang="en-US" sz="2200" dirty="0">
                <a:solidFill>
                  <a:srgbClr val="6D6E6C"/>
                </a:solidFill>
              </a:rPr>
              <a:t> </a:t>
            </a:r>
            <a:r>
              <a:rPr lang="en-US" sz="2200" dirty="0" err="1">
                <a:solidFill>
                  <a:srgbClr val="6D6E6C"/>
                </a:solidFill>
              </a:rPr>
              <a:t>umiejętności</a:t>
            </a:r>
            <a:r>
              <a:rPr lang="en-US" sz="2200" dirty="0">
                <a:solidFill>
                  <a:srgbClr val="6D6E6C"/>
                </a:solidFill>
              </a:rPr>
              <a:t>, </a:t>
            </a:r>
            <a:r>
              <a:rPr lang="en-US" sz="2200" dirty="0" err="1">
                <a:solidFill>
                  <a:srgbClr val="6D6E6C"/>
                </a:solidFill>
              </a:rPr>
              <a:t>które</a:t>
            </a:r>
            <a:r>
              <a:rPr lang="en-US" sz="2200" dirty="0">
                <a:solidFill>
                  <a:srgbClr val="6D6E6C"/>
                </a:solidFill>
              </a:rPr>
              <a:t> </a:t>
            </a:r>
            <a:r>
              <a:rPr lang="en-US" sz="2200" dirty="0" err="1">
                <a:solidFill>
                  <a:srgbClr val="6D6E6C"/>
                </a:solidFill>
              </a:rPr>
              <a:t>są</a:t>
            </a:r>
            <a:r>
              <a:rPr lang="en-US" sz="2200" dirty="0">
                <a:solidFill>
                  <a:srgbClr val="6D6E6C"/>
                </a:solidFill>
              </a:rPr>
              <a:t> </a:t>
            </a:r>
            <a:r>
              <a:rPr lang="en-US" sz="2200" dirty="0" err="1">
                <a:solidFill>
                  <a:srgbClr val="6D6E6C"/>
                </a:solidFill>
              </a:rPr>
              <a:t>dostępne</a:t>
            </a:r>
            <a:r>
              <a:rPr lang="en-US" sz="2200" dirty="0">
                <a:solidFill>
                  <a:srgbClr val="6D6E6C"/>
                </a:solidFill>
              </a:rPr>
              <a:t> w </a:t>
            </a:r>
            <a:r>
              <a:rPr lang="en-US" sz="2200" dirty="0" err="1">
                <a:solidFill>
                  <a:srgbClr val="6D6E6C"/>
                </a:solidFill>
              </a:rPr>
              <a:t>miejscu</a:t>
            </a:r>
            <a:r>
              <a:rPr lang="en-US" sz="2200" dirty="0">
                <a:solidFill>
                  <a:srgbClr val="6D6E6C"/>
                </a:solidFill>
              </a:rPr>
              <a:t> </a:t>
            </a:r>
            <a:r>
              <a:rPr lang="en-US" sz="2200" dirty="0" err="1">
                <a:solidFill>
                  <a:srgbClr val="6D6E6C"/>
                </a:solidFill>
              </a:rPr>
              <a:t>pracy</a:t>
            </a:r>
            <a:r>
              <a:rPr lang="en-US" sz="2200" dirty="0">
                <a:solidFill>
                  <a:srgbClr val="6D6E6C"/>
                </a:solidFill>
              </a:rPr>
              <a:t>, w </a:t>
            </a:r>
            <a:r>
              <a:rPr lang="en-US" sz="2200" dirty="0" err="1">
                <a:solidFill>
                  <a:srgbClr val="6D6E6C"/>
                </a:solidFill>
              </a:rPr>
              <a:t>celu</a:t>
            </a:r>
            <a:r>
              <a:rPr lang="en-US" sz="2200" dirty="0">
                <a:solidFill>
                  <a:srgbClr val="6D6E6C"/>
                </a:solidFill>
              </a:rPr>
              <a:t> </a:t>
            </a:r>
            <a:r>
              <a:rPr lang="en-US" sz="2200" dirty="0" err="1">
                <a:solidFill>
                  <a:srgbClr val="6D6E6C"/>
                </a:solidFill>
              </a:rPr>
              <a:t>przeszkolenia</a:t>
            </a:r>
            <a:r>
              <a:rPr lang="en-US" sz="2200" dirty="0">
                <a:solidFill>
                  <a:srgbClr val="6D6E6C"/>
                </a:solidFill>
              </a:rPr>
              <a:t> </a:t>
            </a:r>
            <a:r>
              <a:rPr lang="en-US" sz="2200" dirty="0" err="1">
                <a:solidFill>
                  <a:srgbClr val="6D6E6C"/>
                </a:solidFill>
              </a:rPr>
              <a:t>pracownika</a:t>
            </a:r>
            <a:r>
              <a:rPr lang="en-US" sz="2200" dirty="0">
                <a:solidFill>
                  <a:srgbClr val="6D6E6C"/>
                </a:solidFill>
              </a:rPr>
              <a:t> do </a:t>
            </a:r>
            <a:r>
              <a:rPr lang="en-US" sz="2200" dirty="0" err="1">
                <a:solidFill>
                  <a:srgbClr val="6D6E6C"/>
                </a:solidFill>
              </a:rPr>
              <a:t>wykonywania</a:t>
            </a:r>
            <a:r>
              <a:rPr lang="en-US" sz="2200" dirty="0">
                <a:solidFill>
                  <a:srgbClr val="6D6E6C"/>
                </a:solidFill>
              </a:rPr>
              <a:t> </a:t>
            </a:r>
            <a:r>
              <a:rPr lang="en-US" sz="2200" dirty="0" err="1">
                <a:solidFill>
                  <a:srgbClr val="6D6E6C"/>
                </a:solidFill>
              </a:rPr>
              <a:t>swojej</a:t>
            </a:r>
            <a:r>
              <a:rPr lang="en-US" sz="2200" dirty="0">
                <a:solidFill>
                  <a:srgbClr val="6D6E6C"/>
                </a:solidFill>
              </a:rPr>
              <a:t> </a:t>
            </a:r>
            <a:r>
              <a:rPr lang="en-US" sz="2200" dirty="0" err="1">
                <a:solidFill>
                  <a:srgbClr val="6D6E6C"/>
                </a:solidFill>
              </a:rPr>
              <a:t>pracy</a:t>
            </a:r>
            <a:r>
              <a:rPr lang="en-US" sz="2200" dirty="0">
                <a:solidFill>
                  <a:srgbClr val="6D6E6C"/>
                </a:solidFill>
              </a:rPr>
              <a:t> w </a:t>
            </a:r>
            <a:r>
              <a:rPr lang="en-US" sz="2200" dirty="0" err="1">
                <a:solidFill>
                  <a:srgbClr val="6D6E6C"/>
                </a:solidFill>
              </a:rPr>
              <a:t>miejscu</a:t>
            </a:r>
            <a:r>
              <a:rPr lang="en-US" sz="2200" dirty="0">
                <a:solidFill>
                  <a:srgbClr val="6D6E6C"/>
                </a:solidFill>
              </a:rPr>
              <a:t> </a:t>
            </a:r>
            <a:r>
              <a:rPr lang="en-US" sz="2200" dirty="0" err="1">
                <a:solidFill>
                  <a:srgbClr val="6D6E6C"/>
                </a:solidFill>
              </a:rPr>
              <a:t>pracy</a:t>
            </a:r>
            <a:r>
              <a:rPr lang="en-US" sz="2200" dirty="0">
                <a:solidFill>
                  <a:srgbClr val="6D6E6C"/>
                </a:solidFill>
              </a:rPr>
              <a:t>.</a:t>
            </a:r>
            <a:endParaRPr lang="en-IE" sz="2200" b="1" dirty="0">
              <a:solidFill>
                <a:srgbClr val="6D6E6C"/>
              </a:solidFill>
            </a:endParaRPr>
          </a:p>
          <a:p>
            <a:pPr marL="0" indent="0" algn="just">
              <a:buNone/>
            </a:pPr>
            <a:br>
              <a:rPr lang="en-US" sz="2200" dirty="0"/>
            </a:br>
            <a:endParaRPr lang="en-US" sz="2200" dirty="0"/>
          </a:p>
        </p:txBody>
      </p:sp>
      <p:pic>
        <p:nvPicPr>
          <p:cNvPr id="1026" name="Picture 2" descr="Ten practical principles for designing better experiences">
            <a:extLst>
              <a:ext uri="{FF2B5EF4-FFF2-40B4-BE49-F238E27FC236}">
                <a16:creationId xmlns:a16="http://schemas.microsoft.com/office/drawing/2014/main" id="{1014FBC7-BBE0-434E-B34B-6DD572B846B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545808"/>
            <a:ext cx="3518938" cy="1970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463696"/>
      </p:ext>
    </p:extLst>
  </p:cSld>
  <p:clrMapOvr>
    <a:masterClrMapping/>
  </p:clrMapOvr>
  <mc:AlternateContent xmlns:mc="http://schemas.openxmlformats.org/markup-compatibility/2006">
    <mc:Choice xmlns:p14="http://schemas.microsoft.com/office/powerpoint/2010/main" Requires="p14">
      <p:transition spd="slow" p14:dur="2000" advTm="6156"/>
    </mc:Choice>
    <mc:Fallback>
      <p:transition spd="slow" advTm="6156"/>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54551"/>
            <a:ext cx="9220484" cy="3872188"/>
          </a:xfrm>
        </p:spPr>
        <p:txBody>
          <a:bodyPr/>
          <a:lstStyle/>
          <a:p>
            <a:pPr marL="0" indent="0" algn="just">
              <a:buNone/>
            </a:pPr>
            <a:r>
              <a:rPr lang="en-IE" sz="2200" dirty="0" err="1"/>
              <a:t>Szkolenie</a:t>
            </a:r>
            <a:r>
              <a:rPr lang="en-IE" sz="2200" dirty="0"/>
              <a:t> </a:t>
            </a:r>
            <a:r>
              <a:rPr lang="en-IE" sz="2200" dirty="0" err="1"/>
              <a:t>poza</a:t>
            </a:r>
            <a:r>
              <a:rPr lang="en-IE" sz="2200" dirty="0"/>
              <a:t> </a:t>
            </a:r>
            <a:r>
              <a:rPr lang="en-IE" sz="2200" dirty="0" err="1"/>
              <a:t>miejscem</a:t>
            </a:r>
            <a:r>
              <a:rPr lang="en-IE" sz="2200" dirty="0"/>
              <a:t> </a:t>
            </a:r>
            <a:r>
              <a:rPr lang="en-IE" sz="2200" dirty="0" err="1"/>
              <a:t>pracy</a:t>
            </a:r>
            <a:r>
              <a:rPr lang="en-IE" sz="2200" dirty="0"/>
              <a:t> ma </a:t>
            </a:r>
            <a:r>
              <a:rPr lang="en-IE" sz="2200" dirty="0" err="1"/>
              <a:t>miejsce</a:t>
            </a:r>
            <a:r>
              <a:rPr lang="en-IE" sz="2200" dirty="0"/>
              <a:t>, </a:t>
            </a:r>
            <a:r>
              <a:rPr lang="en-IE" sz="2200" dirty="0" err="1"/>
              <a:t>gdy</a:t>
            </a:r>
            <a:r>
              <a:rPr lang="en-IE" sz="2200" dirty="0"/>
              <a:t> </a:t>
            </a:r>
            <a:r>
              <a:rPr lang="en-IE" sz="2200" dirty="0" err="1"/>
              <a:t>pracownicy</a:t>
            </a:r>
            <a:r>
              <a:rPr lang="en-IE" sz="2200" dirty="0"/>
              <a:t> </a:t>
            </a:r>
            <a:r>
              <a:rPr lang="en-IE" sz="2200" dirty="0" err="1"/>
              <a:t>są</a:t>
            </a:r>
            <a:r>
              <a:rPr lang="en-IE" sz="2200" dirty="0"/>
              <a:t> </a:t>
            </a:r>
            <a:r>
              <a:rPr lang="en-IE" sz="2200" dirty="0" err="1"/>
              <a:t>zabierani</a:t>
            </a:r>
            <a:r>
              <a:rPr lang="en-IE" sz="2200" dirty="0"/>
              <a:t> z </a:t>
            </a:r>
            <a:r>
              <a:rPr lang="en-IE" sz="2200" dirty="0" err="1"/>
              <a:t>miejsca</a:t>
            </a:r>
            <a:r>
              <a:rPr lang="en-IE" sz="2200" dirty="0"/>
              <a:t> </a:t>
            </a:r>
            <a:r>
              <a:rPr lang="en-IE" sz="2200" dirty="0" err="1"/>
              <a:t>pracy</a:t>
            </a:r>
            <a:r>
              <a:rPr lang="en-IE" sz="2200" dirty="0"/>
              <a:t> w </a:t>
            </a:r>
            <a:r>
              <a:rPr lang="en-IE" sz="2200" dirty="0" err="1"/>
              <a:t>celu</a:t>
            </a:r>
            <a:r>
              <a:rPr lang="en-IE" sz="2200" dirty="0"/>
              <a:t> </a:t>
            </a:r>
            <a:r>
              <a:rPr lang="en-IE" sz="2200" dirty="0" err="1"/>
              <a:t>odbycia</a:t>
            </a:r>
            <a:r>
              <a:rPr lang="en-IE" sz="2200" dirty="0"/>
              <a:t> </a:t>
            </a:r>
            <a:r>
              <a:rPr lang="en-IE" sz="2200" dirty="0" err="1"/>
              <a:t>szkolenia</a:t>
            </a:r>
            <a:r>
              <a:rPr lang="en-IE" sz="2200" dirty="0"/>
              <a:t>. </a:t>
            </a:r>
            <a:r>
              <a:rPr lang="en-IE" sz="2200" dirty="0" err="1"/>
              <a:t>Często</a:t>
            </a:r>
            <a:r>
              <a:rPr lang="en-IE" sz="2200" dirty="0"/>
              <a:t> </a:t>
            </a:r>
            <a:r>
              <a:rPr lang="en-IE" sz="2200" dirty="0" err="1"/>
              <a:t>wykorzystuje</a:t>
            </a:r>
            <a:r>
              <a:rPr lang="en-IE" sz="2200" dirty="0"/>
              <a:t> </a:t>
            </a:r>
            <a:r>
              <a:rPr lang="en-IE" sz="2200" dirty="0" err="1"/>
              <a:t>się</a:t>
            </a:r>
            <a:r>
              <a:rPr lang="en-IE" sz="2200" dirty="0"/>
              <a:t> w </a:t>
            </a:r>
            <a:r>
              <a:rPr lang="en-IE" sz="2200" dirty="0" err="1"/>
              <a:t>nim</a:t>
            </a:r>
            <a:r>
              <a:rPr lang="en-IE" sz="2200" dirty="0"/>
              <a:t> </a:t>
            </a:r>
            <a:r>
              <a:rPr lang="en-IE" sz="2200" dirty="0" err="1"/>
              <a:t>wykłady</a:t>
            </a:r>
            <a:r>
              <a:rPr lang="en-IE" sz="2200" dirty="0"/>
              <a:t>, </a:t>
            </a:r>
            <a:r>
              <a:rPr lang="en-IE" sz="2200" dirty="0" err="1"/>
              <a:t>studia</a:t>
            </a:r>
            <a:r>
              <a:rPr lang="en-IE" sz="2200" dirty="0"/>
              <a:t> </a:t>
            </a:r>
            <a:r>
              <a:rPr lang="en-IE" sz="2200" dirty="0" err="1"/>
              <a:t>przypadku</a:t>
            </a:r>
            <a:r>
              <a:rPr lang="en-IE" sz="2200" dirty="0"/>
              <a:t>, </a:t>
            </a:r>
            <a:r>
              <a:rPr lang="en-IE" sz="2200" dirty="0" err="1"/>
              <a:t>odgrywanie</a:t>
            </a:r>
            <a:r>
              <a:rPr lang="en-IE" sz="2200" dirty="0"/>
              <a:t> </a:t>
            </a:r>
            <a:r>
              <a:rPr lang="en-IE" sz="2200" dirty="0" err="1"/>
              <a:t>ról</a:t>
            </a:r>
            <a:r>
              <a:rPr lang="en-IE" sz="2200" dirty="0"/>
              <a:t> </a:t>
            </a:r>
            <a:r>
              <a:rPr lang="en-IE" sz="2200" dirty="0" err="1"/>
              <a:t>i</a:t>
            </a:r>
            <a:r>
              <a:rPr lang="en-IE" sz="2200" dirty="0"/>
              <a:t> </a:t>
            </a:r>
            <a:r>
              <a:rPr lang="en-IE" sz="2200" dirty="0" err="1"/>
              <a:t>takie</a:t>
            </a:r>
            <a:r>
              <a:rPr lang="en-IE" sz="2200" dirty="0"/>
              <a:t> </a:t>
            </a:r>
            <a:r>
              <a:rPr lang="en-IE" sz="2200" dirty="0" err="1"/>
              <a:t>rzeczy</a:t>
            </a:r>
            <a:r>
              <a:rPr lang="en-IE" sz="2200" dirty="0"/>
              <a:t> </a:t>
            </a:r>
            <a:r>
              <a:rPr lang="en-IE" sz="2200" dirty="0" err="1"/>
              <a:t>jak</a:t>
            </a:r>
            <a:r>
              <a:rPr lang="en-IE" sz="2200" dirty="0"/>
              <a:t> </a:t>
            </a:r>
            <a:r>
              <a:rPr lang="en-IE" sz="2200" dirty="0" err="1"/>
              <a:t>symulacje</a:t>
            </a:r>
            <a:r>
              <a:rPr lang="en-IE" sz="2200" dirty="0"/>
              <a:t>. </a:t>
            </a:r>
          </a:p>
          <a:p>
            <a:pPr marL="0" indent="0" algn="just">
              <a:buNone/>
            </a:pPr>
            <a:r>
              <a:rPr lang="en-IE" sz="2200" dirty="0"/>
              <a:t>W </a:t>
            </a:r>
            <a:r>
              <a:rPr lang="en-IE" sz="2200" dirty="0" err="1"/>
              <a:t>przeciwieństwie</a:t>
            </a:r>
            <a:r>
              <a:rPr lang="en-IE" sz="2200" dirty="0"/>
              <a:t> do </a:t>
            </a:r>
            <a:r>
              <a:rPr lang="en-IE" sz="2200" dirty="0" err="1"/>
              <a:t>szkolenia</a:t>
            </a:r>
            <a:r>
              <a:rPr lang="en-IE" sz="2200" dirty="0"/>
              <a:t> w </a:t>
            </a:r>
            <a:r>
              <a:rPr lang="en-IE" sz="2200" dirty="0" err="1"/>
              <a:t>miejscu</a:t>
            </a:r>
            <a:r>
              <a:rPr lang="en-IE" sz="2200" dirty="0"/>
              <a:t> </a:t>
            </a:r>
            <a:r>
              <a:rPr lang="en-IE" sz="2200" dirty="0" err="1"/>
              <a:t>pracy</a:t>
            </a:r>
            <a:r>
              <a:rPr lang="en-IE" sz="2200" dirty="0"/>
              <a:t>, </a:t>
            </a:r>
            <a:r>
              <a:rPr lang="en-IE" sz="2200" dirty="0" err="1"/>
              <a:t>które</a:t>
            </a:r>
            <a:r>
              <a:rPr lang="en-IE" sz="2200" dirty="0"/>
              <a:t> jest </a:t>
            </a:r>
            <a:r>
              <a:rPr lang="en-IE" sz="2200" dirty="0" err="1"/>
              <a:t>praktyczne</a:t>
            </a:r>
            <a:r>
              <a:rPr lang="en-IE" sz="2200" dirty="0"/>
              <a:t>. </a:t>
            </a:r>
            <a:r>
              <a:rPr lang="en-IE" sz="2200" dirty="0" err="1"/>
              <a:t>Szkolenie</a:t>
            </a:r>
            <a:r>
              <a:rPr lang="en-IE" sz="2200" dirty="0"/>
              <a:t> </a:t>
            </a:r>
            <a:r>
              <a:rPr lang="en-IE" sz="2200" dirty="0" err="1"/>
              <a:t>poza</a:t>
            </a:r>
            <a:r>
              <a:rPr lang="en-IE" sz="2200" dirty="0"/>
              <a:t> </a:t>
            </a:r>
            <a:r>
              <a:rPr lang="en-IE" sz="2200" dirty="0" err="1"/>
              <a:t>miejscem</a:t>
            </a:r>
            <a:r>
              <a:rPr lang="en-IE" sz="2200" dirty="0"/>
              <a:t> </a:t>
            </a:r>
            <a:r>
              <a:rPr lang="en-IE" sz="2200" dirty="0" err="1"/>
              <a:t>pracy</a:t>
            </a:r>
            <a:r>
              <a:rPr lang="en-IE" sz="2200" dirty="0"/>
              <a:t> jest </a:t>
            </a:r>
            <a:r>
              <a:rPr lang="en-IE" sz="2200" dirty="0" err="1"/>
              <a:t>zazwyczaj</a:t>
            </a:r>
            <a:r>
              <a:rPr lang="en-IE" sz="2200" dirty="0"/>
              <a:t> </a:t>
            </a:r>
            <a:r>
              <a:rPr lang="en-IE" sz="2200" dirty="0" err="1"/>
              <a:t>bardziej</a:t>
            </a:r>
            <a:r>
              <a:rPr lang="en-IE" sz="2200" dirty="0"/>
              <a:t> </a:t>
            </a:r>
            <a:r>
              <a:rPr lang="en-IE" sz="2200" dirty="0" err="1"/>
              <a:t>osadzone</a:t>
            </a:r>
            <a:r>
              <a:rPr lang="en-IE" sz="2200" dirty="0"/>
              <a:t> w </a:t>
            </a:r>
            <a:r>
              <a:rPr lang="en-IE" sz="2200" dirty="0" err="1"/>
              <a:t>teorii</a:t>
            </a:r>
            <a:r>
              <a:rPr lang="en-IE" sz="2200" dirty="0"/>
              <a:t>.  </a:t>
            </a:r>
          </a:p>
          <a:p>
            <a:pPr marL="1028700" lvl="3" algn="l"/>
            <a:r>
              <a:rPr lang="en-IE" sz="2200" b="1" dirty="0" err="1"/>
              <a:t>Rodzaje</a:t>
            </a:r>
            <a:r>
              <a:rPr lang="en-IE" sz="2200" b="1" dirty="0"/>
              <a:t> </a:t>
            </a:r>
            <a:r>
              <a:rPr lang="en-IE" sz="2200" b="1" dirty="0" err="1"/>
              <a:t>szkoleń</a:t>
            </a:r>
            <a:r>
              <a:rPr lang="en-IE" sz="2200" b="1" dirty="0"/>
              <a:t> </a:t>
            </a:r>
            <a:r>
              <a:rPr lang="en-IE" sz="2200" b="1" dirty="0" err="1"/>
              <a:t>prowadzonych</a:t>
            </a:r>
            <a:r>
              <a:rPr lang="en-IE" sz="2200" b="1" dirty="0"/>
              <a:t> </a:t>
            </a:r>
            <a:r>
              <a:rPr lang="en-IE" sz="2200" b="1" dirty="0" err="1"/>
              <a:t>poza</a:t>
            </a:r>
            <a:r>
              <a:rPr lang="en-IE" sz="2200" b="1" dirty="0"/>
              <a:t> </a:t>
            </a:r>
            <a:r>
              <a:rPr lang="en-IE" sz="2200" b="1" dirty="0" err="1"/>
              <a:t>miejscem</a:t>
            </a:r>
            <a:r>
              <a:rPr lang="en-IE" sz="2200" b="1" dirty="0"/>
              <a:t> </a:t>
            </a:r>
            <a:r>
              <a:rPr lang="en-IE" sz="2200" b="1" dirty="0" err="1"/>
              <a:t>pracy</a:t>
            </a:r>
            <a:r>
              <a:rPr lang="en-IE" sz="2200" b="1" dirty="0"/>
              <a:t> </a:t>
            </a:r>
            <a:r>
              <a:rPr lang="en-IE" sz="2200" b="1" dirty="0" err="1"/>
              <a:t>obejmują</a:t>
            </a:r>
            <a:r>
              <a:rPr lang="en-IE" sz="2200" b="1" dirty="0"/>
              <a:t> : -</a:t>
            </a:r>
            <a:endParaRPr lang="en-IE" sz="2200" dirty="0"/>
          </a:p>
          <a:p>
            <a:pPr marL="1714500" lvl="3" indent="-342900" algn="l">
              <a:buFont typeface="Arial" panose="020B0604020202020204" pitchFamily="34" charset="0"/>
              <a:buChar char="•"/>
            </a:pPr>
            <a:r>
              <a:rPr lang="en-IE" sz="2200" dirty="0" err="1"/>
              <a:t>Specyficzne</a:t>
            </a:r>
            <a:r>
              <a:rPr lang="en-IE" sz="2200" dirty="0"/>
              <a:t> </a:t>
            </a:r>
            <a:r>
              <a:rPr lang="en-IE" sz="2200" dirty="0" err="1"/>
              <a:t>dla</a:t>
            </a:r>
            <a:r>
              <a:rPr lang="en-IE" sz="2200" dirty="0"/>
              <a:t> </a:t>
            </a:r>
            <a:r>
              <a:rPr lang="en-IE" sz="2200" dirty="0" err="1"/>
              <a:t>branży</a:t>
            </a:r>
            <a:r>
              <a:rPr lang="en-IE" sz="2200" dirty="0"/>
              <a:t> </a:t>
            </a:r>
            <a:r>
              <a:rPr lang="en-IE" sz="2200" dirty="0" err="1"/>
              <a:t>wyjazdy</a:t>
            </a:r>
            <a:r>
              <a:rPr lang="en-IE" sz="2200" dirty="0"/>
              <a:t> </a:t>
            </a:r>
            <a:r>
              <a:rPr lang="en-IE" sz="2200" dirty="0" err="1"/>
              <a:t>terenowe</a:t>
            </a:r>
            <a:r>
              <a:rPr lang="en-IE" sz="2200" dirty="0"/>
              <a:t>, </a:t>
            </a:r>
            <a:r>
              <a:rPr lang="en-IE" sz="2200" dirty="0" err="1"/>
              <a:t>konferencje</a:t>
            </a:r>
            <a:r>
              <a:rPr lang="en-IE" sz="2200" dirty="0"/>
              <a:t> </a:t>
            </a:r>
            <a:r>
              <a:rPr lang="en-IE" sz="2200" dirty="0" err="1"/>
              <a:t>lub</a:t>
            </a:r>
            <a:r>
              <a:rPr lang="en-IE" sz="2200" dirty="0"/>
              <a:t> </a:t>
            </a:r>
            <a:r>
              <a:rPr lang="en-IE" sz="2200" dirty="0" err="1"/>
              <a:t>ekspedycje</a:t>
            </a:r>
            <a:r>
              <a:rPr lang="en-IE" sz="2200" dirty="0"/>
              <a:t> </a:t>
            </a:r>
            <a:r>
              <a:rPr lang="en-IE" sz="2200" dirty="0" err="1"/>
              <a:t>edukacyjne</a:t>
            </a:r>
            <a:endParaRPr lang="en-IE" sz="2200" dirty="0"/>
          </a:p>
          <a:p>
            <a:pPr marL="1714500" lvl="3" indent="-342900" algn="l">
              <a:buFont typeface="Arial" panose="020B0604020202020204" pitchFamily="34" charset="0"/>
              <a:buChar char="•"/>
            </a:pPr>
            <a:r>
              <a:rPr lang="en-IE" sz="2200" dirty="0" err="1"/>
              <a:t>Czas</a:t>
            </a:r>
            <a:r>
              <a:rPr lang="en-IE" sz="2200" dirty="0"/>
              <a:t> </a:t>
            </a:r>
            <a:r>
              <a:rPr lang="en-IE" sz="2200" dirty="0" err="1"/>
              <a:t>wolny</a:t>
            </a:r>
            <a:r>
              <a:rPr lang="en-IE" sz="2200" dirty="0"/>
              <a:t> od </a:t>
            </a:r>
            <a:r>
              <a:rPr lang="en-IE" sz="2200" dirty="0" err="1"/>
              <a:t>pracy</a:t>
            </a:r>
            <a:r>
              <a:rPr lang="en-IE" sz="2200" dirty="0"/>
              <a:t> w </a:t>
            </a:r>
            <a:r>
              <a:rPr lang="en-IE" sz="2200" dirty="0" err="1"/>
              <a:t>celu</a:t>
            </a:r>
            <a:r>
              <a:rPr lang="en-IE" sz="2200" dirty="0"/>
              <a:t> </a:t>
            </a:r>
            <a:r>
              <a:rPr lang="en-IE" sz="2200" dirty="0" err="1"/>
              <a:t>uczęszczania</a:t>
            </a:r>
            <a:r>
              <a:rPr lang="en-IE" sz="2200" dirty="0"/>
              <a:t> do </a:t>
            </a:r>
            <a:r>
              <a:rPr lang="en-IE" sz="2200" dirty="0" err="1"/>
              <a:t>lokalnego</a:t>
            </a:r>
            <a:r>
              <a:rPr lang="en-IE" sz="2200" dirty="0"/>
              <a:t> </a:t>
            </a:r>
            <a:r>
              <a:rPr lang="en-IE" sz="2200" dirty="0" err="1"/>
              <a:t>college'u</a:t>
            </a:r>
            <a:r>
              <a:rPr lang="en-IE" sz="2200" dirty="0"/>
              <a:t> </a:t>
            </a:r>
            <a:r>
              <a:rPr lang="en-IE" sz="2200" dirty="0" err="1"/>
              <a:t>lub</a:t>
            </a:r>
            <a:r>
              <a:rPr lang="en-IE" sz="2200" dirty="0"/>
              <a:t> centrum </a:t>
            </a:r>
            <a:r>
              <a:rPr lang="en-IE" sz="2200" dirty="0" err="1"/>
              <a:t>szkoleniowego</a:t>
            </a:r>
            <a:endParaRPr lang="en-IE" sz="2200" dirty="0"/>
          </a:p>
          <a:p>
            <a:pPr marL="1714500" lvl="3" indent="-342900" algn="l">
              <a:buFont typeface="Arial" panose="020B0604020202020204" pitchFamily="34" charset="0"/>
              <a:buChar char="•"/>
            </a:pPr>
            <a:r>
              <a:rPr lang="en-IE" sz="2200" dirty="0" err="1"/>
              <a:t>Samokształcenie</a:t>
            </a:r>
            <a:r>
              <a:rPr lang="en-IE" sz="2200" dirty="0"/>
              <a:t>, </a:t>
            </a:r>
            <a:r>
              <a:rPr lang="en-IE" sz="2200" dirty="0" err="1"/>
              <a:t>kształcenie</a:t>
            </a:r>
            <a:r>
              <a:rPr lang="en-IE" sz="2200" dirty="0"/>
              <a:t> </a:t>
            </a:r>
            <a:r>
              <a:rPr lang="en-IE" sz="2200" dirty="0" err="1"/>
              <a:t>na</a:t>
            </a:r>
            <a:r>
              <a:rPr lang="en-IE" sz="2200" dirty="0"/>
              <a:t> </a:t>
            </a:r>
            <a:r>
              <a:rPr lang="en-IE" sz="2200" dirty="0" err="1"/>
              <a:t>odległość</a:t>
            </a:r>
            <a:r>
              <a:rPr lang="en-IE" sz="2200" dirty="0"/>
              <a:t>/Online</a:t>
            </a:r>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79996"/>
            <a:ext cx="2733959" cy="857158"/>
          </a:xfrm>
        </p:spPr>
        <p:txBody>
          <a:bodyPr/>
          <a:lstStyle/>
          <a:p>
            <a:r>
              <a:rPr lang="en-US" b="1" dirty="0">
                <a:solidFill>
                  <a:srgbClr val="2E95D2"/>
                </a:solidFill>
              </a:rPr>
              <a:t>POZA PRACĄ</a:t>
            </a:r>
            <a:endParaRPr lang="en-US" dirty="0">
              <a:solidFill>
                <a:srgbClr val="2E95D2"/>
              </a:solidFill>
            </a:endParaRPr>
          </a:p>
        </p:txBody>
      </p:sp>
      <p:pic>
        <p:nvPicPr>
          <p:cNvPr id="3" name="Graphic 2" descr="Office worker">
            <a:extLst>
              <a:ext uri="{FF2B5EF4-FFF2-40B4-BE49-F238E27FC236}">
                <a16:creationId xmlns:a16="http://schemas.microsoft.com/office/drawing/2014/main" id="{8B32C14C-5EBC-5A47-8198-10C88BCA35A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543" y="762613"/>
            <a:ext cx="699655" cy="699655"/>
          </a:xfrm>
          <a:prstGeom prst="rect">
            <a:avLst/>
          </a:prstGeom>
        </p:spPr>
      </p:pic>
      <p:pic>
        <p:nvPicPr>
          <p:cNvPr id="12" name="Graphic 11" descr="Close">
            <a:extLst>
              <a:ext uri="{FF2B5EF4-FFF2-40B4-BE49-F238E27FC236}">
                <a16:creationId xmlns:a16="http://schemas.microsoft.com/office/drawing/2014/main" id="{3D430FDA-B39C-3549-93E8-A90749DBF15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3370" y="1112440"/>
            <a:ext cx="457200" cy="457200"/>
          </a:xfrm>
          <a:prstGeom prst="rect">
            <a:avLst/>
          </a:prstGeom>
        </p:spPr>
      </p:pic>
      <p:pic>
        <p:nvPicPr>
          <p:cNvPr id="8" name="Picture 7" descr="A picture containing toy, computer, table&#10;&#10;Description automatically generated">
            <a:extLst>
              <a:ext uri="{FF2B5EF4-FFF2-40B4-BE49-F238E27FC236}">
                <a16:creationId xmlns:a16="http://schemas.microsoft.com/office/drawing/2014/main" id="{5FE8F6CC-24B4-4CCA-8570-8DD72534349D}"/>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982533" y="3690645"/>
            <a:ext cx="5514135" cy="3101701"/>
          </a:xfrm>
          <a:prstGeom prst="rect">
            <a:avLst/>
          </a:prstGeom>
        </p:spPr>
      </p:pic>
    </p:spTree>
    <p:extLst>
      <p:ext uri="{BB962C8B-B14F-4D97-AF65-F5344CB8AC3E}">
        <p14:creationId xmlns:p14="http://schemas.microsoft.com/office/powerpoint/2010/main" val="1442655166"/>
      </p:ext>
    </p:extLst>
  </p:cSld>
  <p:clrMapOvr>
    <a:masterClrMapping/>
  </p:clrMapOvr>
  <mc:AlternateContent xmlns:mc="http://schemas.openxmlformats.org/markup-compatibility/2006">
    <mc:Choice xmlns:p14="http://schemas.microsoft.com/office/powerpoint/2010/main" Requires="p14">
      <p:transition spd="slow" p14:dur="2000" advTm="6827"/>
    </mc:Choice>
    <mc:Fallback>
      <p:transition spd="slow" advTm="682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DABCAEB-74DC-CB49-A1CE-16F8DFDA8AA0}"/>
              </a:ext>
            </a:extLst>
          </p:cNvPr>
          <p:cNvGraphicFramePr>
            <a:graphicFrameLocks noGrp="1"/>
          </p:cNvGraphicFramePr>
          <p:nvPr>
            <p:extLst>
              <p:ext uri="{D42A27DB-BD31-4B8C-83A1-F6EECF244321}">
                <p14:modId xmlns:p14="http://schemas.microsoft.com/office/powerpoint/2010/main" val="3724748391"/>
              </p:ext>
            </p:extLst>
          </p:nvPr>
        </p:nvGraphicFramePr>
        <p:xfrm>
          <a:off x="311499" y="787401"/>
          <a:ext cx="11549507" cy="5431623"/>
        </p:xfrm>
        <a:graphic>
          <a:graphicData uri="http://schemas.openxmlformats.org/drawingml/2006/table">
            <a:tbl>
              <a:tblPr firstRow="1" firstCol="1" bandRow="1"/>
              <a:tblGrid>
                <a:gridCol w="3044650">
                  <a:extLst>
                    <a:ext uri="{9D8B030D-6E8A-4147-A177-3AD203B41FA5}">
                      <a16:colId xmlns:a16="http://schemas.microsoft.com/office/drawing/2014/main" val="2670511409"/>
                    </a:ext>
                  </a:extLst>
                </a:gridCol>
                <a:gridCol w="3828422">
                  <a:extLst>
                    <a:ext uri="{9D8B030D-6E8A-4147-A177-3AD203B41FA5}">
                      <a16:colId xmlns:a16="http://schemas.microsoft.com/office/drawing/2014/main" val="3408531773"/>
                    </a:ext>
                  </a:extLst>
                </a:gridCol>
                <a:gridCol w="4676435">
                  <a:extLst>
                    <a:ext uri="{9D8B030D-6E8A-4147-A177-3AD203B41FA5}">
                      <a16:colId xmlns:a16="http://schemas.microsoft.com/office/drawing/2014/main" val="3387211059"/>
                    </a:ext>
                  </a:extLst>
                </a:gridCol>
              </a:tblGrid>
              <a:tr h="747114">
                <a:tc>
                  <a:txBody>
                    <a:bodyPr/>
                    <a:lstStyle/>
                    <a:p>
                      <a:pPr algn="l" fontAlgn="t">
                        <a:spcBef>
                          <a:spcPts val="0"/>
                        </a:spcBef>
                        <a:spcAft>
                          <a:spcPts val="0"/>
                        </a:spcAft>
                      </a:pPr>
                      <a:r>
                        <a:rPr lang="en-IE" sz="9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endParaRPr lang="en-IE" sz="3300" b="0" i="0" u="none" strike="noStrike" dirty="0">
                        <a:effectLst/>
                        <a:latin typeface="Arial" panose="020B0604020202020204" pitchFamily="34" charset="0"/>
                      </a:endParaRPr>
                    </a:p>
                    <a:p>
                      <a:pPr algn="l" fontAlgn="t">
                        <a:spcBef>
                          <a:spcPts val="0"/>
                        </a:spcBef>
                        <a:spcAft>
                          <a:spcPts val="0"/>
                        </a:spcAft>
                      </a:pPr>
                      <a:r>
                        <a:rPr lang="en-IE" sz="2200" b="1" i="0" u="none" strike="noStrike" dirty="0">
                          <a:solidFill>
                            <a:srgbClr val="2E95D2"/>
                          </a:solidFill>
                          <a:effectLst/>
                          <a:latin typeface="Calibri" panose="020F0502020204030204" pitchFamily="34" charset="0"/>
                          <a:ea typeface="Calibri" panose="020F0502020204030204" pitchFamily="34" charset="0"/>
                          <a:cs typeface="Calibri" panose="020F0502020204030204" pitchFamily="34" charset="0"/>
                        </a:rPr>
                        <a:t>PORÓWNANIE</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900" b="0" i="0" u="none" strike="noStrike"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 </a:t>
                      </a:r>
                      <a:endParaRPr lang="en-IE" sz="3300" b="0" i="0" u="none" strike="noStrike" dirty="0">
                        <a:effectLst/>
                        <a:latin typeface="Arial" panose="020B0604020202020204" pitchFamily="34" charset="0"/>
                      </a:endParaRPr>
                    </a:p>
                    <a:p>
                      <a:pPr algn="ctr" fontAlgn="t">
                        <a:spcBef>
                          <a:spcPts val="0"/>
                        </a:spcBef>
                        <a:spcAft>
                          <a:spcPts val="0"/>
                        </a:spcAft>
                      </a:pPr>
                      <a:r>
                        <a:rPr lang="en-IE" sz="2200" b="1" i="0" u="none" strike="noStrike"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SZKOLENIE W MIEJSCU PRACY</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a:noFill/>
                    </a:lnR>
                    <a:lnT>
                      <a:noFill/>
                    </a:lnT>
                    <a:lnB w="12700" cap="flat" cmpd="sng" algn="ctr">
                      <a:solidFill>
                        <a:srgbClr val="595959"/>
                      </a:solidFill>
                      <a:prstDash val="solid"/>
                      <a:round/>
                      <a:headEnd type="none" w="med" len="med"/>
                      <a:tailEnd type="none" w="med" len="med"/>
                    </a:lnB>
                    <a:solidFill>
                      <a:srgbClr val="CE1779"/>
                    </a:solidFill>
                  </a:tcPr>
                </a:tc>
                <a:tc>
                  <a:txBody>
                    <a:bodyPr/>
                    <a:lstStyle/>
                    <a:p>
                      <a:pPr algn="ctr" fontAlgn="t">
                        <a:spcBef>
                          <a:spcPts val="0"/>
                        </a:spcBef>
                        <a:spcAft>
                          <a:spcPts val="0"/>
                        </a:spcAft>
                      </a:pPr>
                      <a:r>
                        <a:rPr lang="en-IE" sz="900" b="0" i="0" u="none" strike="noStrike"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 </a:t>
                      </a:r>
                      <a:endParaRPr lang="en-IE" sz="3300" b="0" i="0" u="none" strike="noStrike" dirty="0">
                        <a:effectLst/>
                        <a:latin typeface="Arial" panose="020B0604020202020204" pitchFamily="34" charset="0"/>
                      </a:endParaRPr>
                    </a:p>
                    <a:p>
                      <a:pPr algn="ctr" fontAlgn="t">
                        <a:spcBef>
                          <a:spcPts val="0"/>
                        </a:spcBef>
                        <a:spcAft>
                          <a:spcPts val="0"/>
                        </a:spcAft>
                      </a:pPr>
                      <a:r>
                        <a:rPr lang="en-IE" sz="2200" b="1" i="0" u="none" strike="noStrike"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SZKOLENIE POZA PRACĄ</a:t>
                      </a:r>
                      <a:r>
                        <a:rPr lang="en-IE" sz="1500" b="0" i="0" u="none" strike="noStrike"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 </a:t>
                      </a:r>
                      <a:endParaRPr lang="en-IE" sz="3300" b="0" i="0" u="none" strike="noStrike" dirty="0">
                        <a:effectLst/>
                        <a:latin typeface="Arial" panose="020B0604020202020204" pitchFamily="34" charset="0"/>
                      </a:endParaRPr>
                    </a:p>
                  </a:txBody>
                  <a:tcPr marL="125837" marR="125837" marT="17477" marB="0">
                    <a:lnL>
                      <a:noFill/>
                    </a:lnL>
                    <a:lnR>
                      <a:noFill/>
                    </a:lnR>
                    <a:lnT>
                      <a:noFill/>
                    </a:lnT>
                    <a:lnB w="12700" cap="flat" cmpd="sng" algn="ctr">
                      <a:solidFill>
                        <a:srgbClr val="595959"/>
                      </a:solidFill>
                      <a:prstDash val="solid"/>
                      <a:round/>
                      <a:headEnd type="none" w="med" len="med"/>
                      <a:tailEnd type="none" w="med" len="med"/>
                    </a:lnB>
                    <a:solidFill>
                      <a:srgbClr val="CE7123"/>
                    </a:solidFill>
                  </a:tcPr>
                </a:tc>
                <a:extLst>
                  <a:ext uri="{0D108BD9-81ED-4DB2-BD59-A6C34878D82A}">
                    <a16:rowId xmlns:a16="http://schemas.microsoft.com/office/drawing/2014/main" val="212628783"/>
                  </a:ext>
                </a:extLst>
              </a:tr>
              <a:tr h="1120855">
                <a:tc>
                  <a:txBody>
                    <a:bodyPr/>
                    <a:lstStyle/>
                    <a:p>
                      <a:pPr algn="l" fontAlgn="t">
                        <a:spcBef>
                          <a:spcPts val="0"/>
                        </a:spcBef>
                        <a:spcAft>
                          <a:spcPts val="0"/>
                        </a:spcAft>
                      </a:pPr>
                      <a:r>
                        <a:rPr lang="en-IE" sz="1900" b="1" i="0" u="none" strike="noStrike" dirty="0">
                          <a:solidFill>
                            <a:srgbClr val="2E95D2"/>
                          </a:solidFill>
                          <a:effectLst/>
                          <a:latin typeface="Calibri" panose="020F0502020204030204" pitchFamily="34" charset="0"/>
                          <a:ea typeface="Calibri" panose="020F0502020204030204" pitchFamily="34" charset="0"/>
                          <a:cs typeface="Calibri" panose="020F0502020204030204" pitchFamily="34" charset="0"/>
                        </a:rPr>
                        <a:t>ZNACZENIE</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Szkolenie</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w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miejscu</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pracy</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odnosi</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się</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do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formy</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szkolenia</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które</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jest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prowadzone</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w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miejscu</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pracy</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podczas</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wykonywania</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rzeczywistej</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pracy</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a:t>
                      </a: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Kiedy</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pracownicy</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odbywają</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szkolenie</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poza</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miejscem</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pracy</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taki</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rodzaj</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szkolenia</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jest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określany</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jako</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szkolenie</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poza</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pracą</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1013238902"/>
                  </a:ext>
                </a:extLst>
              </a:tr>
              <a:tr h="360560">
                <a:tc>
                  <a:txBody>
                    <a:bodyPr/>
                    <a:lstStyle/>
                    <a:p>
                      <a:pPr algn="l" fontAlgn="t">
                        <a:spcBef>
                          <a:spcPts val="0"/>
                        </a:spcBef>
                        <a:spcAft>
                          <a:spcPts val="0"/>
                        </a:spcAft>
                      </a:pPr>
                      <a:r>
                        <a:rPr lang="en-IE" sz="1900" b="1" i="0" u="none" strike="noStrike" dirty="0">
                          <a:solidFill>
                            <a:srgbClr val="2E95D2"/>
                          </a:solidFill>
                          <a:effectLst/>
                          <a:latin typeface="Calibri" panose="020F0502020204030204" pitchFamily="34" charset="0"/>
                          <a:ea typeface="Calibri" panose="020F0502020204030204" pitchFamily="34" charset="0"/>
                          <a:cs typeface="Calibri" panose="020F0502020204030204" pitchFamily="34" charset="0"/>
                        </a:rPr>
                        <a:t>PODEJŚCIE</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Praktyczne</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Teoretyczne</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1105585078"/>
                  </a:ext>
                </a:extLst>
              </a:tr>
              <a:tr h="420606">
                <a:tc>
                  <a:txBody>
                    <a:bodyPr/>
                    <a:lstStyle/>
                    <a:p>
                      <a:pPr algn="l" fontAlgn="t">
                        <a:spcBef>
                          <a:spcPts val="0"/>
                        </a:spcBef>
                        <a:spcAft>
                          <a:spcPts val="0"/>
                        </a:spcAft>
                      </a:pPr>
                      <a:r>
                        <a:rPr lang="en-IE" sz="1900" b="1" i="0" u="none" strike="noStrike" dirty="0">
                          <a:solidFill>
                            <a:srgbClr val="2E95D2"/>
                          </a:solidFill>
                          <a:effectLst/>
                          <a:latin typeface="Calibri" panose="020F0502020204030204" pitchFamily="34" charset="0"/>
                          <a:ea typeface="Calibri" panose="020F0502020204030204" pitchFamily="34" charset="0"/>
                          <a:cs typeface="Calibri" panose="020F0502020204030204" pitchFamily="34" charset="0"/>
                        </a:rPr>
                        <a:t>AKTYWNE UCZESTNICTWO</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Tak</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Nie</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3049277979"/>
                  </a:ext>
                </a:extLst>
              </a:tr>
              <a:tr h="360560">
                <a:tc>
                  <a:txBody>
                    <a:bodyPr/>
                    <a:lstStyle/>
                    <a:p>
                      <a:pPr algn="l" fontAlgn="t">
                        <a:spcBef>
                          <a:spcPts val="0"/>
                        </a:spcBef>
                        <a:spcAft>
                          <a:spcPts val="0"/>
                        </a:spcAft>
                      </a:pPr>
                      <a:r>
                        <a:rPr lang="en-IE" sz="1900" b="1" i="0" u="none" strike="noStrike" dirty="0">
                          <a:solidFill>
                            <a:srgbClr val="2E95D2"/>
                          </a:solidFill>
                          <a:effectLst/>
                          <a:latin typeface="Calibri" panose="020F0502020204030204" pitchFamily="34" charset="0"/>
                          <a:ea typeface="Calibri" panose="020F0502020204030204" pitchFamily="34" charset="0"/>
                          <a:cs typeface="Calibri" panose="020F0502020204030204" pitchFamily="34" charset="0"/>
                        </a:rPr>
                        <a:t>LOKALIZACJA</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W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miejscu</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pracy</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Z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dala</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od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miejsca</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pracy</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2770616542"/>
                  </a:ext>
                </a:extLst>
              </a:tr>
              <a:tr h="360560">
                <a:tc>
                  <a:txBody>
                    <a:bodyPr/>
                    <a:lstStyle/>
                    <a:p>
                      <a:pPr algn="l" fontAlgn="t">
                        <a:spcBef>
                          <a:spcPts val="0"/>
                        </a:spcBef>
                        <a:spcAft>
                          <a:spcPts val="0"/>
                        </a:spcAft>
                      </a:pPr>
                      <a:r>
                        <a:rPr lang="en-IE" sz="1900" b="1" i="0" u="none" strike="noStrike" dirty="0">
                          <a:solidFill>
                            <a:srgbClr val="2E95D2"/>
                          </a:solidFill>
                          <a:effectLst/>
                          <a:latin typeface="Calibri" panose="020F0502020204030204" pitchFamily="34" charset="0"/>
                          <a:ea typeface="Calibri" panose="020F0502020204030204" pitchFamily="34" charset="0"/>
                          <a:cs typeface="Calibri" panose="020F0502020204030204" pitchFamily="34" charset="0"/>
                        </a:rPr>
                        <a:t>ZASADA</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Nauka</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poprzez</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wykonywanie</a:t>
                      </a:r>
                      <a:endPar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Uczenie</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się</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poprzez</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zdobywanie</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wiedzy</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691337728"/>
                  </a:ext>
                </a:extLst>
              </a:tr>
              <a:tr h="1120855">
                <a:tc>
                  <a:txBody>
                    <a:bodyPr/>
                    <a:lstStyle/>
                    <a:p>
                      <a:pPr algn="l" fontAlgn="t">
                        <a:spcBef>
                          <a:spcPts val="0"/>
                        </a:spcBef>
                        <a:spcAft>
                          <a:spcPts val="0"/>
                        </a:spcAft>
                      </a:pPr>
                      <a:r>
                        <a:rPr lang="en-IE" sz="1900" b="1" i="0" u="none" strike="noStrike" dirty="0">
                          <a:solidFill>
                            <a:srgbClr val="2E95D2"/>
                          </a:solidFill>
                          <a:effectLst/>
                          <a:latin typeface="Calibri" panose="020F0502020204030204" pitchFamily="34" charset="0"/>
                          <a:ea typeface="Calibri" panose="020F0502020204030204" pitchFamily="34" charset="0"/>
                          <a:cs typeface="Calibri" panose="020F0502020204030204" pitchFamily="34" charset="0"/>
                        </a:rPr>
                        <a:t>ZABURZENIE PRACY</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Nie</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ponieważ</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pracownicy</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wytwarzają</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te</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produkty</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podczas</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nauki</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Tak</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ponieważ</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pierwsze</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szkolenie</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jest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poza</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miejscem</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pracy</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co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oznacza</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przestój</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w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wykonywaniu</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codziennych</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obowiązków</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służbowych</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1278692948"/>
                  </a:ext>
                </a:extLst>
              </a:tr>
              <a:tr h="579953">
                <a:tc>
                  <a:txBody>
                    <a:bodyPr/>
                    <a:lstStyle/>
                    <a:p>
                      <a:pPr algn="l" fontAlgn="t">
                        <a:spcBef>
                          <a:spcPts val="0"/>
                        </a:spcBef>
                        <a:spcAft>
                          <a:spcPts val="0"/>
                        </a:spcAft>
                      </a:pPr>
                      <a:r>
                        <a:rPr lang="en-IE" sz="1900" b="1" i="0" u="none" strike="noStrike" dirty="0">
                          <a:solidFill>
                            <a:srgbClr val="2E95D2"/>
                          </a:solidFill>
                          <a:effectLst/>
                          <a:latin typeface="Calibri" panose="020F0502020204030204" pitchFamily="34" charset="0"/>
                          <a:ea typeface="Calibri" panose="020F0502020204030204" pitchFamily="34" charset="0"/>
                          <a:cs typeface="Calibri" panose="020F0502020204030204" pitchFamily="34" charset="0"/>
                        </a:rPr>
                        <a:t>PROWADZONY PRZEZ</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Doświadczeni</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pracownicy</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Profesjonaliści</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lub</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eksperci</a:t>
                      </a:r>
                      <a:endPar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3123030557"/>
                  </a:ext>
                </a:extLst>
              </a:tr>
              <a:tr h="360560">
                <a:tc>
                  <a:txBody>
                    <a:bodyPr/>
                    <a:lstStyle/>
                    <a:p>
                      <a:pPr algn="l" fontAlgn="t">
                        <a:spcBef>
                          <a:spcPts val="0"/>
                        </a:spcBef>
                        <a:spcAft>
                          <a:spcPts val="0"/>
                        </a:spcAft>
                      </a:pPr>
                      <a:r>
                        <a:rPr lang="en-IE" sz="1900" b="1" i="0" u="none" strike="noStrike" dirty="0">
                          <a:solidFill>
                            <a:srgbClr val="2E95D2"/>
                          </a:solidFill>
                          <a:effectLst/>
                          <a:latin typeface="Calibri" panose="020F0502020204030204" pitchFamily="34" charset="0"/>
                          <a:cs typeface="Calibri" panose="020F0502020204030204" pitchFamily="34" charset="0"/>
                        </a:rPr>
                        <a:t>KOSZT</a:t>
                      </a:r>
                      <a:endParaRPr lang="en-IE" sz="33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Niedrogi</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tc>
                  <a:txBody>
                    <a:bodyPr/>
                    <a:lstStyle/>
                    <a:p>
                      <a:pPr algn="ctr" fontAlgn="t">
                        <a:spcBef>
                          <a:spcPts val="0"/>
                        </a:spcBef>
                        <a:spcAft>
                          <a:spcPts val="0"/>
                        </a:spcAft>
                      </a:pP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Zazwyczaj</a:t>
                      </a:r>
                      <a:r>
                        <a:rPr lang="en-IE" sz="1800" b="0" i="0" u="none" strike="noStrike"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a:t>
                      </a:r>
                      <a:r>
                        <a:rPr lang="en-IE" sz="1800" b="0" i="0" u="none" strike="noStrike" dirty="0" err="1">
                          <a:solidFill>
                            <a:srgbClr val="595959"/>
                          </a:solidFill>
                          <a:effectLst/>
                          <a:latin typeface="Calibri" panose="020F0502020204030204" pitchFamily="34" charset="0"/>
                          <a:ea typeface="Calibri" panose="020F0502020204030204" pitchFamily="34" charset="0"/>
                          <a:cs typeface="Calibri" panose="020F0502020204030204" pitchFamily="34" charset="0"/>
                        </a:rPr>
                        <a:t>drogie</a:t>
                      </a:r>
                      <a:endParaRPr lang="en-IE" sz="1800" b="0" i="0" u="none" strike="noStrike" dirty="0">
                        <a:effectLst/>
                        <a:latin typeface="Arial" panose="020B0604020202020204" pitchFamily="34" charset="0"/>
                      </a:endParaRPr>
                    </a:p>
                  </a:txBody>
                  <a:tcPr marL="125837" marR="125837" marT="17477" marB="0">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tcPr>
                </a:tc>
                <a:extLst>
                  <a:ext uri="{0D108BD9-81ED-4DB2-BD59-A6C34878D82A}">
                    <a16:rowId xmlns:a16="http://schemas.microsoft.com/office/drawing/2014/main" val="1626183671"/>
                  </a:ext>
                </a:extLst>
              </a:tr>
            </a:tbl>
          </a:graphicData>
        </a:graphic>
      </p:graphicFrame>
      <p:sp>
        <p:nvSpPr>
          <p:cNvPr id="5" name="Rectangle 4">
            <a:extLst>
              <a:ext uri="{FF2B5EF4-FFF2-40B4-BE49-F238E27FC236}">
                <a16:creationId xmlns:a16="http://schemas.microsoft.com/office/drawing/2014/main" id="{DFB5C314-7069-4646-B8F7-F188EAEB1239}"/>
              </a:ext>
            </a:extLst>
          </p:cNvPr>
          <p:cNvSpPr/>
          <p:nvPr/>
        </p:nvSpPr>
        <p:spPr>
          <a:xfrm>
            <a:off x="0" y="290214"/>
            <a:ext cx="12192000" cy="646331"/>
          </a:xfrm>
          <a:prstGeom prst="rect">
            <a:avLst/>
          </a:prstGeom>
        </p:spPr>
        <p:txBody>
          <a:bodyPr wrap="square">
            <a:spAutoFit/>
          </a:bodyPr>
          <a:lstStyle/>
          <a:p>
            <a:pPr marR="57785" algn="ctr">
              <a:spcAft>
                <a:spcPts val="0"/>
              </a:spcAft>
            </a:pPr>
            <a:r>
              <a:rPr lang="en-IE" sz="3600" b="1" dirty="0">
                <a:solidFill>
                  <a:srgbClr val="2E95D2"/>
                </a:solidFill>
                <a:latin typeface="Calibri" panose="020F0502020204030204" pitchFamily="34" charset="0"/>
                <a:ea typeface="Calibri" panose="020F0502020204030204" pitchFamily="34" charset="0"/>
                <a:cs typeface="Calibri" panose="020F0502020204030204" pitchFamily="34" charset="0"/>
              </a:rPr>
              <a:t>ROZWAŻMY RÓŻNICE</a:t>
            </a:r>
            <a:endParaRPr lang="en-IE" sz="3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61529422"/>
      </p:ext>
    </p:extLst>
  </p:cSld>
  <p:clrMapOvr>
    <a:masterClrMapping/>
  </p:clrMapOvr>
  <mc:AlternateContent xmlns:mc="http://schemas.openxmlformats.org/markup-compatibility/2006">
    <mc:Choice xmlns:p14="http://schemas.microsoft.com/office/powerpoint/2010/main" Requires="p14">
      <p:transition spd="slow" p14:dur="2000" advTm="8891"/>
    </mc:Choice>
    <mc:Fallback>
      <p:transition spd="slow" advTm="8891"/>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marL="342900" lvl="0" indent="-342900">
              <a:buClr>
                <a:srgbClr val="CE1779"/>
              </a:buClr>
              <a:buFont typeface="Arial" panose="020B0604020202020204" pitchFamily="34" charset="0"/>
              <a:buChar char="•"/>
            </a:pPr>
            <a:r>
              <a:rPr lang="en-US" dirty="0" err="1"/>
              <a:t>Umożliwia</a:t>
            </a:r>
            <a:r>
              <a:rPr lang="en-US" dirty="0"/>
              <a:t> on </a:t>
            </a:r>
            <a:r>
              <a:rPr lang="en-US" dirty="0" err="1"/>
              <a:t>sprawną</a:t>
            </a:r>
            <a:r>
              <a:rPr lang="en-US" dirty="0"/>
              <a:t> </a:t>
            </a:r>
            <a:r>
              <a:rPr lang="en-US" dirty="0" err="1"/>
              <a:t>pracę</a:t>
            </a:r>
            <a:r>
              <a:rPr lang="en-US" dirty="0"/>
              <a:t> - Agile" jest </a:t>
            </a:r>
            <a:r>
              <a:rPr lang="en-US" dirty="0" err="1"/>
              <a:t>czymś</a:t>
            </a:r>
            <a:r>
              <a:rPr lang="en-US" dirty="0"/>
              <a:t> </a:t>
            </a:r>
            <a:r>
              <a:rPr lang="en-US" dirty="0" err="1"/>
              <a:t>więcej</a:t>
            </a:r>
            <a:r>
              <a:rPr lang="en-US" dirty="0"/>
              <a:t> </a:t>
            </a:r>
            <a:r>
              <a:rPr lang="en-US" dirty="0" err="1"/>
              <a:t>niż</a:t>
            </a:r>
            <a:r>
              <a:rPr lang="en-US" dirty="0"/>
              <a:t> </a:t>
            </a:r>
            <a:r>
              <a:rPr lang="en-US" dirty="0" err="1"/>
              <a:t>tylko</a:t>
            </a:r>
            <a:r>
              <a:rPr lang="en-US" dirty="0"/>
              <a:t> </a:t>
            </a:r>
            <a:r>
              <a:rPr lang="en-US" dirty="0" err="1"/>
              <a:t>hasłem</a:t>
            </a:r>
            <a:r>
              <a:rPr lang="en-US" dirty="0"/>
              <a:t> </a:t>
            </a:r>
            <a:r>
              <a:rPr lang="en-US" dirty="0" err="1"/>
              <a:t>przewodnim</a:t>
            </a:r>
            <a:r>
              <a:rPr lang="en-US" dirty="0"/>
              <a:t>; To </a:t>
            </a:r>
            <a:r>
              <a:rPr lang="en-US" dirty="0" err="1"/>
              <a:t>ruch</a:t>
            </a:r>
            <a:r>
              <a:rPr lang="en-US" dirty="0"/>
              <a:t>, </a:t>
            </a:r>
            <a:r>
              <a:rPr lang="en-US" dirty="0" err="1"/>
              <a:t>dzięki</a:t>
            </a:r>
            <a:r>
              <a:rPr lang="en-US" dirty="0"/>
              <a:t> </a:t>
            </a:r>
            <a:r>
              <a:rPr lang="en-US" dirty="0" err="1"/>
              <a:t>któremu</a:t>
            </a:r>
            <a:r>
              <a:rPr lang="en-US" dirty="0"/>
              <a:t> </a:t>
            </a:r>
            <a:r>
              <a:rPr lang="en-US" dirty="0" err="1"/>
              <a:t>przedsiębiorstwa</a:t>
            </a:r>
            <a:r>
              <a:rPr lang="en-US" dirty="0"/>
              <a:t> </a:t>
            </a:r>
            <a:r>
              <a:rPr lang="en-US" dirty="0" err="1"/>
              <a:t>na</a:t>
            </a:r>
            <a:r>
              <a:rPr lang="en-US" dirty="0"/>
              <a:t> </a:t>
            </a:r>
            <a:r>
              <a:rPr lang="en-US" dirty="0" err="1"/>
              <a:t>całym</a:t>
            </a:r>
            <a:r>
              <a:rPr lang="en-US" dirty="0"/>
              <a:t> </a:t>
            </a:r>
            <a:r>
              <a:rPr lang="en-US" dirty="0" err="1"/>
              <a:t>świecie</a:t>
            </a:r>
            <a:r>
              <a:rPr lang="en-US" dirty="0"/>
              <a:t> </a:t>
            </a:r>
            <a:r>
              <a:rPr lang="en-US" dirty="0" err="1"/>
              <a:t>mogą</a:t>
            </a:r>
            <a:r>
              <a:rPr lang="en-US" dirty="0"/>
              <a:t> </a:t>
            </a:r>
            <a:r>
              <a:rPr lang="en-US" dirty="0" err="1"/>
              <a:t>szybko</a:t>
            </a:r>
            <a:r>
              <a:rPr lang="en-US" dirty="0"/>
              <a:t> </a:t>
            </a:r>
            <a:r>
              <a:rPr lang="en-US" dirty="0" err="1"/>
              <a:t>reagować</a:t>
            </a:r>
            <a:r>
              <a:rPr lang="en-US" dirty="0"/>
              <a:t> </a:t>
            </a:r>
            <a:r>
              <a:rPr lang="en-US" dirty="0" err="1"/>
              <a:t>na</a:t>
            </a:r>
            <a:r>
              <a:rPr lang="en-US" dirty="0"/>
              <a:t> </a:t>
            </a:r>
            <a:r>
              <a:rPr lang="en-US" dirty="0" err="1"/>
              <a:t>zmiany</a:t>
            </a:r>
            <a:r>
              <a:rPr lang="en-US" dirty="0"/>
              <a:t> </a:t>
            </a:r>
            <a:r>
              <a:rPr lang="en-US" dirty="0" err="1"/>
              <a:t>i</a:t>
            </a:r>
            <a:r>
              <a:rPr lang="en-US" dirty="0"/>
              <a:t> </a:t>
            </a:r>
            <a:r>
              <a:rPr lang="en-US" dirty="0" err="1"/>
              <a:t>możliwości</a:t>
            </a:r>
            <a:r>
              <a:rPr lang="en-US" dirty="0"/>
              <a:t>.</a:t>
            </a:r>
          </a:p>
          <a:p>
            <a:pPr marL="342900" lvl="0" indent="-342900">
              <a:buClr>
                <a:srgbClr val="CE1779"/>
              </a:buClr>
              <a:buFont typeface="Arial" panose="020B0604020202020204" pitchFamily="34" charset="0"/>
              <a:buChar char="•"/>
            </a:pPr>
            <a:r>
              <a:rPr lang="en-US" dirty="0" err="1"/>
              <a:t>Tworzy</a:t>
            </a:r>
            <a:r>
              <a:rPr lang="en-US" dirty="0"/>
              <a:t> </a:t>
            </a:r>
            <a:r>
              <a:rPr lang="en-US" dirty="0" err="1"/>
              <a:t>kulturę</a:t>
            </a:r>
            <a:r>
              <a:rPr lang="en-US" dirty="0"/>
              <a:t> </a:t>
            </a:r>
            <a:r>
              <a:rPr lang="en-US" dirty="0" err="1"/>
              <a:t>uczenia</a:t>
            </a:r>
            <a:r>
              <a:rPr lang="en-US" dirty="0"/>
              <a:t> </a:t>
            </a:r>
            <a:r>
              <a:rPr lang="en-US" dirty="0" err="1"/>
              <a:t>się</a:t>
            </a:r>
            <a:r>
              <a:rPr lang="en-US" dirty="0"/>
              <a:t> </a:t>
            </a:r>
            <a:r>
              <a:rPr lang="en-US" dirty="0" err="1"/>
              <a:t>i</a:t>
            </a:r>
            <a:r>
              <a:rPr lang="en-US" dirty="0"/>
              <a:t> </a:t>
            </a:r>
            <a:r>
              <a:rPr lang="en-US" dirty="0" err="1"/>
              <a:t>swobodną</a:t>
            </a:r>
            <a:r>
              <a:rPr lang="en-US" dirty="0"/>
              <a:t> </a:t>
            </a:r>
            <a:r>
              <a:rPr lang="en-US" dirty="0" err="1"/>
              <a:t>wymianę</a:t>
            </a:r>
            <a:r>
              <a:rPr lang="en-US" dirty="0"/>
              <a:t> </a:t>
            </a:r>
            <a:r>
              <a:rPr lang="en-US" dirty="0" err="1"/>
              <a:t>wiedzy</a:t>
            </a:r>
            <a:r>
              <a:rPr lang="en-US" dirty="0"/>
              <a:t> </a:t>
            </a:r>
            <a:r>
              <a:rPr lang="en-US" dirty="0" err="1"/>
              <a:t>i</a:t>
            </a:r>
            <a:r>
              <a:rPr lang="en-US" dirty="0"/>
              <a:t> </a:t>
            </a:r>
            <a:r>
              <a:rPr lang="en-US" dirty="0" err="1"/>
              <a:t>pomysłów</a:t>
            </a:r>
            <a:r>
              <a:rPr lang="en-US" dirty="0"/>
              <a:t>.</a:t>
            </a:r>
          </a:p>
          <a:p>
            <a:pPr marL="342900" lvl="0" indent="-342900">
              <a:buClr>
                <a:srgbClr val="CE1779"/>
              </a:buClr>
              <a:buFont typeface="Arial" panose="020B0604020202020204" pitchFamily="34" charset="0"/>
              <a:buChar char="•"/>
            </a:pPr>
            <a:r>
              <a:rPr lang="en-US" dirty="0"/>
              <a:t>Jest </a:t>
            </a:r>
            <a:r>
              <a:rPr lang="en-US" dirty="0" err="1"/>
              <a:t>wysoce</a:t>
            </a:r>
            <a:r>
              <a:rPr lang="en-US" dirty="0"/>
              <a:t> </a:t>
            </a:r>
            <a:r>
              <a:rPr lang="en-US" dirty="0" err="1"/>
              <a:t>adaptacyjny</a:t>
            </a:r>
            <a:r>
              <a:rPr lang="en-US" dirty="0"/>
              <a:t>; jest to </a:t>
            </a:r>
            <a:r>
              <a:rPr lang="en-US" dirty="0" err="1"/>
              <a:t>wszystko</a:t>
            </a:r>
            <a:r>
              <a:rPr lang="en-US" dirty="0"/>
              <a:t> od </a:t>
            </a:r>
            <a:r>
              <a:rPr lang="en-US" dirty="0" err="1"/>
              <a:t>nieformalnej</a:t>
            </a:r>
            <a:r>
              <a:rPr lang="en-US" dirty="0"/>
              <a:t> </a:t>
            </a:r>
            <a:r>
              <a:rPr lang="en-US" dirty="0" err="1"/>
              <a:t>sesji</a:t>
            </a:r>
            <a:r>
              <a:rPr lang="en-US" dirty="0"/>
              <a:t> </a:t>
            </a:r>
            <a:r>
              <a:rPr lang="en-US" dirty="0" err="1"/>
              <a:t>mikro-nauczania</a:t>
            </a:r>
            <a:r>
              <a:rPr lang="en-US" dirty="0"/>
              <a:t> do </a:t>
            </a:r>
            <a:r>
              <a:rPr lang="en-US" dirty="0" err="1"/>
              <a:t>formalnych</a:t>
            </a:r>
            <a:r>
              <a:rPr lang="en-US" dirty="0"/>
              <a:t> </a:t>
            </a:r>
            <a:r>
              <a:rPr lang="en-US" dirty="0" err="1"/>
              <a:t>praktyk</a:t>
            </a:r>
            <a:r>
              <a:rPr lang="en-US" dirty="0"/>
              <a:t> </a:t>
            </a:r>
            <a:r>
              <a:rPr lang="en-US" dirty="0" err="1"/>
              <a:t>zawodowych</a:t>
            </a:r>
            <a:r>
              <a:rPr lang="en-US" dirty="0"/>
              <a:t>. </a:t>
            </a:r>
          </a:p>
          <a:p>
            <a:pPr marL="342900" lvl="0" indent="-342900">
              <a:buClr>
                <a:srgbClr val="CE1779"/>
              </a:buClr>
              <a:buFont typeface="Arial" panose="020B0604020202020204" pitchFamily="34" charset="0"/>
              <a:buChar char="•"/>
            </a:pPr>
            <a:r>
              <a:rPr lang="en-US" dirty="0" err="1"/>
              <a:t>Zachęca</a:t>
            </a:r>
            <a:r>
              <a:rPr lang="en-US" dirty="0"/>
              <a:t> do </a:t>
            </a:r>
            <a:r>
              <a:rPr lang="en-US" dirty="0" err="1"/>
              <a:t>łatwego</a:t>
            </a:r>
            <a:r>
              <a:rPr lang="en-US" dirty="0"/>
              <a:t> </a:t>
            </a:r>
            <a:r>
              <a:rPr lang="en-US" dirty="0" err="1"/>
              <a:t>dzielenia</a:t>
            </a:r>
            <a:r>
              <a:rPr lang="en-US" dirty="0"/>
              <a:t> </a:t>
            </a:r>
            <a:r>
              <a:rPr lang="en-US" dirty="0" err="1"/>
              <a:t>się</a:t>
            </a:r>
            <a:r>
              <a:rPr lang="en-US" dirty="0"/>
              <a:t> </a:t>
            </a:r>
            <a:r>
              <a:rPr lang="en-US" dirty="0" err="1"/>
              <a:t>i</a:t>
            </a:r>
            <a:r>
              <a:rPr lang="en-US" dirty="0"/>
              <a:t> </a:t>
            </a:r>
            <a:r>
              <a:rPr lang="en-US" dirty="0" err="1"/>
              <a:t>aktualizowania</a:t>
            </a:r>
            <a:r>
              <a:rPr lang="en-US" dirty="0"/>
              <a:t> </a:t>
            </a:r>
            <a:r>
              <a:rPr lang="en-US" dirty="0" err="1"/>
              <a:t>wiedzy</a:t>
            </a:r>
            <a:r>
              <a:rPr lang="en-US" dirty="0"/>
              <a:t> </a:t>
            </a:r>
            <a:r>
              <a:rPr lang="en-US" dirty="0" err="1"/>
              <a:t>pracowników</a:t>
            </a:r>
            <a:r>
              <a:rPr lang="en-US" dirty="0"/>
              <a:t> w </a:t>
            </a:r>
            <a:r>
              <a:rPr lang="en-US" dirty="0" err="1"/>
              <a:t>celu</a:t>
            </a:r>
            <a:r>
              <a:rPr lang="en-US" dirty="0"/>
              <a:t> </a:t>
            </a:r>
            <a:r>
              <a:rPr lang="en-US" dirty="0" err="1"/>
              <a:t>szybkiego</a:t>
            </a:r>
            <a:r>
              <a:rPr lang="en-US" dirty="0"/>
              <a:t> </a:t>
            </a:r>
            <a:r>
              <a:rPr lang="en-US" dirty="0" err="1"/>
              <a:t>szkolenia</a:t>
            </a:r>
            <a:r>
              <a:rPr lang="en-US" dirty="0"/>
              <a:t> </a:t>
            </a:r>
            <a:r>
              <a:rPr lang="en-US" dirty="0" err="1"/>
              <a:t>i</a:t>
            </a:r>
            <a:r>
              <a:rPr lang="en-US" dirty="0"/>
              <a:t> </a:t>
            </a:r>
            <a:r>
              <a:rPr lang="en-US" dirty="0" err="1"/>
              <a:t>przekwalifikowania</a:t>
            </a:r>
            <a:r>
              <a:rPr lang="en-US" dirty="0"/>
              <a:t>.</a:t>
            </a:r>
          </a:p>
          <a:p>
            <a:pPr marL="342900" lvl="0" indent="-342900">
              <a:buClr>
                <a:srgbClr val="CE1779"/>
              </a:buClr>
              <a:buFont typeface="Arial" panose="020B0604020202020204" pitchFamily="34" charset="0"/>
              <a:buChar char="•"/>
            </a:pPr>
            <a:r>
              <a:rPr lang="en-US" dirty="0" err="1"/>
              <a:t>Pozwala</a:t>
            </a:r>
            <a:r>
              <a:rPr lang="en-US" dirty="0"/>
              <a:t> to </a:t>
            </a:r>
            <a:r>
              <a:rPr lang="en-US" dirty="0" err="1"/>
              <a:t>pracownikom</a:t>
            </a:r>
            <a:r>
              <a:rPr lang="en-US" dirty="0"/>
              <a:t> </a:t>
            </a:r>
            <a:r>
              <a:rPr lang="en-US" dirty="0" err="1"/>
              <a:t>na</a:t>
            </a:r>
            <a:r>
              <a:rPr lang="en-US" dirty="0"/>
              <a:t> </a:t>
            </a:r>
            <a:r>
              <a:rPr lang="en-US" dirty="0" err="1"/>
              <a:t>pokazanie</a:t>
            </a:r>
            <a:r>
              <a:rPr lang="en-US" dirty="0"/>
              <a:t> </a:t>
            </a:r>
            <a:r>
              <a:rPr lang="en-US" dirty="0" err="1"/>
              <a:t>tego</a:t>
            </a:r>
            <a:r>
              <a:rPr lang="en-US" dirty="0"/>
              <a:t>, co </a:t>
            </a:r>
            <a:r>
              <a:rPr lang="en-US" dirty="0" err="1"/>
              <a:t>wiedzą</a:t>
            </a:r>
            <a:r>
              <a:rPr lang="en-US" dirty="0"/>
              <a:t>, a </a:t>
            </a:r>
            <a:r>
              <a:rPr lang="en-US" dirty="0" err="1"/>
              <a:t>dodatkową</a:t>
            </a:r>
            <a:r>
              <a:rPr lang="en-US" dirty="0"/>
              <a:t> </a:t>
            </a:r>
            <a:r>
              <a:rPr lang="en-US" dirty="0" err="1"/>
              <a:t>korzyścią</a:t>
            </a:r>
            <a:r>
              <a:rPr lang="en-US" dirty="0"/>
              <a:t> jest to, </a:t>
            </a:r>
            <a:r>
              <a:rPr lang="en-US" dirty="0" err="1"/>
              <a:t>że</a:t>
            </a:r>
            <a:r>
              <a:rPr lang="en-US" dirty="0"/>
              <a:t> </a:t>
            </a:r>
            <a:r>
              <a:rPr lang="en-US" dirty="0" err="1"/>
              <a:t>czują</a:t>
            </a:r>
            <a:r>
              <a:rPr lang="en-US" dirty="0"/>
              <a:t> </a:t>
            </a:r>
            <a:r>
              <a:rPr lang="en-US" dirty="0" err="1"/>
              <a:t>się</a:t>
            </a:r>
            <a:r>
              <a:rPr lang="en-US" dirty="0"/>
              <a:t> </a:t>
            </a:r>
            <a:r>
              <a:rPr lang="en-US" dirty="0" err="1"/>
              <a:t>ważniejsi</a:t>
            </a:r>
            <a:r>
              <a:rPr lang="en-US" dirty="0"/>
              <a:t> </a:t>
            </a:r>
            <a:r>
              <a:rPr lang="en-US" dirty="0" err="1"/>
              <a:t>i</a:t>
            </a:r>
            <a:r>
              <a:rPr lang="en-US" dirty="0"/>
              <a:t> </a:t>
            </a:r>
            <a:r>
              <a:rPr lang="en-US" dirty="0" err="1"/>
              <a:t>bardziej</a:t>
            </a:r>
            <a:r>
              <a:rPr lang="en-US" dirty="0"/>
              <a:t> </a:t>
            </a:r>
            <a:r>
              <a:rPr lang="en-US" dirty="0" err="1"/>
              <a:t>wartościowi</a:t>
            </a:r>
            <a:r>
              <a:rPr lang="en-US" dirty="0"/>
              <a:t> </a:t>
            </a:r>
            <a:r>
              <a:rPr lang="en-US" dirty="0" err="1"/>
              <a:t>dla</a:t>
            </a:r>
            <a:r>
              <a:rPr lang="en-US" dirty="0"/>
              <a:t> MŚP. </a:t>
            </a:r>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13"/>
          </p:nvPr>
        </p:nvSpPr>
        <p:spPr>
          <a:xfrm>
            <a:off x="446442" y="360819"/>
            <a:ext cx="3247734" cy="2425550"/>
          </a:xfrm>
        </p:spPr>
        <p:txBody>
          <a:bodyPr>
            <a:noAutofit/>
          </a:bodyPr>
          <a:lstStyle/>
          <a:p>
            <a:r>
              <a:rPr lang="en-IE" dirty="0"/>
              <a:t>NAUKA W MIEJSCU PRACY PRZYNOSI WIELE KORZYŚCI</a:t>
            </a:r>
          </a:p>
        </p:txBody>
      </p:sp>
    </p:spTree>
    <p:extLst>
      <p:ext uri="{BB962C8B-B14F-4D97-AF65-F5344CB8AC3E}">
        <p14:creationId xmlns:p14="http://schemas.microsoft.com/office/powerpoint/2010/main" val="3322822632"/>
      </p:ext>
    </p:extLst>
  </p:cSld>
  <p:clrMapOvr>
    <a:masterClrMapping/>
  </p:clrMapOvr>
  <mc:AlternateContent xmlns:mc="http://schemas.openxmlformats.org/markup-compatibility/2006">
    <mc:Choice xmlns:p14="http://schemas.microsoft.com/office/powerpoint/2010/main" Requires="p14">
      <p:transition spd="slow" p14:dur="2000" advTm="6468"/>
    </mc:Choice>
    <mc:Fallback>
      <p:transition spd="slow" advTm="6468"/>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algn="just"/>
            <a:r>
              <a:rPr lang="en-US" dirty="0" err="1"/>
              <a:t>Małe</a:t>
            </a:r>
            <a:r>
              <a:rPr lang="en-US" dirty="0"/>
              <a:t> </a:t>
            </a:r>
            <a:r>
              <a:rPr lang="en-US" dirty="0" err="1"/>
              <a:t>przedsiębiorstwa</a:t>
            </a:r>
            <a:r>
              <a:rPr lang="en-US" dirty="0"/>
              <a:t> </a:t>
            </a:r>
            <a:r>
              <a:rPr lang="en-US" dirty="0" err="1"/>
              <a:t>są</a:t>
            </a:r>
            <a:r>
              <a:rPr lang="en-US" dirty="0"/>
              <a:t> stale </a:t>
            </a:r>
            <a:r>
              <a:rPr lang="en-US" dirty="0" err="1"/>
              <a:t>zmuszane</a:t>
            </a:r>
            <a:r>
              <a:rPr lang="en-US" dirty="0"/>
              <a:t> do </a:t>
            </a:r>
            <a:r>
              <a:rPr lang="en-US" dirty="0" err="1"/>
              <a:t>bycia</a:t>
            </a:r>
            <a:r>
              <a:rPr lang="en-US" dirty="0"/>
              <a:t> </a:t>
            </a:r>
            <a:r>
              <a:rPr lang="en-US" dirty="0" err="1"/>
              <a:t>bardziej</a:t>
            </a:r>
            <a:r>
              <a:rPr lang="en-US" dirty="0"/>
              <a:t> </a:t>
            </a:r>
            <a:r>
              <a:rPr lang="en-US" dirty="0" err="1"/>
              <a:t>innowacyjnymi</a:t>
            </a:r>
            <a:r>
              <a:rPr lang="en-US" dirty="0"/>
              <a:t>, </a:t>
            </a:r>
            <a:r>
              <a:rPr lang="en-US" dirty="0" err="1"/>
              <a:t>wydajnymi</a:t>
            </a:r>
            <a:r>
              <a:rPr lang="en-US" dirty="0"/>
              <a:t> </a:t>
            </a:r>
            <a:r>
              <a:rPr lang="en-US" dirty="0" err="1"/>
              <a:t>i</a:t>
            </a:r>
            <a:r>
              <a:rPr lang="en-US" dirty="0"/>
              <a:t> </a:t>
            </a:r>
            <a:r>
              <a:rPr lang="en-US" dirty="0" err="1"/>
              <a:t>produktywnymi</a:t>
            </a:r>
            <a:r>
              <a:rPr lang="en-US" dirty="0"/>
              <a:t>. </a:t>
            </a:r>
            <a:r>
              <a:rPr lang="en-US" dirty="0" err="1"/>
              <a:t>Nauka</a:t>
            </a:r>
            <a:r>
              <a:rPr lang="en-US" dirty="0"/>
              <a:t> w </a:t>
            </a:r>
            <a:r>
              <a:rPr lang="en-US" dirty="0" err="1"/>
              <a:t>miejscu</a:t>
            </a:r>
            <a:r>
              <a:rPr lang="en-US" dirty="0"/>
              <a:t> </a:t>
            </a:r>
            <a:r>
              <a:rPr lang="en-US" dirty="0" err="1"/>
              <a:t>pracy</a:t>
            </a:r>
            <a:r>
              <a:rPr lang="en-US" dirty="0"/>
              <a:t> </a:t>
            </a:r>
            <a:r>
              <a:rPr lang="en-US" dirty="0" err="1"/>
              <a:t>może</a:t>
            </a:r>
            <a:r>
              <a:rPr lang="en-US" dirty="0"/>
              <a:t> </a:t>
            </a:r>
            <a:r>
              <a:rPr lang="en-US" dirty="0" err="1"/>
              <a:t>być</a:t>
            </a:r>
            <a:r>
              <a:rPr lang="en-US" dirty="0"/>
              <a:t> </a:t>
            </a:r>
            <a:r>
              <a:rPr lang="en-US" dirty="0" err="1"/>
              <a:t>silną</a:t>
            </a:r>
            <a:r>
              <a:rPr lang="en-US" dirty="0"/>
              <a:t> </a:t>
            </a:r>
            <a:r>
              <a:rPr lang="en-US" dirty="0" err="1"/>
              <a:t>odpowiedzią</a:t>
            </a:r>
            <a:r>
              <a:rPr lang="en-US" dirty="0"/>
              <a:t> </a:t>
            </a:r>
            <a:r>
              <a:rPr lang="en-US" dirty="0" err="1"/>
              <a:t>na</a:t>
            </a:r>
            <a:r>
              <a:rPr lang="en-US" dirty="0"/>
              <a:t> </a:t>
            </a:r>
            <a:r>
              <a:rPr lang="en-US" dirty="0" err="1"/>
              <a:t>tę</a:t>
            </a:r>
            <a:r>
              <a:rPr lang="en-US" dirty="0"/>
              <a:t> </a:t>
            </a:r>
            <a:r>
              <a:rPr lang="en-US" dirty="0" err="1"/>
              <a:t>presję</a:t>
            </a:r>
            <a:r>
              <a:rPr lang="en-US" dirty="0"/>
              <a:t>.  </a:t>
            </a:r>
            <a:r>
              <a:rPr lang="en-US" dirty="0" err="1"/>
              <a:t>Dla</a:t>
            </a:r>
            <a:r>
              <a:rPr lang="en-US" dirty="0"/>
              <a:t> MŚP </a:t>
            </a:r>
            <a:r>
              <a:rPr lang="en-US" dirty="0" err="1"/>
              <a:t>zwiększenie</a:t>
            </a:r>
            <a:r>
              <a:rPr lang="en-US" dirty="0"/>
              <a:t> </a:t>
            </a:r>
            <a:r>
              <a:rPr lang="en-US" dirty="0" err="1"/>
              <a:t>kompetencji</a:t>
            </a:r>
            <a:r>
              <a:rPr lang="en-US" dirty="0"/>
              <a:t> </a:t>
            </a:r>
            <a:r>
              <a:rPr lang="en-US" dirty="0" err="1"/>
              <a:t>ich</a:t>
            </a:r>
            <a:r>
              <a:rPr lang="en-US" dirty="0"/>
              <a:t> </a:t>
            </a:r>
            <a:r>
              <a:rPr lang="en-US" dirty="0" err="1"/>
              <a:t>pracowników</a:t>
            </a:r>
            <a:r>
              <a:rPr lang="en-US" dirty="0"/>
              <a:t> </a:t>
            </a:r>
            <a:r>
              <a:rPr lang="en-US" dirty="0" err="1"/>
              <a:t>poprzez</a:t>
            </a:r>
            <a:r>
              <a:rPr lang="en-US" dirty="0"/>
              <a:t> </a:t>
            </a:r>
            <a:r>
              <a:rPr lang="en-US" dirty="0" err="1"/>
              <a:t>innowacyjne</a:t>
            </a:r>
            <a:r>
              <a:rPr lang="en-US" dirty="0"/>
              <a:t> </a:t>
            </a:r>
            <a:r>
              <a:rPr lang="en-US" dirty="0" err="1"/>
              <a:t>uczenie</a:t>
            </a:r>
            <a:r>
              <a:rPr lang="en-US" dirty="0"/>
              <a:t> </a:t>
            </a:r>
            <a:r>
              <a:rPr lang="en-US" dirty="0" err="1"/>
              <a:t>się</a:t>
            </a:r>
            <a:r>
              <a:rPr lang="en-US" dirty="0"/>
              <a:t> w </a:t>
            </a:r>
            <a:r>
              <a:rPr lang="en-US" dirty="0" err="1"/>
              <a:t>miejscu</a:t>
            </a:r>
            <a:r>
              <a:rPr lang="en-US" dirty="0"/>
              <a:t> </a:t>
            </a:r>
            <a:r>
              <a:rPr lang="en-US" dirty="0" err="1"/>
              <a:t>pracy</a:t>
            </a:r>
            <a:r>
              <a:rPr lang="en-US" dirty="0"/>
              <a:t> </a:t>
            </a:r>
            <a:r>
              <a:rPr lang="en-US" dirty="0" err="1"/>
              <a:t>i</a:t>
            </a:r>
            <a:r>
              <a:rPr lang="en-US" dirty="0"/>
              <a:t> </a:t>
            </a:r>
            <a:r>
              <a:rPr lang="en-US" dirty="0" err="1"/>
              <a:t>zanurzenie</a:t>
            </a:r>
            <a:r>
              <a:rPr lang="en-US" dirty="0"/>
              <a:t> </a:t>
            </a:r>
            <a:r>
              <a:rPr lang="en-US" dirty="0" err="1"/>
              <a:t>się</a:t>
            </a:r>
            <a:r>
              <a:rPr lang="en-US" dirty="0"/>
              <a:t> w </a:t>
            </a:r>
            <a:r>
              <a:rPr lang="en-US" dirty="0" err="1"/>
              <a:t>kluczowych</a:t>
            </a:r>
            <a:r>
              <a:rPr lang="en-US" dirty="0"/>
              <a:t> </a:t>
            </a:r>
            <a:r>
              <a:rPr lang="en-US" dirty="0" err="1"/>
              <a:t>obszarach</a:t>
            </a:r>
            <a:r>
              <a:rPr lang="en-US" dirty="0"/>
              <a:t> </a:t>
            </a:r>
            <a:r>
              <a:rPr lang="en-US" dirty="0" err="1"/>
              <a:t>przedsiębiorczości</a:t>
            </a:r>
            <a:r>
              <a:rPr lang="en-US" dirty="0"/>
              <a:t>, </a:t>
            </a:r>
            <a:r>
              <a:rPr lang="en-US" dirty="0" err="1"/>
              <a:t>innowacji</a:t>
            </a:r>
            <a:r>
              <a:rPr lang="en-US" dirty="0"/>
              <a:t> </a:t>
            </a:r>
            <a:r>
              <a:rPr lang="en-US" dirty="0" err="1"/>
              <a:t>i</a:t>
            </a:r>
            <a:r>
              <a:rPr lang="en-US" dirty="0"/>
              <a:t> </a:t>
            </a:r>
            <a:r>
              <a:rPr lang="en-US" dirty="0" err="1"/>
              <a:t>umiejętności</a:t>
            </a:r>
            <a:r>
              <a:rPr lang="en-US" dirty="0"/>
              <a:t> </a:t>
            </a:r>
            <a:r>
              <a:rPr lang="en-US" dirty="0" err="1"/>
              <a:t>informatycznych</a:t>
            </a:r>
            <a:r>
              <a:rPr lang="en-US" dirty="0"/>
              <a:t> ma </a:t>
            </a:r>
            <a:r>
              <a:rPr lang="en-US" dirty="0" err="1"/>
              <a:t>wyraźny</a:t>
            </a:r>
            <a:r>
              <a:rPr lang="en-US" dirty="0"/>
              <a:t> </a:t>
            </a:r>
            <a:r>
              <a:rPr lang="en-US" dirty="0" err="1"/>
              <a:t>zwrot</a:t>
            </a:r>
            <a:r>
              <a:rPr lang="en-US" dirty="0"/>
              <a:t> z </a:t>
            </a:r>
            <a:r>
              <a:rPr lang="en-US" dirty="0" err="1"/>
              <a:t>inwestycji</a:t>
            </a:r>
            <a:r>
              <a:rPr lang="en-US" dirty="0"/>
              <a:t> - </a:t>
            </a:r>
            <a:r>
              <a:rPr lang="en-US" dirty="0" err="1"/>
              <a:t>umożliwia</a:t>
            </a:r>
            <a:r>
              <a:rPr lang="en-US" dirty="0"/>
              <a:t> </a:t>
            </a:r>
            <a:r>
              <a:rPr lang="en-US" dirty="0" err="1"/>
              <a:t>im</a:t>
            </a:r>
            <a:r>
              <a:rPr lang="en-US" dirty="0"/>
              <a:t> to </a:t>
            </a:r>
            <a:r>
              <a:rPr lang="en-US" dirty="0" err="1"/>
              <a:t>wprowadzanie</a:t>
            </a:r>
            <a:r>
              <a:rPr lang="en-US" dirty="0"/>
              <a:t> </a:t>
            </a:r>
            <a:r>
              <a:rPr lang="en-US" dirty="0" err="1"/>
              <a:t>nowych</a:t>
            </a:r>
            <a:r>
              <a:rPr lang="en-US" dirty="0"/>
              <a:t>, </a:t>
            </a:r>
            <a:r>
              <a:rPr lang="en-US" dirty="0" err="1"/>
              <a:t>elastycznych</a:t>
            </a:r>
            <a:r>
              <a:rPr lang="en-US" dirty="0"/>
              <a:t> </a:t>
            </a:r>
            <a:r>
              <a:rPr lang="en-US" dirty="0" err="1"/>
              <a:t>produktów</a:t>
            </a:r>
            <a:r>
              <a:rPr lang="en-US" dirty="0"/>
              <a:t> </a:t>
            </a:r>
            <a:r>
              <a:rPr lang="en-US" dirty="0" err="1"/>
              <a:t>i</a:t>
            </a:r>
            <a:r>
              <a:rPr lang="en-US" dirty="0"/>
              <a:t> </a:t>
            </a:r>
            <a:r>
              <a:rPr lang="en-US" dirty="0" err="1"/>
              <a:t>usług</a:t>
            </a:r>
            <a:r>
              <a:rPr lang="en-US" dirty="0"/>
              <a:t>, </a:t>
            </a:r>
            <a:r>
              <a:rPr lang="en-US" dirty="0" err="1"/>
              <a:t>których</a:t>
            </a:r>
            <a:r>
              <a:rPr lang="en-US" dirty="0"/>
              <a:t> </a:t>
            </a:r>
            <a:r>
              <a:rPr lang="en-US" dirty="0" err="1"/>
              <a:t>wymagają</a:t>
            </a:r>
            <a:r>
              <a:rPr lang="en-US" dirty="0"/>
              <a:t> stale </a:t>
            </a:r>
            <a:r>
              <a:rPr lang="en-US" dirty="0" err="1"/>
              <a:t>zmieniające</a:t>
            </a:r>
            <a:r>
              <a:rPr lang="en-US" dirty="0"/>
              <a:t> </a:t>
            </a:r>
            <a:r>
              <a:rPr lang="en-US" dirty="0" err="1"/>
              <a:t>się</a:t>
            </a:r>
            <a:r>
              <a:rPr lang="en-US" dirty="0"/>
              <a:t> </a:t>
            </a:r>
            <a:r>
              <a:rPr lang="en-US" dirty="0" err="1"/>
              <a:t>rynki</a:t>
            </a:r>
            <a:r>
              <a:rPr lang="en-US" dirty="0"/>
              <a:t>. </a:t>
            </a:r>
          </a:p>
          <a:p>
            <a:pPr algn="just"/>
            <a:endParaRPr lang="en-US" dirty="0"/>
          </a:p>
          <a:p>
            <a:pPr algn="just"/>
            <a:r>
              <a:rPr lang="en-US" dirty="0" err="1"/>
              <a:t>Dzisiejsi</a:t>
            </a:r>
            <a:r>
              <a:rPr lang="en-US" dirty="0"/>
              <a:t> </a:t>
            </a:r>
            <a:r>
              <a:rPr lang="en-US" dirty="0" err="1"/>
              <a:t>pracownicy</a:t>
            </a:r>
            <a:r>
              <a:rPr lang="en-US" dirty="0"/>
              <a:t> </a:t>
            </a:r>
            <a:r>
              <a:rPr lang="en-US" dirty="0" err="1"/>
              <a:t>cenią</a:t>
            </a:r>
            <a:r>
              <a:rPr lang="en-US" dirty="0"/>
              <a:t> </a:t>
            </a:r>
            <a:r>
              <a:rPr lang="en-US" dirty="0" err="1"/>
              <a:t>sobie</a:t>
            </a:r>
            <a:r>
              <a:rPr lang="en-US" dirty="0"/>
              <a:t> </a:t>
            </a:r>
            <a:r>
              <a:rPr lang="en-US" dirty="0" err="1"/>
              <a:t>rozwój</a:t>
            </a:r>
            <a:r>
              <a:rPr lang="en-US" dirty="0"/>
              <a:t> </a:t>
            </a:r>
            <a:r>
              <a:rPr lang="en-US" dirty="0" err="1"/>
              <a:t>zawodowy</a:t>
            </a:r>
            <a:r>
              <a:rPr lang="en-US" dirty="0"/>
              <a:t>. </a:t>
            </a:r>
            <a:r>
              <a:rPr lang="en-US" dirty="0" err="1"/>
              <a:t>Coraz</a:t>
            </a:r>
            <a:r>
              <a:rPr lang="en-US" dirty="0"/>
              <a:t> </a:t>
            </a:r>
            <a:r>
              <a:rPr lang="en-US" dirty="0" err="1"/>
              <a:t>więcej</a:t>
            </a:r>
            <a:r>
              <a:rPr lang="en-US" dirty="0"/>
              <a:t> </a:t>
            </a:r>
            <a:r>
              <a:rPr lang="en-US" dirty="0" err="1"/>
              <a:t>przedsiębiorstw</a:t>
            </a:r>
            <a:r>
              <a:rPr lang="en-US" dirty="0"/>
              <a:t> </a:t>
            </a:r>
            <a:r>
              <a:rPr lang="en-US" dirty="0" err="1"/>
              <a:t>znajduje</a:t>
            </a:r>
            <a:r>
              <a:rPr lang="en-US" dirty="0"/>
              <a:t> </a:t>
            </a:r>
            <a:r>
              <a:rPr lang="en-US" dirty="0" err="1"/>
              <a:t>wartość</a:t>
            </a:r>
            <a:r>
              <a:rPr lang="en-US" dirty="0"/>
              <a:t> w </a:t>
            </a:r>
            <a:r>
              <a:rPr lang="en-US" dirty="0" err="1"/>
              <a:t>zapewnianiu</a:t>
            </a:r>
            <a:r>
              <a:rPr lang="en-US" dirty="0"/>
              <a:t> </a:t>
            </a:r>
            <a:r>
              <a:rPr lang="en-US" dirty="0" err="1"/>
              <a:t>swoim</a:t>
            </a:r>
            <a:r>
              <a:rPr lang="en-US" dirty="0"/>
              <a:t> </a:t>
            </a:r>
            <a:r>
              <a:rPr lang="en-US" dirty="0" err="1"/>
              <a:t>pracownikom</a:t>
            </a:r>
            <a:r>
              <a:rPr lang="en-US" dirty="0"/>
              <a:t> </a:t>
            </a:r>
            <a:r>
              <a:rPr lang="en-US" dirty="0" err="1"/>
              <a:t>możliwości</a:t>
            </a:r>
            <a:r>
              <a:rPr lang="en-US" dirty="0"/>
              <a:t> </a:t>
            </a:r>
            <a:r>
              <a:rPr lang="en-US" dirty="0" err="1"/>
              <a:t>rozwoju</a:t>
            </a:r>
            <a:r>
              <a:rPr lang="en-US" dirty="0"/>
              <a:t> </a:t>
            </a:r>
            <a:r>
              <a:rPr lang="en-US" dirty="0" err="1"/>
              <a:t>zawodowego</a:t>
            </a:r>
            <a:r>
              <a:rPr lang="en-US" dirty="0"/>
              <a:t> </a:t>
            </a:r>
            <a:r>
              <a:rPr lang="en-US" dirty="0" err="1"/>
              <a:t>i</a:t>
            </a:r>
            <a:r>
              <a:rPr lang="en-US" dirty="0"/>
              <a:t> </a:t>
            </a:r>
            <a:r>
              <a:rPr lang="en-US" dirty="0" err="1"/>
              <a:t>uczenia</a:t>
            </a:r>
            <a:r>
              <a:rPr lang="en-US" dirty="0"/>
              <a:t> </a:t>
            </a:r>
            <a:r>
              <a:rPr lang="en-US" dirty="0" err="1"/>
              <a:t>się</a:t>
            </a:r>
            <a:r>
              <a:rPr lang="en-US" dirty="0"/>
              <a:t> </a:t>
            </a:r>
            <a:r>
              <a:rPr lang="en-US" dirty="0" err="1"/>
              <a:t>przez</a:t>
            </a:r>
            <a:r>
              <a:rPr lang="en-US" dirty="0"/>
              <a:t> </a:t>
            </a:r>
            <a:r>
              <a:rPr lang="en-US" dirty="0" err="1"/>
              <a:t>całe</a:t>
            </a:r>
            <a:r>
              <a:rPr lang="en-US" dirty="0"/>
              <a:t> </a:t>
            </a:r>
            <a:r>
              <a:rPr lang="en-US" dirty="0" err="1"/>
              <a:t>życie</a:t>
            </a:r>
            <a:r>
              <a:rPr lang="en-US" dirty="0"/>
              <a:t>. </a:t>
            </a:r>
            <a:endParaRPr lang="en-IE" b="1" dirty="0"/>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13"/>
          </p:nvPr>
        </p:nvSpPr>
        <p:spPr>
          <a:xfrm>
            <a:off x="446442" y="360819"/>
            <a:ext cx="3247734" cy="2425550"/>
          </a:xfrm>
        </p:spPr>
        <p:txBody>
          <a:bodyPr>
            <a:noAutofit/>
          </a:bodyPr>
          <a:lstStyle/>
          <a:p>
            <a:r>
              <a:rPr lang="en-IE" dirty="0"/>
              <a:t>NAUKA W MIEJSCU PRACY PRZYNOSI WIELE KORZYŚCI</a:t>
            </a:r>
          </a:p>
        </p:txBody>
      </p:sp>
    </p:spTree>
    <p:extLst>
      <p:ext uri="{BB962C8B-B14F-4D97-AF65-F5344CB8AC3E}">
        <p14:creationId xmlns:p14="http://schemas.microsoft.com/office/powerpoint/2010/main" val="3180596672"/>
      </p:ext>
    </p:extLst>
  </p:cSld>
  <p:clrMapOvr>
    <a:masterClrMapping/>
  </p:clrMapOvr>
  <mc:AlternateContent xmlns:mc="http://schemas.openxmlformats.org/markup-compatibility/2006">
    <mc:Choice xmlns:p14="http://schemas.microsoft.com/office/powerpoint/2010/main" Requires="p14">
      <p:transition spd="slow" p14:dur="2000" advTm="6139"/>
    </mc:Choice>
    <mc:Fallback>
      <p:transition spd="slow" advTm="6139"/>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algn="just"/>
            <a:r>
              <a:rPr lang="en-US" dirty="0" err="1"/>
              <a:t>Właściciele</a:t>
            </a:r>
            <a:r>
              <a:rPr lang="en-US" dirty="0"/>
              <a:t> firm </a:t>
            </a:r>
            <a:r>
              <a:rPr lang="en-US" dirty="0" err="1"/>
              <a:t>zawsze</a:t>
            </a:r>
            <a:r>
              <a:rPr lang="en-US" dirty="0"/>
              <a:t> </a:t>
            </a:r>
            <a:r>
              <a:rPr lang="en-US" dirty="0" err="1"/>
              <a:t>się</a:t>
            </a:r>
            <a:r>
              <a:rPr lang="en-US" dirty="0"/>
              <a:t> </a:t>
            </a:r>
            <a:r>
              <a:rPr lang="en-US" dirty="0" err="1"/>
              <a:t>uczą</a:t>
            </a:r>
            <a:r>
              <a:rPr lang="en-US" dirty="0"/>
              <a:t>, ale </a:t>
            </a:r>
            <a:r>
              <a:rPr lang="en-US" dirty="0" err="1"/>
              <a:t>mogą</a:t>
            </a:r>
            <a:r>
              <a:rPr lang="en-US" dirty="0"/>
              <a:t> </a:t>
            </a:r>
            <a:r>
              <a:rPr lang="en-US" dirty="0" err="1"/>
              <a:t>nie</a:t>
            </a:r>
            <a:r>
              <a:rPr lang="en-US" dirty="0"/>
              <a:t> </a:t>
            </a:r>
            <a:r>
              <a:rPr lang="en-US" dirty="0" err="1"/>
              <a:t>być</a:t>
            </a:r>
            <a:r>
              <a:rPr lang="en-US" dirty="0"/>
              <a:t> </a:t>
            </a:r>
            <a:r>
              <a:rPr lang="en-US" dirty="0" err="1"/>
              <a:t>świadomi</a:t>
            </a:r>
            <a:r>
              <a:rPr lang="en-US" dirty="0"/>
              <a:t> </a:t>
            </a:r>
            <a:r>
              <a:rPr lang="en-US" dirty="0" err="1"/>
              <a:t>formalnego</a:t>
            </a:r>
            <a:r>
              <a:rPr lang="en-US" dirty="0"/>
              <a:t> </a:t>
            </a:r>
            <a:r>
              <a:rPr lang="en-US" dirty="0" err="1"/>
              <a:t>opisu</a:t>
            </a:r>
            <a:r>
              <a:rPr lang="en-US" dirty="0"/>
              <a:t> </a:t>
            </a:r>
            <a:r>
              <a:rPr lang="en-US" dirty="0" err="1"/>
              <a:t>kształcenia</a:t>
            </a:r>
            <a:r>
              <a:rPr lang="en-US" dirty="0"/>
              <a:t> </a:t>
            </a:r>
            <a:r>
              <a:rPr lang="en-US" dirty="0" err="1"/>
              <a:t>ustawicznego</a:t>
            </a:r>
            <a:r>
              <a:rPr lang="en-US" dirty="0"/>
              <a:t>. </a:t>
            </a:r>
            <a:r>
              <a:rPr lang="en-US" dirty="0" err="1"/>
              <a:t>Uczenie</a:t>
            </a:r>
            <a:r>
              <a:rPr lang="en-US" dirty="0"/>
              <a:t> </a:t>
            </a:r>
            <a:r>
              <a:rPr lang="en-US" dirty="0" err="1"/>
              <a:t>się</a:t>
            </a:r>
            <a:r>
              <a:rPr lang="en-US" dirty="0"/>
              <a:t> </a:t>
            </a:r>
            <a:r>
              <a:rPr lang="en-US" dirty="0" err="1"/>
              <a:t>przez</a:t>
            </a:r>
            <a:r>
              <a:rPr lang="en-US" dirty="0"/>
              <a:t> </a:t>
            </a:r>
            <a:r>
              <a:rPr lang="en-US" dirty="0" err="1"/>
              <a:t>całe</a:t>
            </a:r>
            <a:r>
              <a:rPr lang="en-US" dirty="0"/>
              <a:t> </a:t>
            </a:r>
            <a:r>
              <a:rPr lang="en-US" dirty="0" err="1"/>
              <a:t>życie</a:t>
            </a:r>
            <a:r>
              <a:rPr lang="en-US" dirty="0"/>
              <a:t> jest "</a:t>
            </a:r>
            <a:r>
              <a:rPr lang="en-US" dirty="0" err="1"/>
              <a:t>ciągłym</a:t>
            </a:r>
            <a:r>
              <a:rPr lang="en-US" dirty="0"/>
              <a:t>, </a:t>
            </a:r>
            <a:r>
              <a:rPr lang="en-US" dirty="0" err="1"/>
              <a:t>dobrowolnym</a:t>
            </a:r>
            <a:r>
              <a:rPr lang="en-US" dirty="0"/>
              <a:t> </a:t>
            </a:r>
            <a:r>
              <a:rPr lang="en-US" dirty="0" err="1"/>
              <a:t>i</a:t>
            </a:r>
            <a:r>
              <a:rPr lang="en-US" dirty="0"/>
              <a:t> </a:t>
            </a:r>
            <a:r>
              <a:rPr lang="en-US" dirty="0" err="1"/>
              <a:t>motywowanym</a:t>
            </a:r>
            <a:r>
              <a:rPr lang="en-US" dirty="0"/>
              <a:t> </a:t>
            </a:r>
            <a:r>
              <a:rPr lang="en-US" dirty="0" err="1"/>
              <a:t>przez</a:t>
            </a:r>
            <a:r>
              <a:rPr lang="en-US" dirty="0"/>
              <a:t> </a:t>
            </a:r>
            <a:r>
              <a:rPr lang="en-US" dirty="0" err="1"/>
              <a:t>siebie</a:t>
            </a:r>
            <a:r>
              <a:rPr lang="en-US" dirty="0"/>
              <a:t>" </a:t>
            </a:r>
            <a:r>
              <a:rPr lang="en-US" dirty="0" err="1"/>
              <a:t>procesem</a:t>
            </a:r>
            <a:r>
              <a:rPr lang="en-US" dirty="0"/>
              <a:t> </a:t>
            </a:r>
            <a:r>
              <a:rPr lang="en-US" dirty="0" err="1"/>
              <a:t>zdobywania</a:t>
            </a:r>
            <a:r>
              <a:rPr lang="en-US" dirty="0"/>
              <a:t> </a:t>
            </a:r>
            <a:r>
              <a:rPr lang="en-US" dirty="0" err="1"/>
              <a:t>wiedzy</a:t>
            </a:r>
            <a:r>
              <a:rPr lang="en-US" dirty="0"/>
              <a:t> z </a:t>
            </a:r>
            <a:r>
              <a:rPr lang="en-US" dirty="0" err="1"/>
              <a:t>powodów</a:t>
            </a:r>
            <a:r>
              <a:rPr lang="en-US" dirty="0"/>
              <a:t> </a:t>
            </a:r>
            <a:r>
              <a:rPr lang="en-US" dirty="0" err="1"/>
              <a:t>osobistych</a:t>
            </a:r>
            <a:r>
              <a:rPr lang="en-US" dirty="0"/>
              <a:t> </a:t>
            </a:r>
            <a:r>
              <a:rPr lang="en-US" dirty="0" err="1"/>
              <a:t>lub</a:t>
            </a:r>
            <a:r>
              <a:rPr lang="en-US" dirty="0"/>
              <a:t> </a:t>
            </a:r>
            <a:r>
              <a:rPr lang="en-US" dirty="0" err="1"/>
              <a:t>zawodowych</a:t>
            </a:r>
            <a:r>
              <a:rPr lang="en-US" dirty="0"/>
              <a:t>. </a:t>
            </a:r>
            <a:r>
              <a:rPr lang="en-US" dirty="0" err="1"/>
              <a:t>Kultura</a:t>
            </a:r>
            <a:r>
              <a:rPr lang="en-US" dirty="0"/>
              <a:t> </a:t>
            </a:r>
            <a:r>
              <a:rPr lang="en-US" dirty="0" err="1"/>
              <a:t>uczenia</a:t>
            </a:r>
            <a:r>
              <a:rPr lang="en-US" dirty="0"/>
              <a:t> </a:t>
            </a:r>
            <a:r>
              <a:rPr lang="en-US" dirty="0" err="1"/>
              <a:t>się</a:t>
            </a:r>
            <a:r>
              <a:rPr lang="en-US" dirty="0"/>
              <a:t> w </a:t>
            </a:r>
            <a:r>
              <a:rPr lang="en-US" dirty="0" err="1"/>
              <a:t>firmie</a:t>
            </a:r>
            <a:r>
              <a:rPr lang="en-US" dirty="0"/>
              <a:t>, </a:t>
            </a:r>
            <a:r>
              <a:rPr lang="en-US" dirty="0" err="1"/>
              <a:t>nawet</a:t>
            </a:r>
            <a:r>
              <a:rPr lang="en-US" dirty="0"/>
              <a:t> </a:t>
            </a:r>
            <a:r>
              <a:rPr lang="en-US" dirty="0" err="1"/>
              <a:t>dla</a:t>
            </a:r>
            <a:r>
              <a:rPr lang="en-US" dirty="0"/>
              <a:t> </a:t>
            </a:r>
            <a:r>
              <a:rPr lang="en-US" dirty="0" err="1"/>
              <a:t>siebie</a:t>
            </a:r>
            <a:r>
              <a:rPr lang="en-US" dirty="0"/>
              <a:t> </a:t>
            </a:r>
            <a:r>
              <a:rPr lang="en-US" dirty="0" err="1"/>
              <a:t>i</a:t>
            </a:r>
            <a:r>
              <a:rPr lang="en-US" dirty="0"/>
              <a:t> </a:t>
            </a:r>
            <a:r>
              <a:rPr lang="en-US" dirty="0" err="1"/>
              <a:t>swojego</a:t>
            </a:r>
            <a:r>
              <a:rPr lang="en-US" dirty="0"/>
              <a:t> </a:t>
            </a:r>
            <a:r>
              <a:rPr lang="en-US" dirty="0" err="1"/>
              <a:t>pierwszego</a:t>
            </a:r>
            <a:r>
              <a:rPr lang="en-US" dirty="0"/>
              <a:t> </a:t>
            </a:r>
            <a:r>
              <a:rPr lang="en-US" dirty="0" err="1"/>
              <a:t>pracownika</a:t>
            </a:r>
            <a:r>
              <a:rPr lang="en-US" dirty="0"/>
              <a:t>, jest </a:t>
            </a:r>
            <a:r>
              <a:rPr lang="en-US" dirty="0" err="1"/>
              <a:t>bardzo</a:t>
            </a:r>
            <a:r>
              <a:rPr lang="en-US" dirty="0"/>
              <a:t> </a:t>
            </a:r>
            <a:r>
              <a:rPr lang="en-US" dirty="0" err="1"/>
              <a:t>cennym</a:t>
            </a:r>
            <a:r>
              <a:rPr lang="en-US" dirty="0"/>
              <a:t> </a:t>
            </a:r>
            <a:r>
              <a:rPr lang="en-US" dirty="0" err="1"/>
              <a:t>atutem</a:t>
            </a:r>
            <a:r>
              <a:rPr lang="en-US" dirty="0"/>
              <a:t>, </a:t>
            </a:r>
            <a:r>
              <a:rPr lang="en-US" dirty="0" err="1"/>
              <a:t>który</a:t>
            </a:r>
            <a:r>
              <a:rPr lang="en-US" dirty="0"/>
              <a:t> </a:t>
            </a:r>
            <a:r>
              <a:rPr lang="en-US" dirty="0" err="1"/>
              <a:t>niesie</a:t>
            </a:r>
            <a:r>
              <a:rPr lang="en-US" dirty="0"/>
              <a:t> </a:t>
            </a:r>
            <a:r>
              <a:rPr lang="en-US" dirty="0" err="1"/>
              <a:t>ze</a:t>
            </a:r>
            <a:r>
              <a:rPr lang="en-US" dirty="0"/>
              <a:t> </a:t>
            </a:r>
            <a:r>
              <a:rPr lang="en-US" dirty="0" err="1"/>
              <a:t>sobą</a:t>
            </a:r>
            <a:r>
              <a:rPr lang="en-US" dirty="0"/>
              <a:t> </a:t>
            </a:r>
            <a:r>
              <a:rPr lang="en-US" dirty="0" err="1"/>
              <a:t>niekończące</a:t>
            </a:r>
            <a:r>
              <a:rPr lang="en-US" dirty="0"/>
              <a:t> </a:t>
            </a:r>
            <a:r>
              <a:rPr lang="en-US" dirty="0" err="1"/>
              <a:t>się</a:t>
            </a:r>
            <a:r>
              <a:rPr lang="en-US" dirty="0"/>
              <a:t> </a:t>
            </a:r>
            <a:r>
              <a:rPr lang="en-US" dirty="0" err="1"/>
              <a:t>możliwości</a:t>
            </a:r>
            <a:r>
              <a:rPr lang="en-US" dirty="0"/>
              <a:t> </a:t>
            </a:r>
            <a:r>
              <a:rPr lang="en-US" dirty="0" err="1"/>
              <a:t>rozwoju</a:t>
            </a:r>
            <a:r>
              <a:rPr lang="en-US" dirty="0"/>
              <a:t> </a:t>
            </a:r>
            <a:r>
              <a:rPr lang="en-US" dirty="0" err="1"/>
              <a:t>biznesu</a:t>
            </a:r>
            <a:r>
              <a:rPr lang="en-US" dirty="0"/>
              <a:t>. </a:t>
            </a:r>
          </a:p>
          <a:p>
            <a:pPr algn="just"/>
            <a:endParaRPr lang="en-US" dirty="0"/>
          </a:p>
          <a:p>
            <a:pPr algn="just"/>
            <a:r>
              <a:rPr lang="en-US" dirty="0"/>
              <a:t>Aby </a:t>
            </a:r>
            <a:r>
              <a:rPr lang="en-US" dirty="0" err="1"/>
              <a:t>kultura</a:t>
            </a:r>
            <a:r>
              <a:rPr lang="en-US" dirty="0"/>
              <a:t> </a:t>
            </a:r>
            <a:r>
              <a:rPr lang="en-US" dirty="0" err="1"/>
              <a:t>uczenia</a:t>
            </a:r>
            <a:r>
              <a:rPr lang="en-US" dirty="0"/>
              <a:t> </a:t>
            </a:r>
            <a:r>
              <a:rPr lang="en-US" dirty="0" err="1"/>
              <a:t>się</a:t>
            </a:r>
            <a:r>
              <a:rPr lang="en-US" dirty="0"/>
              <a:t> </a:t>
            </a:r>
            <a:r>
              <a:rPr lang="en-US" dirty="0" err="1"/>
              <a:t>przyniosła</a:t>
            </a:r>
            <a:r>
              <a:rPr lang="en-US" dirty="0"/>
              <a:t> </a:t>
            </a:r>
            <a:r>
              <a:rPr lang="en-US" dirty="0" err="1"/>
              <a:t>wartość</a:t>
            </a:r>
            <a:r>
              <a:rPr lang="en-US" dirty="0"/>
              <a:t>, </a:t>
            </a:r>
            <a:r>
              <a:rPr lang="en-US" dirty="0" err="1"/>
              <a:t>musi</a:t>
            </a:r>
            <a:r>
              <a:rPr lang="en-US" dirty="0"/>
              <a:t> </a:t>
            </a:r>
            <a:r>
              <a:rPr lang="en-US" dirty="0" err="1"/>
              <a:t>być</a:t>
            </a:r>
            <a:r>
              <a:rPr lang="en-US" dirty="0"/>
              <a:t> </a:t>
            </a:r>
            <a:r>
              <a:rPr lang="en-US" dirty="0" err="1"/>
              <a:t>wbudowana</a:t>
            </a:r>
            <a:r>
              <a:rPr lang="en-US" dirty="0"/>
              <a:t> we </a:t>
            </a:r>
            <a:r>
              <a:rPr lang="en-US" dirty="0" err="1"/>
              <a:t>wszystkie</a:t>
            </a:r>
            <a:r>
              <a:rPr lang="en-US" dirty="0"/>
              <a:t> </a:t>
            </a:r>
            <a:r>
              <a:rPr lang="en-US" dirty="0" err="1"/>
              <a:t>aspekty</a:t>
            </a:r>
            <a:r>
              <a:rPr lang="en-US" dirty="0"/>
              <a:t> </a:t>
            </a:r>
            <a:r>
              <a:rPr lang="en-US" dirty="0" err="1"/>
              <a:t>pracy</a:t>
            </a:r>
            <a:r>
              <a:rPr lang="en-US" dirty="0"/>
              <a:t> MŚP.  </a:t>
            </a:r>
            <a:r>
              <a:rPr lang="en-US" dirty="0" err="1"/>
              <a:t>Pielęgnowanie</a:t>
            </a:r>
            <a:r>
              <a:rPr lang="en-US" dirty="0"/>
              <a:t> </a:t>
            </a:r>
            <a:r>
              <a:rPr lang="en-US" dirty="0" err="1"/>
              <a:t>kultury</a:t>
            </a:r>
            <a:r>
              <a:rPr lang="en-US" dirty="0"/>
              <a:t> </a:t>
            </a:r>
            <a:r>
              <a:rPr lang="en-US" dirty="0" err="1"/>
              <a:t>ciągłego</a:t>
            </a:r>
            <a:r>
              <a:rPr lang="en-US" dirty="0"/>
              <a:t> </a:t>
            </a:r>
            <a:r>
              <a:rPr lang="en-US" dirty="0" err="1"/>
              <a:t>doskonalenia</a:t>
            </a:r>
            <a:r>
              <a:rPr lang="en-US" dirty="0"/>
              <a:t>, </a:t>
            </a:r>
            <a:r>
              <a:rPr lang="en-US" dirty="0" err="1"/>
              <a:t>opartej</a:t>
            </a:r>
            <a:r>
              <a:rPr lang="en-US" dirty="0"/>
              <a:t> </a:t>
            </a:r>
            <a:r>
              <a:rPr lang="en-US" dirty="0" err="1"/>
              <a:t>na</a:t>
            </a:r>
            <a:r>
              <a:rPr lang="en-US" dirty="0"/>
              <a:t> </a:t>
            </a:r>
            <a:r>
              <a:rPr lang="en-US" dirty="0" err="1"/>
              <a:t>docenieniu</a:t>
            </a:r>
            <a:r>
              <a:rPr lang="en-US" dirty="0"/>
              <a:t> </a:t>
            </a:r>
            <a:r>
              <a:rPr lang="en-US" dirty="0" err="1"/>
              <a:t>i</a:t>
            </a:r>
            <a:r>
              <a:rPr lang="en-US" dirty="0"/>
              <a:t> </a:t>
            </a:r>
            <a:r>
              <a:rPr lang="en-US" dirty="0" err="1"/>
              <a:t>szacunku</a:t>
            </a:r>
            <a:r>
              <a:rPr lang="en-US" dirty="0"/>
              <a:t>, </a:t>
            </a:r>
            <a:r>
              <a:rPr lang="en-US" dirty="0" err="1"/>
              <a:t>pomoże</a:t>
            </a:r>
            <a:r>
              <a:rPr lang="en-US" dirty="0"/>
              <a:t> ci </a:t>
            </a:r>
            <a:r>
              <a:rPr lang="en-US" dirty="0" err="1"/>
              <a:t>osiągać</a:t>
            </a:r>
            <a:r>
              <a:rPr lang="en-US" dirty="0"/>
              <a:t> </a:t>
            </a:r>
            <a:r>
              <a:rPr lang="en-US" dirty="0" err="1"/>
              <a:t>lepsze</a:t>
            </a:r>
            <a:r>
              <a:rPr lang="en-US" dirty="0"/>
              <a:t> </a:t>
            </a:r>
            <a:r>
              <a:rPr lang="en-US" dirty="0" err="1"/>
              <a:t>wyniki</a:t>
            </a:r>
            <a:r>
              <a:rPr lang="en-US" dirty="0"/>
              <a:t> z </a:t>
            </a:r>
            <a:r>
              <a:rPr lang="en-US" dirty="0" err="1"/>
              <a:t>twoim</a:t>
            </a:r>
            <a:r>
              <a:rPr lang="en-US" dirty="0"/>
              <a:t> </a:t>
            </a:r>
            <a:r>
              <a:rPr lang="en-US" dirty="0" err="1"/>
              <a:t>małym</a:t>
            </a:r>
            <a:r>
              <a:rPr lang="en-US" dirty="0"/>
              <a:t> </a:t>
            </a:r>
            <a:r>
              <a:rPr lang="en-US" dirty="0" err="1"/>
              <a:t>zespołem</a:t>
            </a:r>
            <a:r>
              <a:rPr lang="en-US" dirty="0"/>
              <a:t>.</a:t>
            </a:r>
            <a:endParaRPr lang="en-IE" b="1" dirty="0"/>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13"/>
          </p:nvPr>
        </p:nvSpPr>
        <p:spPr>
          <a:xfrm>
            <a:off x="446442" y="360819"/>
            <a:ext cx="3247734" cy="2425550"/>
          </a:xfrm>
        </p:spPr>
        <p:txBody>
          <a:bodyPr>
            <a:noAutofit/>
          </a:bodyPr>
          <a:lstStyle/>
          <a:p>
            <a:r>
              <a:rPr lang="en-IE" dirty="0"/>
              <a:t>NAUKA W MIEJSCU PRACY PRZYNOSI WIELE KORZYŚCI</a:t>
            </a:r>
          </a:p>
        </p:txBody>
      </p:sp>
    </p:spTree>
    <p:extLst>
      <p:ext uri="{BB962C8B-B14F-4D97-AF65-F5344CB8AC3E}">
        <p14:creationId xmlns:p14="http://schemas.microsoft.com/office/powerpoint/2010/main" val="501423370"/>
      </p:ext>
    </p:extLst>
  </p:cSld>
  <p:clrMapOvr>
    <a:masterClrMapping/>
  </p:clrMapOvr>
  <mc:AlternateContent xmlns:mc="http://schemas.openxmlformats.org/markup-compatibility/2006">
    <mc:Choice xmlns:p14="http://schemas.microsoft.com/office/powerpoint/2010/main" Requires="p14">
      <p:transition spd="slow" p14:dur="2000" advTm="5843"/>
    </mc:Choice>
    <mc:Fallback>
      <p:transition spd="slow" advTm="5843"/>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30E8928-321B-6A45-85DC-6ACB069C3FAC}"/>
              </a:ext>
            </a:extLst>
          </p:cNvPr>
          <p:cNvSpPr>
            <a:spLocks noGrp="1"/>
          </p:cNvSpPr>
          <p:nvPr>
            <p:ph type="body" sz="quarter" idx="16"/>
          </p:nvPr>
        </p:nvSpPr>
        <p:spPr>
          <a:xfrm>
            <a:off x="475928" y="414338"/>
            <a:ext cx="6547870" cy="1041705"/>
          </a:xfrm>
        </p:spPr>
        <p:txBody>
          <a:bodyPr>
            <a:normAutofit/>
          </a:bodyPr>
          <a:lstStyle/>
          <a:p>
            <a:pPr algn="l"/>
            <a:r>
              <a:rPr lang="en-US" sz="4600" dirty="0">
                <a:solidFill>
                  <a:srgbClr val="CE1779"/>
                </a:solidFill>
              </a:rPr>
              <a:t>ZACZYNAJĄC, ZRÓB PLAN</a:t>
            </a:r>
            <a:endParaRPr lang="en-US" dirty="0"/>
          </a:p>
        </p:txBody>
      </p:sp>
      <p:sp>
        <p:nvSpPr>
          <p:cNvPr id="5" name="Text Placeholder 4">
            <a:extLst>
              <a:ext uri="{FF2B5EF4-FFF2-40B4-BE49-F238E27FC236}">
                <a16:creationId xmlns:a16="http://schemas.microsoft.com/office/drawing/2014/main" id="{AC01186E-4E92-8242-8F77-C7998AEB6C48}"/>
              </a:ext>
            </a:extLst>
          </p:cNvPr>
          <p:cNvSpPr>
            <a:spLocks noGrp="1"/>
          </p:cNvSpPr>
          <p:nvPr>
            <p:ph type="body" sz="quarter" idx="17"/>
          </p:nvPr>
        </p:nvSpPr>
        <p:spPr>
          <a:xfrm>
            <a:off x="475927" y="1155560"/>
            <a:ext cx="6547869" cy="4384011"/>
          </a:xfrm>
          <a:solidFill>
            <a:schemeClr val="bg1"/>
          </a:solidFill>
        </p:spPr>
        <p:txBody>
          <a:bodyPr/>
          <a:lstStyle/>
          <a:p>
            <a:pPr marL="342900" lvl="0" indent="-342900" algn="l">
              <a:buClr>
                <a:srgbClr val="CE1779"/>
              </a:buClr>
              <a:buFont typeface="Arial" panose="020B0604020202020204" pitchFamily="34" charset="0"/>
              <a:buChar char="•"/>
            </a:pPr>
            <a:r>
              <a:rPr lang="en-US" dirty="0" err="1"/>
              <a:t>Ustalenie</a:t>
            </a:r>
            <a:r>
              <a:rPr lang="en-US" dirty="0"/>
              <a:t> </a:t>
            </a:r>
            <a:r>
              <a:rPr lang="en-US" dirty="0" err="1"/>
              <a:t>potrzeb</a:t>
            </a:r>
            <a:r>
              <a:rPr lang="en-US" dirty="0"/>
              <a:t> </a:t>
            </a:r>
            <a:r>
              <a:rPr lang="en-US" dirty="0" err="1"/>
              <a:t>edukacyjnych</a:t>
            </a:r>
            <a:r>
              <a:rPr lang="en-US" dirty="0"/>
              <a:t> - o </a:t>
            </a:r>
            <a:r>
              <a:rPr lang="en-US" dirty="0" err="1"/>
              <a:t>czym</a:t>
            </a:r>
            <a:r>
              <a:rPr lang="en-US" dirty="0"/>
              <a:t> </a:t>
            </a:r>
            <a:r>
              <a:rPr lang="en-US" dirty="0" err="1"/>
              <a:t>Twój</a:t>
            </a:r>
            <a:r>
              <a:rPr lang="en-US" dirty="0"/>
              <a:t> </a:t>
            </a:r>
            <a:r>
              <a:rPr lang="en-US" dirty="0" err="1"/>
              <a:t>nowy</a:t>
            </a:r>
            <a:r>
              <a:rPr lang="en-US" dirty="0"/>
              <a:t> </a:t>
            </a:r>
            <a:r>
              <a:rPr lang="en-US" dirty="0" err="1"/>
              <a:t>pracownik</a:t>
            </a:r>
            <a:r>
              <a:rPr lang="en-US" dirty="0"/>
              <a:t> </a:t>
            </a:r>
            <a:r>
              <a:rPr lang="en-US" dirty="0" err="1"/>
              <a:t>musi</a:t>
            </a:r>
            <a:r>
              <a:rPr lang="en-US" dirty="0"/>
              <a:t> </a:t>
            </a:r>
            <a:r>
              <a:rPr lang="en-US" dirty="0" err="1"/>
              <a:t>się</a:t>
            </a:r>
            <a:r>
              <a:rPr lang="en-US" dirty="0"/>
              <a:t> </a:t>
            </a:r>
            <a:r>
              <a:rPr lang="en-US" dirty="0" err="1"/>
              <a:t>dowiedzieć</a:t>
            </a:r>
            <a:r>
              <a:rPr lang="en-US" dirty="0"/>
              <a:t> </a:t>
            </a:r>
            <a:r>
              <a:rPr lang="en-US" dirty="0" err="1"/>
              <a:t>najbardziej</a:t>
            </a:r>
            <a:r>
              <a:rPr lang="en-US" dirty="0"/>
              <a:t> w </a:t>
            </a:r>
            <a:r>
              <a:rPr lang="en-US" dirty="0" err="1"/>
              <a:t>najbliższych</a:t>
            </a:r>
            <a:r>
              <a:rPr lang="en-US" dirty="0"/>
              <a:t> </a:t>
            </a:r>
            <a:r>
              <a:rPr lang="en-US" dirty="0" err="1"/>
              <a:t>tygodniach</a:t>
            </a:r>
            <a:r>
              <a:rPr lang="en-US" dirty="0"/>
              <a:t>/</a:t>
            </a:r>
            <a:r>
              <a:rPr lang="en-US" dirty="0" err="1"/>
              <a:t>miesiącach</a:t>
            </a:r>
            <a:r>
              <a:rPr lang="en-US" dirty="0"/>
              <a:t>?    </a:t>
            </a:r>
          </a:p>
          <a:p>
            <a:pPr marL="342900" lvl="0" indent="-342900" algn="l">
              <a:buClr>
                <a:srgbClr val="CE1779"/>
              </a:buClr>
              <a:buFont typeface="Arial" panose="020B0604020202020204" pitchFamily="34" charset="0"/>
              <a:buChar char="•"/>
            </a:pPr>
            <a:r>
              <a:rPr lang="en-US" dirty="0"/>
              <a:t>Na </a:t>
            </a:r>
            <a:r>
              <a:rPr lang="en-US" dirty="0" err="1"/>
              <a:t>jakich</a:t>
            </a:r>
            <a:r>
              <a:rPr lang="en-US" dirty="0"/>
              <a:t> </a:t>
            </a:r>
            <a:r>
              <a:rPr lang="en-US" dirty="0" err="1"/>
              <a:t>szkoleniach</a:t>
            </a:r>
            <a:r>
              <a:rPr lang="en-US" dirty="0"/>
              <a:t> </a:t>
            </a:r>
            <a:r>
              <a:rPr lang="en-US" dirty="0" err="1"/>
              <a:t>skorzystałbyś</a:t>
            </a:r>
            <a:r>
              <a:rPr lang="en-US" dirty="0"/>
              <a:t> np. z </a:t>
            </a:r>
            <a:r>
              <a:rPr lang="en-US" dirty="0" err="1"/>
              <a:t>przywództwa</a:t>
            </a:r>
            <a:r>
              <a:rPr lang="en-US" dirty="0"/>
              <a:t>, </a:t>
            </a:r>
            <a:r>
              <a:rPr lang="en-US" dirty="0" err="1"/>
              <a:t>delegowania</a:t>
            </a:r>
            <a:r>
              <a:rPr lang="en-US" dirty="0"/>
              <a:t>, HR?</a:t>
            </a:r>
          </a:p>
          <a:p>
            <a:pPr marL="342900" lvl="0" indent="-342900" algn="l">
              <a:buClr>
                <a:srgbClr val="CE1779"/>
              </a:buClr>
              <a:buFont typeface="Arial" panose="020B0604020202020204" pitchFamily="34" charset="0"/>
              <a:buChar char="•"/>
            </a:pPr>
            <a:r>
              <a:rPr lang="en-US" dirty="0" err="1"/>
              <a:t>Działania</a:t>
            </a:r>
            <a:r>
              <a:rPr lang="en-US" dirty="0"/>
              <a:t> </a:t>
            </a:r>
            <a:r>
              <a:rPr lang="en-US" dirty="0" err="1"/>
              <a:t>edukacyjne</a:t>
            </a:r>
            <a:r>
              <a:rPr lang="en-US" dirty="0"/>
              <a:t> - </a:t>
            </a:r>
            <a:r>
              <a:rPr lang="en-US" dirty="0" err="1"/>
              <a:t>jakie</a:t>
            </a:r>
            <a:r>
              <a:rPr lang="en-US" dirty="0"/>
              <a:t> </a:t>
            </a:r>
            <a:r>
              <a:rPr lang="en-US" dirty="0" err="1"/>
              <a:t>działania</a:t>
            </a:r>
            <a:r>
              <a:rPr lang="en-US" dirty="0"/>
              <a:t> </a:t>
            </a:r>
            <a:r>
              <a:rPr lang="en-US" dirty="0" err="1"/>
              <a:t>edukacyjne</a:t>
            </a:r>
            <a:r>
              <a:rPr lang="en-US" dirty="0"/>
              <a:t> </a:t>
            </a:r>
            <a:r>
              <a:rPr lang="en-US" dirty="0" err="1"/>
              <a:t>spełnią</a:t>
            </a:r>
            <a:r>
              <a:rPr lang="en-US" dirty="0"/>
              <a:t> </a:t>
            </a:r>
            <a:r>
              <a:rPr lang="en-US" dirty="0" err="1"/>
              <a:t>te</a:t>
            </a:r>
            <a:r>
              <a:rPr lang="en-US" dirty="0"/>
              <a:t> </a:t>
            </a:r>
            <a:r>
              <a:rPr lang="en-US" dirty="0" err="1"/>
              <a:t>potrzeby</a:t>
            </a:r>
            <a:r>
              <a:rPr lang="en-US" dirty="0"/>
              <a:t> </a:t>
            </a:r>
            <a:r>
              <a:rPr lang="en-US" dirty="0" err="1"/>
              <a:t>edukacyjne</a:t>
            </a:r>
            <a:r>
              <a:rPr lang="en-US" dirty="0"/>
              <a:t>, </a:t>
            </a:r>
            <a:r>
              <a:rPr lang="en-US" dirty="0" err="1"/>
              <a:t>jakiej</a:t>
            </a:r>
            <a:r>
              <a:rPr lang="en-US" dirty="0"/>
              <a:t> </a:t>
            </a:r>
            <a:r>
              <a:rPr lang="en-US" dirty="0" err="1"/>
              <a:t>pomocy</a:t>
            </a:r>
            <a:r>
              <a:rPr lang="en-US" dirty="0"/>
              <a:t> </a:t>
            </a:r>
            <a:r>
              <a:rPr lang="en-US" dirty="0" err="1"/>
              <a:t>będziesz</a:t>
            </a:r>
            <a:r>
              <a:rPr lang="en-US" dirty="0"/>
              <a:t> </a:t>
            </a:r>
            <a:r>
              <a:rPr lang="en-US" dirty="0" err="1"/>
              <a:t>potrzebował</a:t>
            </a:r>
            <a:r>
              <a:rPr lang="en-US" dirty="0"/>
              <a:t> </a:t>
            </a:r>
            <a:r>
              <a:rPr lang="en-US" dirty="0" err="1"/>
              <a:t>i</a:t>
            </a:r>
            <a:r>
              <a:rPr lang="en-US" dirty="0"/>
              <a:t> </a:t>
            </a:r>
            <a:r>
              <a:rPr lang="en-US" dirty="0" err="1"/>
              <a:t>jak</a:t>
            </a:r>
            <a:r>
              <a:rPr lang="en-US" dirty="0"/>
              <a:t> </a:t>
            </a:r>
            <a:r>
              <a:rPr lang="en-US" dirty="0" err="1"/>
              <a:t>długo</a:t>
            </a:r>
            <a:r>
              <a:rPr lang="en-US" dirty="0"/>
              <a:t> (</a:t>
            </a:r>
            <a:r>
              <a:rPr lang="en-US" dirty="0" err="1"/>
              <a:t>czas</a:t>
            </a:r>
            <a:r>
              <a:rPr lang="en-US" dirty="0"/>
              <a:t>) to </a:t>
            </a:r>
            <a:r>
              <a:rPr lang="en-US" dirty="0" err="1"/>
              <a:t>potrwa</a:t>
            </a:r>
            <a:r>
              <a:rPr lang="en-US" dirty="0"/>
              <a:t>?                                                                                                                                                                            </a:t>
            </a:r>
          </a:p>
          <a:p>
            <a:pPr marL="342900" lvl="0" indent="-342900" algn="l">
              <a:buClr>
                <a:srgbClr val="CE1779"/>
              </a:buClr>
              <a:buFont typeface="Arial" panose="020B0604020202020204" pitchFamily="34" charset="0"/>
              <a:buChar char="•"/>
            </a:pPr>
            <a:r>
              <a:rPr lang="en-US" dirty="0" err="1"/>
              <a:t>Dowody</a:t>
            </a:r>
            <a:r>
              <a:rPr lang="en-US" dirty="0"/>
              <a:t> </a:t>
            </a:r>
            <a:r>
              <a:rPr lang="en-US" dirty="0" err="1"/>
              <a:t>uczenia</a:t>
            </a:r>
            <a:r>
              <a:rPr lang="en-US" dirty="0"/>
              <a:t> </a:t>
            </a:r>
            <a:r>
              <a:rPr lang="en-US" dirty="0" err="1"/>
              <a:t>się</a:t>
            </a:r>
            <a:r>
              <a:rPr lang="en-US" dirty="0"/>
              <a:t> - Po </a:t>
            </a:r>
            <a:r>
              <a:rPr lang="en-US" dirty="0" err="1"/>
              <a:t>zakończeniu</a:t>
            </a:r>
            <a:r>
              <a:rPr lang="en-US" dirty="0"/>
              <a:t> </a:t>
            </a:r>
            <a:r>
              <a:rPr lang="en-US" dirty="0" err="1"/>
              <a:t>szkolenia</a:t>
            </a:r>
            <a:r>
              <a:rPr lang="en-US" dirty="0"/>
              <a:t>, w </a:t>
            </a:r>
            <a:r>
              <a:rPr lang="en-US" dirty="0" err="1"/>
              <a:t>jaki</a:t>
            </a:r>
            <a:r>
              <a:rPr lang="en-US" dirty="0"/>
              <a:t> </a:t>
            </a:r>
            <a:r>
              <a:rPr lang="en-US" dirty="0" err="1"/>
              <a:t>sposób</a:t>
            </a:r>
            <a:r>
              <a:rPr lang="en-US" dirty="0"/>
              <a:t> </a:t>
            </a:r>
            <a:r>
              <a:rPr lang="en-US" dirty="0" err="1"/>
              <a:t>można</a:t>
            </a:r>
            <a:r>
              <a:rPr lang="en-US" dirty="0"/>
              <a:t> </a:t>
            </a:r>
            <a:r>
              <a:rPr lang="en-US" dirty="0" err="1"/>
              <a:t>wykazać</a:t>
            </a:r>
            <a:r>
              <a:rPr lang="en-US" dirty="0"/>
              <a:t> </a:t>
            </a:r>
            <a:r>
              <a:rPr lang="en-US" dirty="0" err="1"/>
              <a:t>postępy</a:t>
            </a:r>
            <a:r>
              <a:rPr lang="en-US" dirty="0"/>
              <a:t> w </a:t>
            </a:r>
            <a:r>
              <a:rPr lang="en-US" dirty="0" err="1"/>
              <a:t>nauce</a:t>
            </a:r>
            <a:r>
              <a:rPr lang="en-US" dirty="0"/>
              <a:t> </a:t>
            </a:r>
            <a:r>
              <a:rPr lang="en-US" dirty="0" err="1"/>
              <a:t>i</a:t>
            </a:r>
            <a:r>
              <a:rPr lang="en-US" dirty="0"/>
              <a:t> </a:t>
            </a:r>
            <a:r>
              <a:rPr lang="en-US" dirty="0" err="1"/>
              <a:t>osiągnięcia</a:t>
            </a:r>
            <a:r>
              <a:rPr lang="en-US" dirty="0"/>
              <a:t>?</a:t>
            </a:r>
          </a:p>
        </p:txBody>
      </p:sp>
      <p:pic>
        <p:nvPicPr>
          <p:cNvPr id="12" name="Picture Placeholder 11" descr="A picture containing indoor, table, white, holding&#10;&#10;Description automatically generated">
            <a:extLst>
              <a:ext uri="{FF2B5EF4-FFF2-40B4-BE49-F238E27FC236}">
                <a16:creationId xmlns:a16="http://schemas.microsoft.com/office/drawing/2014/main" id="{CC8F4AFD-D79C-7D4B-8897-1D93B21A4BEC}"/>
              </a:ext>
            </a:extLst>
          </p:cNvPr>
          <p:cNvPicPr>
            <a:picLocks noGrp="1" noChangeAspect="1"/>
          </p:cNvPicPr>
          <p:nvPr>
            <p:ph type="pic" sz="quarter" idx="18"/>
          </p:nvPr>
        </p:nvPicPr>
        <p:blipFill>
          <a:blip r:embed="rId2"/>
          <a:srcRect t="11320" b="11320"/>
          <a:stretch>
            <a:fillRect/>
          </a:stretch>
        </p:blipFill>
        <p:spPr/>
      </p:pic>
    </p:spTree>
    <p:extLst>
      <p:ext uri="{BB962C8B-B14F-4D97-AF65-F5344CB8AC3E}">
        <p14:creationId xmlns:p14="http://schemas.microsoft.com/office/powerpoint/2010/main" val="3323341525"/>
      </p:ext>
    </p:extLst>
  </p:cSld>
  <p:clrMapOvr>
    <a:masterClrMapping/>
  </p:clrMapOvr>
  <mc:AlternateContent xmlns:mc="http://schemas.openxmlformats.org/markup-compatibility/2006">
    <mc:Choice xmlns:p14="http://schemas.microsoft.com/office/powerpoint/2010/main" Requires="p14">
      <p:transition spd="slow" p14:dur="2000" advTm="8171"/>
    </mc:Choice>
    <mc:Fallback>
      <p:transition spd="slow" advTm="8171"/>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80386" y="4025644"/>
            <a:ext cx="9696659" cy="2654302"/>
          </a:xfrm>
        </p:spPr>
        <p:txBody>
          <a:bodyPr/>
          <a:lstStyle/>
          <a:p>
            <a:r>
              <a:rPr lang="en-US" dirty="0">
                <a:latin typeface="+mn-lt"/>
              </a:rPr>
              <a:t>6.4 UCZENIE SIĘ W MIEJSCU </a:t>
            </a:r>
          </a:p>
          <a:p>
            <a:r>
              <a:rPr lang="en-US" dirty="0">
                <a:latin typeface="+mn-lt"/>
              </a:rPr>
              <a:t>PRACY - KONCENTRACJA NA WEWNĘTRZNEJ PRZEDSIĘBIORCZOŚCI</a:t>
            </a:r>
          </a:p>
        </p:txBody>
      </p:sp>
      <p:pic>
        <p:nvPicPr>
          <p:cNvPr id="4" name="Picture 3" descr="A picture containing kite&#10;&#10;Description automatically generated">
            <a:extLst>
              <a:ext uri="{FF2B5EF4-FFF2-40B4-BE49-F238E27FC236}">
                <a16:creationId xmlns:a16="http://schemas.microsoft.com/office/drawing/2014/main" id="{0181067A-ABCE-4DDF-923B-113C2010186B}"/>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11055"/>
          <a:stretch/>
        </p:blipFill>
        <p:spPr>
          <a:xfrm>
            <a:off x="8166538" y="892046"/>
            <a:ext cx="3640793" cy="3229883"/>
          </a:xfrm>
          <a:prstGeom prst="rect">
            <a:avLst/>
          </a:prstGeom>
        </p:spPr>
      </p:pic>
    </p:spTree>
    <p:extLst>
      <p:ext uri="{BB962C8B-B14F-4D97-AF65-F5344CB8AC3E}">
        <p14:creationId xmlns:p14="http://schemas.microsoft.com/office/powerpoint/2010/main" val="286484357"/>
      </p:ext>
    </p:extLst>
  </p:cSld>
  <p:clrMapOvr>
    <a:masterClrMapping/>
  </p:clrMapOvr>
  <mc:AlternateContent xmlns:mc="http://schemas.openxmlformats.org/markup-compatibility/2006">
    <mc:Choice xmlns:p14="http://schemas.microsoft.com/office/powerpoint/2010/main" Requires="p14">
      <p:transition spd="slow" p14:dur="2000" advTm="5750"/>
    </mc:Choice>
    <mc:Fallback>
      <p:transition spd="slow" advTm="575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1622193" y="82155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err="1">
                <a:solidFill>
                  <a:srgbClr val="6D6E6C"/>
                </a:solidFill>
              </a:rPr>
              <a:t>Wprowadzenie</a:t>
            </a:r>
            <a:endParaRPr lang="en-IE" sz="2400" dirty="0">
              <a:solidFill>
                <a:srgbClr val="6D6E6C"/>
              </a:solidFill>
            </a:endParaRPr>
          </a:p>
        </p:txBody>
      </p:sp>
      <p:sp>
        <p:nvSpPr>
          <p:cNvPr id="16" name="Triangle 15">
            <a:extLst>
              <a:ext uri="{FF2B5EF4-FFF2-40B4-BE49-F238E27FC236}">
                <a16:creationId xmlns:a16="http://schemas.microsoft.com/office/drawing/2014/main" id="{6BFA50FA-D586-FE4B-B146-40BBFBD191BE}"/>
              </a:ext>
            </a:extLst>
          </p:cNvPr>
          <p:cNvSpPr/>
          <p:nvPr/>
        </p:nvSpPr>
        <p:spPr>
          <a:xfrm rot="5400000">
            <a:off x="867310" y="667481"/>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17" name="Text Placeholder 74">
            <a:extLst>
              <a:ext uri="{FF2B5EF4-FFF2-40B4-BE49-F238E27FC236}">
                <a16:creationId xmlns:a16="http://schemas.microsoft.com/office/drawing/2014/main" id="{182174CE-3AF8-5243-9479-BD93B48A5F01}"/>
              </a:ext>
            </a:extLst>
          </p:cNvPr>
          <p:cNvSpPr txBox="1">
            <a:spLocks/>
          </p:cNvSpPr>
          <p:nvPr/>
        </p:nvSpPr>
        <p:spPr>
          <a:xfrm>
            <a:off x="1654190" y="1808462"/>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b="1" dirty="0" err="1"/>
              <a:t>Najważniejsze</a:t>
            </a:r>
            <a:r>
              <a:rPr lang="en-US" sz="2400" b="1" dirty="0"/>
              <a:t> </a:t>
            </a:r>
            <a:r>
              <a:rPr lang="en-US" sz="2400" b="1" dirty="0" err="1"/>
              <a:t>wskazówki</a:t>
            </a:r>
            <a:r>
              <a:rPr lang="en-US" sz="2400" b="1" dirty="0"/>
              <a:t> </a:t>
            </a:r>
            <a:r>
              <a:rPr lang="en-US" sz="2400" b="1" dirty="0" err="1"/>
              <a:t>dotyczące</a:t>
            </a:r>
            <a:r>
              <a:rPr lang="en-US" sz="2400" b="1" dirty="0"/>
              <a:t> </a:t>
            </a:r>
            <a:r>
              <a:rPr lang="en-US" sz="2400" b="1" dirty="0" err="1"/>
              <a:t>zarządzania</a:t>
            </a:r>
            <a:r>
              <a:rPr lang="en-US" sz="2400" b="1" dirty="0"/>
              <a:t> </a:t>
            </a:r>
            <a:r>
              <a:rPr lang="en-US" sz="2400" b="1" dirty="0" err="1"/>
              <a:t>talentami</a:t>
            </a:r>
            <a:endParaRPr lang="en-IE" sz="2400" b="1" dirty="0"/>
          </a:p>
        </p:txBody>
      </p:sp>
      <p:sp>
        <p:nvSpPr>
          <p:cNvPr id="18" name="Triangle 17">
            <a:extLst>
              <a:ext uri="{FF2B5EF4-FFF2-40B4-BE49-F238E27FC236}">
                <a16:creationId xmlns:a16="http://schemas.microsoft.com/office/drawing/2014/main" id="{59DE43AB-619E-A84A-BF13-C7F7231F457A}"/>
              </a:ext>
            </a:extLst>
          </p:cNvPr>
          <p:cNvSpPr/>
          <p:nvPr/>
        </p:nvSpPr>
        <p:spPr>
          <a:xfrm rot="5400000">
            <a:off x="880551" y="1636714"/>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 Placeholder 74">
            <a:extLst>
              <a:ext uri="{FF2B5EF4-FFF2-40B4-BE49-F238E27FC236}">
                <a16:creationId xmlns:a16="http://schemas.microsoft.com/office/drawing/2014/main" id="{3E5D0AA7-22D7-F144-ACEB-FF454A34D328}"/>
              </a:ext>
            </a:extLst>
          </p:cNvPr>
          <p:cNvSpPr txBox="1">
            <a:spLocks/>
          </p:cNvSpPr>
          <p:nvPr/>
        </p:nvSpPr>
        <p:spPr>
          <a:xfrm>
            <a:off x="1636978" y="2747811"/>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err="1">
                <a:solidFill>
                  <a:srgbClr val="6D6E6C"/>
                </a:solidFill>
              </a:rPr>
              <a:t>Siła</a:t>
            </a:r>
            <a:r>
              <a:rPr lang="en-US" sz="2400" dirty="0">
                <a:solidFill>
                  <a:srgbClr val="6D6E6C"/>
                </a:solidFill>
              </a:rPr>
              <a:t> </a:t>
            </a:r>
            <a:r>
              <a:rPr lang="en-US" sz="2400" dirty="0" err="1">
                <a:solidFill>
                  <a:srgbClr val="6D6E6C"/>
                </a:solidFill>
              </a:rPr>
              <a:t>uczenia</a:t>
            </a:r>
            <a:r>
              <a:rPr lang="en-US" sz="2400" dirty="0">
                <a:solidFill>
                  <a:srgbClr val="6D6E6C"/>
                </a:solidFill>
              </a:rPr>
              <a:t> </a:t>
            </a:r>
            <a:r>
              <a:rPr lang="en-US" sz="2400" dirty="0" err="1">
                <a:solidFill>
                  <a:srgbClr val="6D6E6C"/>
                </a:solidFill>
              </a:rPr>
              <a:t>się</a:t>
            </a:r>
            <a:r>
              <a:rPr lang="en-US" sz="2400" dirty="0">
                <a:solidFill>
                  <a:srgbClr val="6D6E6C"/>
                </a:solidFill>
              </a:rPr>
              <a:t> </a:t>
            </a:r>
            <a:r>
              <a:rPr lang="en-US" sz="2400" dirty="0" err="1">
                <a:solidFill>
                  <a:srgbClr val="6D6E6C"/>
                </a:solidFill>
              </a:rPr>
              <a:t>poprzez</a:t>
            </a:r>
            <a:r>
              <a:rPr lang="en-US" sz="2400" dirty="0">
                <a:solidFill>
                  <a:srgbClr val="6D6E6C"/>
                </a:solidFill>
              </a:rPr>
              <a:t> </a:t>
            </a:r>
            <a:r>
              <a:rPr lang="en-US" sz="2400" dirty="0" err="1">
                <a:solidFill>
                  <a:srgbClr val="6D6E6C"/>
                </a:solidFill>
              </a:rPr>
              <a:t>pracę</a:t>
            </a:r>
            <a:endParaRPr lang="en-US" sz="2400" dirty="0">
              <a:solidFill>
                <a:srgbClr val="6D6E6C"/>
              </a:solidFill>
            </a:endParaRPr>
          </a:p>
        </p:txBody>
      </p:sp>
      <p:sp>
        <p:nvSpPr>
          <p:cNvPr id="20" name="Triangle 19">
            <a:extLst>
              <a:ext uri="{FF2B5EF4-FFF2-40B4-BE49-F238E27FC236}">
                <a16:creationId xmlns:a16="http://schemas.microsoft.com/office/drawing/2014/main" id="{8C19BFFB-C733-034A-8439-8455B2A8B75D}"/>
              </a:ext>
            </a:extLst>
          </p:cNvPr>
          <p:cNvSpPr/>
          <p:nvPr/>
        </p:nvSpPr>
        <p:spPr>
          <a:xfrm rot="5400000">
            <a:off x="867309" y="2666525"/>
            <a:ext cx="796578" cy="686705"/>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cxnSp>
        <p:nvCxnSpPr>
          <p:cNvPr id="21" name="Straight Connector 20">
            <a:extLst>
              <a:ext uri="{FF2B5EF4-FFF2-40B4-BE49-F238E27FC236}">
                <a16:creationId xmlns:a16="http://schemas.microsoft.com/office/drawing/2014/main" id="{7CE2C194-3194-874C-94A7-A9848E31FB8E}"/>
              </a:ext>
            </a:extLst>
          </p:cNvPr>
          <p:cNvCxnSpPr>
            <a:cxnSpLocks/>
          </p:cNvCxnSpPr>
          <p:nvPr/>
        </p:nvCxnSpPr>
        <p:spPr>
          <a:xfrm>
            <a:off x="-10275" y="1026710"/>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6DA9547-B32A-B34B-A190-F3C5D78445DA}"/>
              </a:ext>
            </a:extLst>
          </p:cNvPr>
          <p:cNvCxnSpPr>
            <a:cxnSpLocks/>
          </p:cNvCxnSpPr>
          <p:nvPr/>
        </p:nvCxnSpPr>
        <p:spPr>
          <a:xfrm>
            <a:off x="-10275" y="1974867"/>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981623-1A22-7B4B-9A85-AA27C7CC9F29}"/>
              </a:ext>
            </a:extLst>
          </p:cNvPr>
          <p:cNvCxnSpPr>
            <a:cxnSpLocks/>
          </p:cNvCxnSpPr>
          <p:nvPr/>
        </p:nvCxnSpPr>
        <p:spPr>
          <a:xfrm>
            <a:off x="-10275" y="2963609"/>
            <a:ext cx="932520" cy="0"/>
          </a:xfrm>
          <a:prstGeom prst="line">
            <a:avLst/>
          </a:prstGeom>
          <a:ln>
            <a:solidFill>
              <a:srgbClr val="EE7123"/>
            </a:solidFill>
          </a:ln>
        </p:spPr>
        <p:style>
          <a:lnRef idx="1">
            <a:schemeClr val="accent1"/>
          </a:lnRef>
          <a:fillRef idx="0">
            <a:schemeClr val="accent1"/>
          </a:fillRef>
          <a:effectRef idx="0">
            <a:schemeClr val="accent1"/>
          </a:effectRef>
          <a:fontRef idx="minor">
            <a:schemeClr val="tx1"/>
          </a:fontRef>
        </p:style>
      </p:cxnSp>
      <p:sp>
        <p:nvSpPr>
          <p:cNvPr id="24" name="Text Placeholder 74">
            <a:extLst>
              <a:ext uri="{FF2B5EF4-FFF2-40B4-BE49-F238E27FC236}">
                <a16:creationId xmlns:a16="http://schemas.microsoft.com/office/drawing/2014/main" id="{567BC736-3D4C-2045-B96C-4FF7417E757A}"/>
              </a:ext>
            </a:extLst>
          </p:cNvPr>
          <p:cNvSpPr txBox="1">
            <a:spLocks/>
          </p:cNvSpPr>
          <p:nvPr/>
        </p:nvSpPr>
        <p:spPr>
          <a:xfrm>
            <a:off x="892338" y="830781"/>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6.1</a:t>
            </a:r>
            <a:endParaRPr lang="en-IE" sz="1800" dirty="0">
              <a:solidFill>
                <a:schemeClr val="bg1"/>
              </a:solidFill>
            </a:endParaRPr>
          </a:p>
        </p:txBody>
      </p:sp>
      <p:sp>
        <p:nvSpPr>
          <p:cNvPr id="25" name="Text Placeholder 74">
            <a:extLst>
              <a:ext uri="{FF2B5EF4-FFF2-40B4-BE49-F238E27FC236}">
                <a16:creationId xmlns:a16="http://schemas.microsoft.com/office/drawing/2014/main" id="{DC9C93F8-E940-2C46-9404-E4D271F31613}"/>
              </a:ext>
            </a:extLst>
          </p:cNvPr>
          <p:cNvSpPr txBox="1">
            <a:spLocks/>
          </p:cNvSpPr>
          <p:nvPr/>
        </p:nvSpPr>
        <p:spPr>
          <a:xfrm>
            <a:off x="903489" y="1813396"/>
            <a:ext cx="703582"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6.2</a:t>
            </a:r>
            <a:endParaRPr lang="en-IE" sz="1800" dirty="0">
              <a:solidFill>
                <a:schemeClr val="bg1"/>
              </a:solidFill>
            </a:endParaRPr>
          </a:p>
        </p:txBody>
      </p:sp>
      <p:sp>
        <p:nvSpPr>
          <p:cNvPr id="26" name="Text Placeholder 74">
            <a:extLst>
              <a:ext uri="{FF2B5EF4-FFF2-40B4-BE49-F238E27FC236}">
                <a16:creationId xmlns:a16="http://schemas.microsoft.com/office/drawing/2014/main" id="{044D33A0-E646-1D48-8B18-EF4C251C1CF6}"/>
              </a:ext>
            </a:extLst>
          </p:cNvPr>
          <p:cNvSpPr txBox="1">
            <a:spLocks/>
          </p:cNvSpPr>
          <p:nvPr/>
        </p:nvSpPr>
        <p:spPr>
          <a:xfrm>
            <a:off x="894218" y="2829466"/>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6.3</a:t>
            </a:r>
            <a:endParaRPr lang="en-IE" sz="1800" dirty="0">
              <a:solidFill>
                <a:schemeClr val="bg1"/>
              </a:solidFill>
            </a:endParaRP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8837156" y="2065079"/>
            <a:ext cx="3111899" cy="2685387"/>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MODUŁ 6:</a:t>
            </a:r>
            <a:endParaRPr lang="en-US" b="1" dirty="0">
              <a:solidFill>
                <a:schemeClr val="bg1"/>
              </a:solidFill>
            </a:endParaRPr>
          </a:p>
          <a:p>
            <a:pPr algn="r">
              <a:lnSpc>
                <a:spcPct val="100000"/>
              </a:lnSpc>
            </a:pPr>
            <a:endParaRPr lang="en-US" sz="300" b="1" dirty="0">
              <a:solidFill>
                <a:schemeClr val="bg1"/>
              </a:solidFill>
            </a:endParaRPr>
          </a:p>
          <a:p>
            <a:r>
              <a:rPr lang="en-US" b="1" dirty="0">
                <a:solidFill>
                  <a:schemeClr val="bg1"/>
                </a:solidFill>
              </a:rPr>
              <a:t>BUDOWANIE ZESPOŁU (z </a:t>
            </a:r>
            <a:r>
              <a:rPr lang="en-US" b="1" dirty="0" err="1">
                <a:solidFill>
                  <a:schemeClr val="bg1"/>
                </a:solidFill>
              </a:rPr>
              <a:t>dwóch</a:t>
            </a:r>
            <a:r>
              <a:rPr lang="en-US" b="1" dirty="0">
                <a:solidFill>
                  <a:schemeClr val="bg1"/>
                </a:solidFill>
              </a:rPr>
              <a:t> +)</a:t>
            </a:r>
            <a:endParaRPr lang="en-IE" b="1" dirty="0">
              <a:solidFill>
                <a:schemeClr val="bg1"/>
              </a:solidFill>
            </a:endParaRPr>
          </a:p>
          <a:p>
            <a:pPr algn="r"/>
            <a:endParaRPr lang="en-US" dirty="0">
              <a:solidFill>
                <a:schemeClr val="bg1"/>
              </a:solidFill>
            </a:endParaRPr>
          </a:p>
        </p:txBody>
      </p:sp>
      <p:sp>
        <p:nvSpPr>
          <p:cNvPr id="29" name="Triangle 28">
            <a:extLst>
              <a:ext uri="{FF2B5EF4-FFF2-40B4-BE49-F238E27FC236}">
                <a16:creationId xmlns:a16="http://schemas.microsoft.com/office/drawing/2014/main" id="{3B0A0F29-73D8-4842-9A3C-A4DBC1060A26}"/>
              </a:ext>
            </a:extLst>
          </p:cNvPr>
          <p:cNvSpPr/>
          <p:nvPr/>
        </p:nvSpPr>
        <p:spPr>
          <a:xfrm rot="5400000">
            <a:off x="865429" y="3656752"/>
            <a:ext cx="796578" cy="686705"/>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cxnSp>
        <p:nvCxnSpPr>
          <p:cNvPr id="30" name="Straight Connector 29">
            <a:extLst>
              <a:ext uri="{FF2B5EF4-FFF2-40B4-BE49-F238E27FC236}">
                <a16:creationId xmlns:a16="http://schemas.microsoft.com/office/drawing/2014/main" id="{28950D14-7F7D-CB4A-98DA-960C40EC9CC3}"/>
              </a:ext>
            </a:extLst>
          </p:cNvPr>
          <p:cNvCxnSpPr>
            <a:cxnSpLocks/>
          </p:cNvCxnSpPr>
          <p:nvPr/>
        </p:nvCxnSpPr>
        <p:spPr>
          <a:xfrm>
            <a:off x="-12155" y="3953836"/>
            <a:ext cx="932520" cy="0"/>
          </a:xfrm>
          <a:prstGeom prst="line">
            <a:avLst/>
          </a:prstGeom>
          <a:ln>
            <a:solidFill>
              <a:srgbClr val="FDC010"/>
            </a:solidFill>
          </a:ln>
        </p:spPr>
        <p:style>
          <a:lnRef idx="1">
            <a:schemeClr val="accent1"/>
          </a:lnRef>
          <a:fillRef idx="0">
            <a:schemeClr val="accent1"/>
          </a:fillRef>
          <a:effectRef idx="0">
            <a:schemeClr val="accent1"/>
          </a:effectRef>
          <a:fontRef idx="minor">
            <a:schemeClr val="tx1"/>
          </a:fontRef>
        </p:style>
      </p:cxnSp>
      <p:sp>
        <p:nvSpPr>
          <p:cNvPr id="31" name="Text Placeholder 74">
            <a:extLst>
              <a:ext uri="{FF2B5EF4-FFF2-40B4-BE49-F238E27FC236}">
                <a16:creationId xmlns:a16="http://schemas.microsoft.com/office/drawing/2014/main" id="{91EE3373-B457-A942-8275-EA7E467E9EEE}"/>
              </a:ext>
            </a:extLst>
          </p:cNvPr>
          <p:cNvSpPr txBox="1">
            <a:spLocks/>
          </p:cNvSpPr>
          <p:nvPr/>
        </p:nvSpPr>
        <p:spPr>
          <a:xfrm>
            <a:off x="892338" y="3819693"/>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6.4</a:t>
            </a:r>
            <a:endParaRPr lang="en-IE" sz="1800" dirty="0">
              <a:solidFill>
                <a:schemeClr val="bg1"/>
              </a:solidFill>
            </a:endParaRPr>
          </a:p>
        </p:txBody>
      </p:sp>
      <p:sp>
        <p:nvSpPr>
          <p:cNvPr id="32" name="Text Placeholder 74">
            <a:extLst>
              <a:ext uri="{FF2B5EF4-FFF2-40B4-BE49-F238E27FC236}">
                <a16:creationId xmlns:a16="http://schemas.microsoft.com/office/drawing/2014/main" id="{F71555E0-2FB0-234C-BB08-6B0B6CE57241}"/>
              </a:ext>
            </a:extLst>
          </p:cNvPr>
          <p:cNvSpPr txBox="1">
            <a:spLocks/>
          </p:cNvSpPr>
          <p:nvPr/>
        </p:nvSpPr>
        <p:spPr>
          <a:xfrm>
            <a:off x="1654189" y="3790137"/>
            <a:ext cx="7135849" cy="262789"/>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err="1">
                <a:solidFill>
                  <a:srgbClr val="6D6E6C"/>
                </a:solidFill>
              </a:rPr>
              <a:t>Kształcenie</a:t>
            </a:r>
            <a:r>
              <a:rPr lang="en-US" sz="2400" dirty="0">
                <a:solidFill>
                  <a:srgbClr val="6D6E6C"/>
                </a:solidFill>
              </a:rPr>
              <a:t> w </a:t>
            </a:r>
            <a:r>
              <a:rPr lang="en-US" sz="2400" dirty="0" err="1">
                <a:solidFill>
                  <a:srgbClr val="6D6E6C"/>
                </a:solidFill>
              </a:rPr>
              <a:t>miejscu</a:t>
            </a:r>
            <a:r>
              <a:rPr lang="en-US" sz="2400" dirty="0">
                <a:solidFill>
                  <a:srgbClr val="6D6E6C"/>
                </a:solidFill>
              </a:rPr>
              <a:t> </a:t>
            </a:r>
            <a:r>
              <a:rPr lang="en-US" sz="2400" dirty="0" err="1">
                <a:solidFill>
                  <a:srgbClr val="6D6E6C"/>
                </a:solidFill>
              </a:rPr>
              <a:t>pracy</a:t>
            </a:r>
            <a:r>
              <a:rPr lang="en-US" sz="2400" dirty="0">
                <a:solidFill>
                  <a:srgbClr val="6D6E6C"/>
                </a:solidFill>
              </a:rPr>
              <a:t> - </a:t>
            </a:r>
            <a:r>
              <a:rPr lang="en-US" sz="2400" dirty="0" err="1">
                <a:solidFill>
                  <a:srgbClr val="6D6E6C"/>
                </a:solidFill>
              </a:rPr>
              <a:t>koncentracja</a:t>
            </a:r>
            <a:r>
              <a:rPr lang="en-US" sz="2400" dirty="0">
                <a:solidFill>
                  <a:srgbClr val="6D6E6C"/>
                </a:solidFill>
              </a:rPr>
              <a:t> </a:t>
            </a:r>
            <a:r>
              <a:rPr lang="en-US" sz="2400" dirty="0" err="1">
                <a:solidFill>
                  <a:srgbClr val="6D6E6C"/>
                </a:solidFill>
              </a:rPr>
              <a:t>na</a:t>
            </a:r>
            <a:r>
              <a:rPr lang="en-US" sz="2400" dirty="0">
                <a:solidFill>
                  <a:srgbClr val="6D6E6C"/>
                </a:solidFill>
              </a:rPr>
              <a:t> </a:t>
            </a:r>
            <a:r>
              <a:rPr lang="en-US" sz="2400" dirty="0" err="1">
                <a:solidFill>
                  <a:srgbClr val="6D6E6C"/>
                </a:solidFill>
              </a:rPr>
              <a:t>przedsiębiorczości</a:t>
            </a:r>
            <a:r>
              <a:rPr lang="en-US" sz="2400" dirty="0">
                <a:solidFill>
                  <a:srgbClr val="6D6E6C"/>
                </a:solidFill>
              </a:rPr>
              <a:t> </a:t>
            </a:r>
            <a:r>
              <a:rPr lang="en-US" sz="2400" dirty="0" err="1">
                <a:solidFill>
                  <a:srgbClr val="6D6E6C"/>
                </a:solidFill>
              </a:rPr>
              <a:t>wewnętrznej</a:t>
            </a:r>
            <a:r>
              <a:rPr lang="en-US" sz="2400" dirty="0">
                <a:solidFill>
                  <a:srgbClr val="6D6E6C"/>
                </a:solidFill>
              </a:rPr>
              <a:t> </a:t>
            </a:r>
            <a:endParaRPr lang="en-IE" sz="2400" dirty="0">
              <a:solidFill>
                <a:srgbClr val="6D6E6C"/>
              </a:solidFill>
            </a:endParaRPr>
          </a:p>
        </p:txBody>
      </p:sp>
      <p:sp>
        <p:nvSpPr>
          <p:cNvPr id="33" name="Text Placeholder 74">
            <a:extLst>
              <a:ext uri="{FF2B5EF4-FFF2-40B4-BE49-F238E27FC236}">
                <a16:creationId xmlns:a16="http://schemas.microsoft.com/office/drawing/2014/main" id="{F2496002-EE39-AD4F-8E31-0C48D7C61E35}"/>
              </a:ext>
            </a:extLst>
          </p:cNvPr>
          <p:cNvSpPr txBox="1">
            <a:spLocks/>
          </p:cNvSpPr>
          <p:nvPr/>
        </p:nvSpPr>
        <p:spPr>
          <a:xfrm>
            <a:off x="1627619" y="4741241"/>
            <a:ext cx="7413142"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err="1">
                <a:solidFill>
                  <a:srgbClr val="6D6E6C"/>
                </a:solidFill>
              </a:rPr>
              <a:t>Końcowa</a:t>
            </a:r>
            <a:r>
              <a:rPr lang="en-US" sz="2400" dirty="0">
                <a:solidFill>
                  <a:srgbClr val="6D6E6C"/>
                </a:solidFill>
              </a:rPr>
              <a:t> </a:t>
            </a:r>
            <a:r>
              <a:rPr lang="en-US" sz="2400" dirty="0" err="1">
                <a:solidFill>
                  <a:srgbClr val="6D6E6C"/>
                </a:solidFill>
              </a:rPr>
              <a:t>porada</a:t>
            </a:r>
            <a:r>
              <a:rPr lang="en-US" sz="2400" dirty="0">
                <a:solidFill>
                  <a:srgbClr val="6D6E6C"/>
                </a:solidFill>
              </a:rPr>
              <a:t> </a:t>
            </a:r>
            <a:r>
              <a:rPr lang="en-US" sz="2400" dirty="0" err="1">
                <a:solidFill>
                  <a:srgbClr val="6D6E6C"/>
                </a:solidFill>
              </a:rPr>
              <a:t>ze</a:t>
            </a:r>
            <a:r>
              <a:rPr lang="en-US" sz="2400" dirty="0">
                <a:solidFill>
                  <a:srgbClr val="6D6E6C"/>
                </a:solidFill>
              </a:rPr>
              <a:t> </a:t>
            </a:r>
            <a:r>
              <a:rPr lang="en-US" sz="2400" dirty="0" err="1">
                <a:solidFill>
                  <a:srgbClr val="6D6E6C"/>
                </a:solidFill>
              </a:rPr>
              <a:t>strony</a:t>
            </a:r>
            <a:r>
              <a:rPr lang="en-US" sz="2400" dirty="0">
                <a:solidFill>
                  <a:srgbClr val="6D6E6C"/>
                </a:solidFill>
              </a:rPr>
              <a:t> </a:t>
            </a:r>
            <a:r>
              <a:rPr lang="en-US" sz="2400" dirty="0" err="1">
                <a:solidFill>
                  <a:srgbClr val="6D6E6C"/>
                </a:solidFill>
              </a:rPr>
              <a:t>partnerów</a:t>
            </a:r>
            <a:r>
              <a:rPr lang="en-US" sz="2400" dirty="0">
                <a:solidFill>
                  <a:srgbClr val="6D6E6C"/>
                </a:solidFill>
              </a:rPr>
              <a:t> </a:t>
            </a:r>
            <a:r>
              <a:rPr lang="en-US" sz="2400" dirty="0" err="1">
                <a:solidFill>
                  <a:srgbClr val="6D6E6C"/>
                </a:solidFill>
              </a:rPr>
              <a:t>biznesowych</a:t>
            </a:r>
            <a:r>
              <a:rPr lang="en-US" sz="2400" dirty="0">
                <a:solidFill>
                  <a:srgbClr val="6D6E6C"/>
                </a:solidFill>
              </a:rPr>
              <a:t>/</a:t>
            </a:r>
            <a:r>
              <a:rPr lang="en-US" sz="2400" dirty="0" err="1">
                <a:solidFill>
                  <a:srgbClr val="6D6E6C"/>
                </a:solidFill>
              </a:rPr>
              <a:t>nowych</a:t>
            </a:r>
            <a:r>
              <a:rPr lang="en-US" sz="2400" dirty="0">
                <a:solidFill>
                  <a:srgbClr val="6D6E6C"/>
                </a:solidFill>
              </a:rPr>
              <a:t> </a:t>
            </a:r>
            <a:r>
              <a:rPr lang="en-US" sz="2400" dirty="0" err="1">
                <a:solidFill>
                  <a:srgbClr val="6D6E6C"/>
                </a:solidFill>
              </a:rPr>
              <a:t>pracodawców</a:t>
            </a:r>
            <a:endParaRPr lang="en-IE" sz="2400" dirty="0">
              <a:solidFill>
                <a:srgbClr val="6D6E6C"/>
              </a:solidFill>
            </a:endParaRPr>
          </a:p>
        </p:txBody>
      </p:sp>
      <p:sp>
        <p:nvSpPr>
          <p:cNvPr id="34" name="Triangle 33">
            <a:extLst>
              <a:ext uri="{FF2B5EF4-FFF2-40B4-BE49-F238E27FC236}">
                <a16:creationId xmlns:a16="http://schemas.microsoft.com/office/drawing/2014/main" id="{BC2C73E6-C634-1940-9C69-4E4A0B5E19AD}"/>
              </a:ext>
            </a:extLst>
          </p:cNvPr>
          <p:cNvSpPr/>
          <p:nvPr/>
        </p:nvSpPr>
        <p:spPr>
          <a:xfrm rot="5400000">
            <a:off x="872736" y="4587167"/>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5" name="Straight Connector 34">
            <a:extLst>
              <a:ext uri="{FF2B5EF4-FFF2-40B4-BE49-F238E27FC236}">
                <a16:creationId xmlns:a16="http://schemas.microsoft.com/office/drawing/2014/main" id="{CF4281FD-5671-294C-A03E-4A9C81C5C6F9}"/>
              </a:ext>
            </a:extLst>
          </p:cNvPr>
          <p:cNvCxnSpPr>
            <a:cxnSpLocks/>
          </p:cNvCxnSpPr>
          <p:nvPr/>
        </p:nvCxnSpPr>
        <p:spPr>
          <a:xfrm>
            <a:off x="-4849" y="4946396"/>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sp>
        <p:nvSpPr>
          <p:cNvPr id="36" name="Text Placeholder 74">
            <a:extLst>
              <a:ext uri="{FF2B5EF4-FFF2-40B4-BE49-F238E27FC236}">
                <a16:creationId xmlns:a16="http://schemas.microsoft.com/office/drawing/2014/main" id="{C5C2043F-F264-1348-AA85-B8643D98BE60}"/>
              </a:ext>
            </a:extLst>
          </p:cNvPr>
          <p:cNvSpPr txBox="1">
            <a:spLocks/>
          </p:cNvSpPr>
          <p:nvPr/>
        </p:nvSpPr>
        <p:spPr>
          <a:xfrm>
            <a:off x="897764" y="4750467"/>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6.5</a:t>
            </a:r>
            <a:endParaRPr lang="en-IE" sz="1800" dirty="0">
              <a:solidFill>
                <a:schemeClr val="bg1"/>
              </a:solidFill>
            </a:endParaRPr>
          </a:p>
        </p:txBody>
      </p:sp>
      <p:sp>
        <p:nvSpPr>
          <p:cNvPr id="2" name="Rectangle 1">
            <a:extLst>
              <a:ext uri="{FF2B5EF4-FFF2-40B4-BE49-F238E27FC236}">
                <a16:creationId xmlns:a16="http://schemas.microsoft.com/office/drawing/2014/main" id="{95480DC6-9412-40B8-875C-E6338E12F6D2}"/>
              </a:ext>
            </a:extLst>
          </p:cNvPr>
          <p:cNvSpPr/>
          <p:nvPr/>
        </p:nvSpPr>
        <p:spPr>
          <a:xfrm>
            <a:off x="5222113" y="6328581"/>
            <a:ext cx="6096000" cy="461665"/>
          </a:xfrm>
          <a:prstGeom prst="rect">
            <a:avLst/>
          </a:prstGeom>
        </p:spPr>
        <p:txBody>
          <a:bodyPr>
            <a:spAutoFit/>
          </a:bodyPr>
          <a:lstStyle/>
          <a:p>
            <a:pPr>
              <a:spcAft>
                <a:spcPts val="0"/>
              </a:spcAft>
            </a:pPr>
            <a:r>
              <a:rPr lang="en-IE" sz="800" dirty="0">
                <a:solidFill>
                  <a:srgbClr val="525252"/>
                </a:solidFill>
                <a:latin typeface="Calibri" panose="020F0502020204030204" pitchFamily="34" charset="0"/>
                <a:ea typeface="Calibri" panose="020F0502020204030204" pitchFamily="34" charset="0"/>
                <a:cs typeface="Times New Roman" panose="02020603050405020304" pitchFamily="18"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n-IE"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71467590"/>
      </p:ext>
    </p:extLst>
  </p:cSld>
  <p:clrMapOvr>
    <a:masterClrMapping/>
  </p:clrMapOvr>
  <mc:AlternateContent xmlns:mc="http://schemas.openxmlformats.org/markup-compatibility/2006">
    <mc:Choice xmlns:p14="http://schemas.microsoft.com/office/powerpoint/2010/main" Requires="p14">
      <p:transition spd="slow" p14:dur="2000" advTm="6920"/>
    </mc:Choice>
    <mc:Fallback>
      <p:transition spd="slow" advTm="692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0BFEC63-DAAF-CB49-8FBD-679BA569F7DF}"/>
              </a:ext>
            </a:extLst>
          </p:cNvPr>
          <p:cNvSpPr>
            <a:spLocks noGrp="1"/>
          </p:cNvSpPr>
          <p:nvPr>
            <p:ph type="body" sz="quarter" idx="17"/>
          </p:nvPr>
        </p:nvSpPr>
        <p:spPr>
          <a:xfrm>
            <a:off x="6096000" y="557212"/>
            <a:ext cx="5691188" cy="5214718"/>
          </a:xfrm>
          <a:solidFill>
            <a:schemeClr val="bg1"/>
          </a:solidFill>
        </p:spPr>
        <p:txBody>
          <a:bodyPr/>
          <a:lstStyle/>
          <a:p>
            <a:pPr algn="just"/>
            <a:r>
              <a:rPr lang="en-US" sz="2200" dirty="0" err="1"/>
              <a:t>Wewnętrzna</a:t>
            </a:r>
            <a:r>
              <a:rPr lang="en-US" sz="2200" dirty="0"/>
              <a:t> </a:t>
            </a:r>
            <a:r>
              <a:rPr lang="en-US" sz="2200" dirty="0" err="1"/>
              <a:t>przedsiębiorczość</a:t>
            </a:r>
            <a:r>
              <a:rPr lang="en-US" sz="2200" dirty="0"/>
              <a:t> jest </a:t>
            </a:r>
            <a:r>
              <a:rPr lang="en-US" sz="2200" dirty="0" err="1"/>
              <a:t>bardzo</a:t>
            </a:r>
            <a:r>
              <a:rPr lang="en-US" sz="2200" dirty="0"/>
              <a:t> </a:t>
            </a:r>
            <a:r>
              <a:rPr lang="en-US" sz="2200" dirty="0" err="1"/>
              <a:t>istotna</a:t>
            </a:r>
            <a:r>
              <a:rPr lang="en-US" sz="2200" dirty="0"/>
              <a:t> w </a:t>
            </a:r>
            <a:r>
              <a:rPr lang="en-US" sz="2200" dirty="0" err="1"/>
              <a:t>obszarze</a:t>
            </a:r>
            <a:r>
              <a:rPr lang="en-US" sz="2200" dirty="0"/>
              <a:t> </a:t>
            </a:r>
            <a:r>
              <a:rPr lang="en-US" sz="2200" dirty="0" err="1"/>
              <a:t>zatrudniania</a:t>
            </a:r>
            <a:r>
              <a:rPr lang="en-US" sz="2200" dirty="0"/>
              <a:t> </a:t>
            </a:r>
            <a:r>
              <a:rPr lang="en-US" sz="2200" dirty="0" err="1"/>
              <a:t>pierwszego</a:t>
            </a:r>
            <a:r>
              <a:rPr lang="en-US" sz="2200" dirty="0"/>
              <a:t> </a:t>
            </a:r>
            <a:r>
              <a:rPr lang="en-US" sz="2200" dirty="0" err="1"/>
              <a:t>pracownika</a:t>
            </a:r>
            <a:r>
              <a:rPr lang="en-US" sz="2200" dirty="0"/>
              <a:t>.   Jest to </a:t>
            </a:r>
            <a:r>
              <a:rPr lang="en-US" sz="2200" dirty="0" err="1"/>
              <a:t>stosunkowo</a:t>
            </a:r>
            <a:r>
              <a:rPr lang="en-US" sz="2200" dirty="0"/>
              <a:t> </a:t>
            </a:r>
            <a:r>
              <a:rPr lang="en-US" sz="2200" dirty="0" err="1"/>
              <a:t>niedawna</a:t>
            </a:r>
            <a:r>
              <a:rPr lang="en-US" sz="2200" dirty="0"/>
              <a:t> </a:t>
            </a:r>
            <a:r>
              <a:rPr lang="en-US" sz="2200" dirty="0" err="1"/>
              <a:t>koncepcja</a:t>
            </a:r>
            <a:r>
              <a:rPr lang="en-US" sz="2200" dirty="0"/>
              <a:t>, </a:t>
            </a:r>
            <a:r>
              <a:rPr lang="en-US" sz="2200" dirty="0" err="1"/>
              <a:t>która</a:t>
            </a:r>
            <a:r>
              <a:rPr lang="en-US" sz="2200" dirty="0"/>
              <a:t> </a:t>
            </a:r>
            <a:r>
              <a:rPr lang="en-US" sz="2200" dirty="0" err="1"/>
              <a:t>koncentruje</a:t>
            </a:r>
            <a:r>
              <a:rPr lang="en-US" sz="2200" dirty="0"/>
              <a:t> </a:t>
            </a:r>
            <a:r>
              <a:rPr lang="en-US" sz="2200" dirty="0" err="1"/>
              <a:t>się</a:t>
            </a:r>
            <a:r>
              <a:rPr lang="en-US" sz="2200" dirty="0"/>
              <a:t> </a:t>
            </a:r>
            <a:r>
              <a:rPr lang="en-US" sz="2200" dirty="0" err="1"/>
              <a:t>na</a:t>
            </a:r>
            <a:r>
              <a:rPr lang="en-US" sz="2200" dirty="0"/>
              <a:t> </a:t>
            </a:r>
            <a:r>
              <a:rPr lang="en-US" sz="2200" dirty="0" err="1"/>
              <a:t>pracownikach</a:t>
            </a:r>
            <a:r>
              <a:rPr lang="en-US" sz="2200" dirty="0"/>
              <a:t> </a:t>
            </a:r>
            <a:r>
              <a:rPr lang="en-US" sz="2200" dirty="0" err="1"/>
              <a:t>firmy</a:t>
            </a:r>
            <a:r>
              <a:rPr lang="en-US" sz="2200" dirty="0"/>
              <a:t>, </a:t>
            </a:r>
            <a:r>
              <a:rPr lang="en-US" sz="2200" dirty="0" err="1"/>
              <a:t>którzy</a:t>
            </a:r>
            <a:r>
              <a:rPr lang="en-US" sz="2200" dirty="0"/>
              <a:t> </a:t>
            </a:r>
            <a:r>
              <a:rPr lang="en-US" sz="2200" dirty="0" err="1"/>
              <a:t>mają</a:t>
            </a:r>
            <a:r>
              <a:rPr lang="en-US" sz="2200" dirty="0"/>
              <a:t> </a:t>
            </a:r>
            <a:r>
              <a:rPr lang="en-US" sz="2200" dirty="0" err="1"/>
              <a:t>wiele</a:t>
            </a:r>
            <a:r>
              <a:rPr lang="en-US" sz="2200" dirty="0"/>
              <a:t> z </a:t>
            </a:r>
            <a:r>
              <a:rPr lang="en-US" sz="2200" dirty="0" err="1"/>
              <a:t>cech</a:t>
            </a:r>
            <a:r>
              <a:rPr lang="en-US" sz="2200" dirty="0"/>
              <a:t> </a:t>
            </a:r>
            <a:r>
              <a:rPr lang="en-US" sz="2200" dirty="0" err="1"/>
              <a:t>przedsiębiorców</a:t>
            </a:r>
            <a:r>
              <a:rPr lang="en-US" sz="2200" dirty="0"/>
              <a:t>.  </a:t>
            </a:r>
            <a:r>
              <a:rPr lang="en-US" sz="2200" dirty="0" err="1"/>
              <a:t>Tacy</a:t>
            </a:r>
            <a:r>
              <a:rPr lang="en-US" sz="2200" dirty="0"/>
              <a:t> </a:t>
            </a:r>
            <a:r>
              <a:rPr lang="en-US" sz="2200" dirty="0" err="1"/>
              <a:t>pracownicy</a:t>
            </a:r>
            <a:r>
              <a:rPr lang="en-US" sz="2200" dirty="0"/>
              <a:t> </a:t>
            </a:r>
            <a:r>
              <a:rPr lang="en-US" sz="2200" dirty="0" err="1"/>
              <a:t>podejmują</a:t>
            </a:r>
            <a:r>
              <a:rPr lang="en-US" sz="2200" dirty="0"/>
              <a:t> </a:t>
            </a:r>
            <a:r>
              <a:rPr lang="en-US" sz="2200" dirty="0" err="1"/>
              <a:t>inicjatywę</a:t>
            </a:r>
            <a:r>
              <a:rPr lang="en-US" sz="2200" dirty="0"/>
              <a:t>, </a:t>
            </a:r>
            <a:r>
              <a:rPr lang="en-US" sz="2200" dirty="0" err="1"/>
              <a:t>często</a:t>
            </a:r>
            <a:r>
              <a:rPr lang="en-US" sz="2200" dirty="0"/>
              <a:t> </a:t>
            </a:r>
            <a:r>
              <a:rPr lang="en-US" sz="2200" dirty="0" err="1"/>
              <a:t>samodzielnie</a:t>
            </a:r>
            <a:r>
              <a:rPr lang="en-US" sz="2200" dirty="0"/>
              <a:t>, aby </a:t>
            </a:r>
            <a:r>
              <a:rPr lang="en-US" sz="2200" dirty="0" err="1"/>
              <a:t>tworzyć</a:t>
            </a:r>
            <a:r>
              <a:rPr lang="en-US" sz="2200" dirty="0"/>
              <a:t> </a:t>
            </a:r>
            <a:r>
              <a:rPr lang="en-US" sz="2200" dirty="0" err="1"/>
              <a:t>nowe</a:t>
            </a:r>
            <a:r>
              <a:rPr lang="en-US" sz="2200" dirty="0"/>
              <a:t> </a:t>
            </a:r>
            <a:r>
              <a:rPr lang="en-US" sz="2200" dirty="0" err="1"/>
              <a:t>produkty</a:t>
            </a:r>
            <a:r>
              <a:rPr lang="en-US" sz="2200" dirty="0"/>
              <a:t>, </a:t>
            </a:r>
            <a:r>
              <a:rPr lang="en-US" sz="2200" dirty="0" err="1"/>
              <a:t>procesy</a:t>
            </a:r>
            <a:r>
              <a:rPr lang="en-US" sz="2200" dirty="0"/>
              <a:t>, </a:t>
            </a:r>
            <a:r>
              <a:rPr lang="en-US" sz="2200" dirty="0" err="1"/>
              <a:t>polityki</a:t>
            </a:r>
            <a:r>
              <a:rPr lang="en-US" sz="2200" dirty="0"/>
              <a:t> </a:t>
            </a:r>
            <a:r>
              <a:rPr lang="en-US" sz="2200" dirty="0" err="1"/>
              <a:t>i</a:t>
            </a:r>
            <a:r>
              <a:rPr lang="en-US" sz="2200" dirty="0"/>
              <a:t> </a:t>
            </a:r>
            <a:r>
              <a:rPr lang="en-US" sz="2200" dirty="0" err="1"/>
              <a:t>usługi</a:t>
            </a:r>
            <a:r>
              <a:rPr lang="en-US" sz="2200" dirty="0"/>
              <a:t> </a:t>
            </a:r>
            <a:r>
              <a:rPr lang="en-US" sz="2200" dirty="0" err="1"/>
              <a:t>dla</a:t>
            </a:r>
            <a:r>
              <a:rPr lang="en-US" sz="2200" dirty="0"/>
              <a:t> </a:t>
            </a:r>
            <a:r>
              <a:rPr lang="en-US" sz="2200" dirty="0" err="1"/>
              <a:t>swojej</a:t>
            </a:r>
            <a:r>
              <a:rPr lang="en-US" sz="2200" dirty="0"/>
              <a:t> </a:t>
            </a:r>
            <a:r>
              <a:rPr lang="en-US" sz="2200" dirty="0" err="1"/>
              <a:t>organizacji</a:t>
            </a:r>
            <a:r>
              <a:rPr lang="en-US" sz="2200" dirty="0"/>
              <a:t>, </a:t>
            </a:r>
            <a:r>
              <a:rPr lang="en-US" sz="2200" dirty="0" err="1"/>
              <a:t>przy</a:t>
            </a:r>
            <a:r>
              <a:rPr lang="en-US" sz="2200" dirty="0"/>
              <a:t> </a:t>
            </a:r>
            <a:r>
              <a:rPr lang="en-US" sz="2200" dirty="0" err="1"/>
              <a:t>jednoczesnym</a:t>
            </a:r>
            <a:r>
              <a:rPr lang="en-US" sz="2200" dirty="0"/>
              <a:t> </a:t>
            </a:r>
            <a:r>
              <a:rPr lang="en-US" sz="2200" dirty="0" err="1"/>
              <a:t>przestrzeganiu</a:t>
            </a:r>
            <a:r>
              <a:rPr lang="en-US" sz="2200" dirty="0"/>
              <a:t> </a:t>
            </a:r>
            <a:r>
              <a:rPr lang="en-US" sz="2200" dirty="0" err="1"/>
              <a:t>jej</a:t>
            </a:r>
            <a:r>
              <a:rPr lang="en-US" sz="2200" dirty="0"/>
              <a:t> </a:t>
            </a:r>
            <a:r>
              <a:rPr lang="en-US" sz="2200" dirty="0" err="1"/>
              <a:t>misji</a:t>
            </a:r>
            <a:r>
              <a:rPr lang="en-US" sz="2200" dirty="0"/>
              <a:t>, </a:t>
            </a:r>
            <a:r>
              <a:rPr lang="en-US" sz="2200" dirty="0" err="1"/>
              <a:t>wartości</a:t>
            </a:r>
            <a:r>
              <a:rPr lang="en-US" sz="2200" dirty="0"/>
              <a:t> </a:t>
            </a:r>
            <a:r>
              <a:rPr lang="en-US" sz="2200" dirty="0" err="1"/>
              <a:t>i</a:t>
            </a:r>
            <a:r>
              <a:rPr lang="en-US" sz="2200" dirty="0"/>
              <a:t> </a:t>
            </a:r>
            <a:r>
              <a:rPr lang="en-US" sz="2200" dirty="0" err="1"/>
              <a:t>celów</a:t>
            </a:r>
            <a:r>
              <a:rPr lang="en-US" sz="2200" dirty="0"/>
              <a:t>. </a:t>
            </a:r>
          </a:p>
          <a:p>
            <a:pPr algn="just"/>
            <a:endParaRPr lang="en-US" sz="2200" dirty="0"/>
          </a:p>
          <a:p>
            <a:pPr algn="just"/>
            <a:r>
              <a:rPr lang="en-US" sz="2200" dirty="0"/>
              <a:t>Aby </a:t>
            </a:r>
            <a:r>
              <a:rPr lang="en-US" sz="2200" dirty="0" err="1"/>
              <a:t>być</a:t>
            </a:r>
            <a:r>
              <a:rPr lang="en-US" sz="2200" dirty="0"/>
              <a:t> </a:t>
            </a:r>
            <a:r>
              <a:rPr lang="en-US" sz="2200" dirty="0" err="1"/>
              <a:t>wewnętrznym</a:t>
            </a:r>
            <a:r>
              <a:rPr lang="en-US" sz="2200" dirty="0"/>
              <a:t> </a:t>
            </a:r>
            <a:r>
              <a:rPr lang="en-US" sz="2200" dirty="0" err="1"/>
              <a:t>przedsiębiorcą</a:t>
            </a:r>
            <a:r>
              <a:rPr lang="en-US" sz="2200" dirty="0"/>
              <a:t>, </a:t>
            </a:r>
            <a:r>
              <a:rPr lang="en-US" sz="2200" dirty="0" err="1"/>
              <a:t>Twój</a:t>
            </a:r>
            <a:r>
              <a:rPr lang="en-US" sz="2200" dirty="0"/>
              <a:t> </a:t>
            </a:r>
            <a:r>
              <a:rPr lang="en-US" sz="2200" dirty="0" err="1"/>
              <a:t>pracownik</a:t>
            </a:r>
            <a:r>
              <a:rPr lang="en-US" sz="2200" dirty="0"/>
              <a:t> </a:t>
            </a:r>
            <a:r>
              <a:rPr lang="en-US" sz="2200" dirty="0" err="1"/>
              <a:t>będzie</a:t>
            </a:r>
            <a:r>
              <a:rPr lang="en-US" sz="2200" dirty="0"/>
              <a:t> </a:t>
            </a:r>
            <a:r>
              <a:rPr lang="en-US" sz="2200" dirty="0" err="1"/>
              <a:t>potrzebował</a:t>
            </a:r>
            <a:r>
              <a:rPr lang="en-US" sz="2200" dirty="0"/>
              <a:t> </a:t>
            </a:r>
            <a:r>
              <a:rPr lang="en-US" sz="2200" dirty="0" err="1"/>
              <a:t>wizji</a:t>
            </a:r>
            <a:r>
              <a:rPr lang="en-US" sz="2200" dirty="0"/>
              <a:t> </a:t>
            </a:r>
            <a:r>
              <a:rPr lang="en-US" sz="2200" dirty="0" err="1"/>
              <a:t>i</a:t>
            </a:r>
            <a:r>
              <a:rPr lang="en-US" sz="2200" dirty="0"/>
              <a:t> </a:t>
            </a:r>
            <a:r>
              <a:rPr lang="en-US" sz="2200" dirty="0" err="1"/>
              <a:t>chęci</a:t>
            </a:r>
            <a:r>
              <a:rPr lang="en-US" sz="2200" dirty="0"/>
              <a:t> </a:t>
            </a:r>
            <a:r>
              <a:rPr lang="en-US" sz="2200" dirty="0" err="1"/>
              <a:t>realizowania</a:t>
            </a:r>
            <a:r>
              <a:rPr lang="en-US" sz="2200" dirty="0"/>
              <a:t> </a:t>
            </a:r>
            <a:r>
              <a:rPr lang="en-US" sz="2200" dirty="0" err="1"/>
              <a:t>idei</a:t>
            </a:r>
            <a:r>
              <a:rPr lang="en-US" sz="2200" dirty="0"/>
              <a:t>, </a:t>
            </a:r>
            <a:r>
              <a:rPr lang="en-US" sz="2200" dirty="0" err="1"/>
              <a:t>która</a:t>
            </a:r>
            <a:r>
              <a:rPr lang="en-US" sz="2200" dirty="0"/>
              <a:t> </a:t>
            </a:r>
            <a:r>
              <a:rPr lang="en-US" sz="2200" dirty="0" err="1"/>
              <a:t>według</a:t>
            </a:r>
            <a:r>
              <a:rPr lang="en-US" sz="2200" dirty="0"/>
              <a:t> </a:t>
            </a:r>
            <a:r>
              <a:rPr lang="en-US" sz="2200" dirty="0" err="1"/>
              <a:t>Ciebie</a:t>
            </a:r>
            <a:r>
              <a:rPr lang="en-US" sz="2200" dirty="0"/>
              <a:t> </a:t>
            </a:r>
            <a:r>
              <a:rPr lang="en-US" sz="2200" dirty="0" err="1"/>
              <a:t>będzie</a:t>
            </a:r>
            <a:r>
              <a:rPr lang="en-US" sz="2200" dirty="0"/>
              <a:t> </a:t>
            </a:r>
            <a:r>
              <a:rPr lang="en-US" sz="2200" dirty="0" err="1"/>
              <a:t>korzystna</a:t>
            </a:r>
            <a:r>
              <a:rPr lang="en-US" sz="2200" dirty="0"/>
              <a:t> </a:t>
            </a:r>
            <a:r>
              <a:rPr lang="en-US" sz="2200" dirty="0" err="1"/>
              <a:t>dla</a:t>
            </a:r>
            <a:r>
              <a:rPr lang="en-US" sz="2200" dirty="0"/>
              <a:t> </a:t>
            </a:r>
            <a:r>
              <a:rPr lang="en-US" sz="2200" dirty="0" err="1"/>
              <a:t>Twojej</a:t>
            </a:r>
            <a:r>
              <a:rPr lang="en-US" sz="2200" dirty="0"/>
              <a:t> </a:t>
            </a:r>
            <a:r>
              <a:rPr lang="en-US" sz="2200" dirty="0" err="1"/>
              <a:t>firmy</a:t>
            </a:r>
            <a:r>
              <a:rPr lang="en-US" sz="2200" dirty="0"/>
              <a:t>, </a:t>
            </a:r>
            <a:r>
              <a:rPr lang="en-US" sz="2200" dirty="0" err="1"/>
              <a:t>klientów</a:t>
            </a:r>
            <a:r>
              <a:rPr lang="en-US" sz="2200" dirty="0"/>
              <a:t> </a:t>
            </a:r>
            <a:r>
              <a:rPr lang="en-US" sz="2200" dirty="0" err="1"/>
              <a:t>lub</a:t>
            </a:r>
            <a:r>
              <a:rPr lang="en-US" sz="2200" dirty="0"/>
              <a:t> </a:t>
            </a:r>
            <a:r>
              <a:rPr lang="en-US" sz="2200" dirty="0" err="1"/>
              <a:t>odbiorców</a:t>
            </a:r>
            <a:r>
              <a:rPr lang="en-US" sz="2200" dirty="0"/>
              <a:t>.</a:t>
            </a:r>
          </a:p>
        </p:txBody>
      </p:sp>
      <p:pic>
        <p:nvPicPr>
          <p:cNvPr id="7" name="Picture Placeholder 6" descr="A person sitting at a table using a computer&#10;&#10;Description automatically generated">
            <a:extLst>
              <a:ext uri="{FF2B5EF4-FFF2-40B4-BE49-F238E27FC236}">
                <a16:creationId xmlns:a16="http://schemas.microsoft.com/office/drawing/2014/main" id="{497FD979-23A6-8A4E-8D8A-5269324E04D7}"/>
              </a:ext>
            </a:extLst>
          </p:cNvPr>
          <p:cNvPicPr>
            <a:picLocks noGrp="1" noChangeAspect="1"/>
          </p:cNvPicPr>
          <p:nvPr>
            <p:ph type="pic" sz="quarter" idx="18"/>
          </p:nvPr>
        </p:nvPicPr>
        <p:blipFill>
          <a:blip r:embed="rId2"/>
          <a:srcRect l="21675" r="21675"/>
          <a:stretch>
            <a:fillRect/>
          </a:stretch>
        </p:blipFill>
        <p:spPr/>
      </p:pic>
    </p:spTree>
    <p:extLst>
      <p:ext uri="{BB962C8B-B14F-4D97-AF65-F5344CB8AC3E}">
        <p14:creationId xmlns:p14="http://schemas.microsoft.com/office/powerpoint/2010/main" val="497420524"/>
      </p:ext>
    </p:extLst>
  </p:cSld>
  <p:clrMapOvr>
    <a:masterClrMapping/>
  </p:clrMapOvr>
  <mc:AlternateContent xmlns:mc="http://schemas.openxmlformats.org/markup-compatibility/2006">
    <mc:Choice xmlns:p14="http://schemas.microsoft.com/office/powerpoint/2010/main" Requires="p14">
      <p:transition spd="slow" p14:dur="2000" advTm="7389"/>
    </mc:Choice>
    <mc:Fallback>
      <p:transition spd="slow" advTm="7389"/>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81602" y="3112718"/>
            <a:ext cx="8934397" cy="3278034"/>
          </a:xfrm>
        </p:spPr>
        <p:txBody>
          <a:bodyPr>
            <a:noAutofit/>
          </a:bodyPr>
          <a:lstStyle/>
          <a:p>
            <a:r>
              <a:rPr lang="en-US" b="1" i="0" dirty="0" err="1"/>
              <a:t>Definicja</a:t>
            </a:r>
            <a:r>
              <a:rPr lang="en-US" b="1" i="0" dirty="0"/>
              <a:t> </a:t>
            </a:r>
            <a:r>
              <a:rPr lang="en-US" b="1" i="0" dirty="0" err="1"/>
              <a:t>wewnętrznego</a:t>
            </a:r>
            <a:r>
              <a:rPr lang="en-US" b="1" i="0" dirty="0"/>
              <a:t> </a:t>
            </a:r>
            <a:r>
              <a:rPr lang="en-US" b="1" i="0" dirty="0" err="1"/>
              <a:t>przedsiębiorcy</a:t>
            </a:r>
            <a:r>
              <a:rPr lang="en-US" b="1" i="0" dirty="0"/>
              <a:t> </a:t>
            </a:r>
            <a:r>
              <a:rPr lang="en-US" b="1" i="0" dirty="0" err="1"/>
              <a:t>Pinchota</a:t>
            </a:r>
            <a:r>
              <a:rPr lang="en-US" b="1" i="0" dirty="0"/>
              <a:t> </a:t>
            </a:r>
            <a:endParaRPr lang="en-US" sz="1000" dirty="0"/>
          </a:p>
          <a:p>
            <a:r>
              <a:rPr lang="en-US" dirty="0" err="1"/>
              <a:t>Wewnętrzny</a:t>
            </a:r>
            <a:r>
              <a:rPr lang="en-US" dirty="0"/>
              <a:t> </a:t>
            </a:r>
            <a:r>
              <a:rPr lang="en-US" dirty="0" err="1"/>
              <a:t>przedsiebiorca</a:t>
            </a:r>
            <a:r>
              <a:rPr lang="en-US" dirty="0"/>
              <a:t> jest </a:t>
            </a:r>
            <a:r>
              <a:rPr lang="en-US" dirty="0" err="1"/>
              <a:t>osobą</a:t>
            </a:r>
            <a:r>
              <a:rPr lang="en-US" dirty="0"/>
              <a:t>, </a:t>
            </a:r>
            <a:r>
              <a:rPr lang="en-US" dirty="0" err="1"/>
              <a:t>która</a:t>
            </a:r>
            <a:r>
              <a:rPr lang="en-US" dirty="0"/>
              <a:t> w </a:t>
            </a:r>
            <a:r>
              <a:rPr lang="en-US" dirty="0" err="1"/>
              <a:t>ramach</a:t>
            </a:r>
            <a:r>
              <a:rPr lang="en-US" dirty="0"/>
              <a:t> </a:t>
            </a:r>
            <a:r>
              <a:rPr lang="en-US" dirty="0" err="1"/>
              <a:t>istniejącej</a:t>
            </a:r>
            <a:r>
              <a:rPr lang="en-US" dirty="0"/>
              <a:t> </a:t>
            </a:r>
            <a:r>
              <a:rPr lang="en-US" dirty="0" err="1"/>
              <a:t>organizacji</a:t>
            </a:r>
            <a:r>
              <a:rPr lang="en-US" dirty="0"/>
              <a:t> </a:t>
            </a:r>
            <a:r>
              <a:rPr lang="en-US" dirty="0" err="1"/>
              <a:t>bierze</a:t>
            </a:r>
            <a:r>
              <a:rPr lang="en-US" dirty="0"/>
              <a:t> </a:t>
            </a:r>
            <a:r>
              <a:rPr lang="en-US" dirty="0" err="1"/>
              <a:t>bezpośrednią</a:t>
            </a:r>
            <a:r>
              <a:rPr lang="en-US" dirty="0"/>
              <a:t> </a:t>
            </a:r>
            <a:r>
              <a:rPr lang="en-US" dirty="0" err="1"/>
              <a:t>odpowiedzialność</a:t>
            </a:r>
            <a:r>
              <a:rPr lang="en-US" dirty="0"/>
              <a:t> za </a:t>
            </a:r>
            <a:r>
              <a:rPr lang="en-US" dirty="0" err="1"/>
              <a:t>przekształcenie</a:t>
            </a:r>
            <a:r>
              <a:rPr lang="en-US" dirty="0"/>
              <a:t> </a:t>
            </a:r>
            <a:r>
              <a:rPr lang="en-US" dirty="0" err="1"/>
              <a:t>pomysłu</a:t>
            </a:r>
            <a:r>
              <a:rPr lang="en-US" dirty="0"/>
              <a:t> w </a:t>
            </a:r>
            <a:r>
              <a:rPr lang="en-US" dirty="0" err="1"/>
              <a:t>zyskowny</a:t>
            </a:r>
            <a:r>
              <a:rPr lang="en-US" dirty="0"/>
              <a:t> </a:t>
            </a:r>
            <a:r>
              <a:rPr lang="en-US" dirty="0" err="1"/>
              <a:t>produkt</a:t>
            </a:r>
            <a:r>
              <a:rPr lang="en-US" dirty="0"/>
              <a:t> </a:t>
            </a:r>
            <a:r>
              <a:rPr lang="en-US" dirty="0" err="1"/>
              <a:t>końcowy</a:t>
            </a:r>
            <a:r>
              <a:rPr lang="en-US" dirty="0"/>
              <a:t> </a:t>
            </a:r>
            <a:r>
              <a:rPr lang="en-US" dirty="0" err="1"/>
              <a:t>poprzez</a:t>
            </a:r>
            <a:r>
              <a:rPr lang="en-US" dirty="0"/>
              <a:t> </a:t>
            </a:r>
            <a:r>
              <a:rPr lang="en-US" dirty="0" err="1"/>
              <a:t>asertywne</a:t>
            </a:r>
            <a:r>
              <a:rPr lang="en-US" dirty="0"/>
              <a:t> </a:t>
            </a:r>
            <a:r>
              <a:rPr lang="en-US" dirty="0" err="1"/>
              <a:t>podejmowanie</a:t>
            </a:r>
            <a:r>
              <a:rPr lang="en-US" dirty="0"/>
              <a:t> </a:t>
            </a:r>
            <a:r>
              <a:rPr lang="en-US" dirty="0" err="1"/>
              <a:t>ryzyka</a:t>
            </a:r>
            <a:r>
              <a:rPr lang="en-US" dirty="0"/>
              <a:t> </a:t>
            </a:r>
            <a:r>
              <a:rPr lang="en-US" dirty="0" err="1"/>
              <a:t>i</a:t>
            </a:r>
            <a:r>
              <a:rPr lang="en-US" dirty="0"/>
              <a:t> </a:t>
            </a:r>
            <a:r>
              <a:rPr lang="en-US" dirty="0" err="1"/>
              <a:t>innowacje</a:t>
            </a:r>
            <a:r>
              <a:rPr lang="en-US" dirty="0"/>
              <a:t>.</a:t>
            </a:r>
            <a:endParaRPr lang="en-IE" b="1" dirty="0"/>
          </a:p>
        </p:txBody>
      </p:sp>
      <p:sp>
        <p:nvSpPr>
          <p:cNvPr id="8" name="Text Placeholder 4">
            <a:extLst>
              <a:ext uri="{FF2B5EF4-FFF2-40B4-BE49-F238E27FC236}">
                <a16:creationId xmlns:a16="http://schemas.microsoft.com/office/drawing/2014/main" id="{BA2E7164-D15A-2740-8F7B-94F339243357}"/>
              </a:ext>
            </a:extLst>
          </p:cNvPr>
          <p:cNvSpPr txBox="1">
            <a:spLocks/>
          </p:cNvSpPr>
          <p:nvPr/>
        </p:nvSpPr>
        <p:spPr>
          <a:xfrm>
            <a:off x="0" y="3644900"/>
            <a:ext cx="2366965" cy="50323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endParaRPr lang="en-IE" sz="9600" b="1" dirty="0">
              <a:latin typeface="Times" pitchFamily="2" charset="0"/>
            </a:endParaRPr>
          </a:p>
        </p:txBody>
      </p:sp>
      <p:sp>
        <p:nvSpPr>
          <p:cNvPr id="9" name="Text Placeholder 4">
            <a:extLst>
              <a:ext uri="{FF2B5EF4-FFF2-40B4-BE49-F238E27FC236}">
                <a16:creationId xmlns:a16="http://schemas.microsoft.com/office/drawing/2014/main" id="{210F0A5A-2BD4-4040-BA7D-96CC9F094297}"/>
              </a:ext>
            </a:extLst>
          </p:cNvPr>
          <p:cNvSpPr txBox="1">
            <a:spLocks/>
          </p:cNvSpPr>
          <p:nvPr/>
        </p:nvSpPr>
        <p:spPr>
          <a:xfrm rot="10800000">
            <a:off x="8370276" y="5245239"/>
            <a:ext cx="373672" cy="68116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latin typeface="Times" pitchFamily="2" charset="0"/>
              </a:rPr>
              <a:t>“</a:t>
            </a:r>
            <a:endParaRPr lang="en-IE" sz="9600" b="1" dirty="0">
              <a:latin typeface="Times" pitchFamily="2" charset="0"/>
            </a:endParaRPr>
          </a:p>
        </p:txBody>
      </p:sp>
      <p:pic>
        <p:nvPicPr>
          <p:cNvPr id="3" name="Picture 2" descr="A picture containing toy, doll&#10;&#10;Description automatically generated">
            <a:extLst>
              <a:ext uri="{FF2B5EF4-FFF2-40B4-BE49-F238E27FC236}">
                <a16:creationId xmlns:a16="http://schemas.microsoft.com/office/drawing/2014/main" id="{CCFBA44C-64BC-4450-9C25-2EBEC7FC407A}"/>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668424" y="75185"/>
            <a:ext cx="2695150" cy="2695150"/>
          </a:xfrm>
          <a:prstGeom prst="rect">
            <a:avLst/>
          </a:prstGeom>
        </p:spPr>
      </p:pic>
    </p:spTree>
    <p:extLst>
      <p:ext uri="{BB962C8B-B14F-4D97-AF65-F5344CB8AC3E}">
        <p14:creationId xmlns:p14="http://schemas.microsoft.com/office/powerpoint/2010/main" val="2449890154"/>
      </p:ext>
    </p:extLst>
  </p:cSld>
  <p:clrMapOvr>
    <a:masterClrMapping/>
  </p:clrMapOvr>
  <mc:AlternateContent xmlns:mc="http://schemas.openxmlformats.org/markup-compatibility/2006">
    <mc:Choice xmlns:p14="http://schemas.microsoft.com/office/powerpoint/2010/main" Requires="p14">
      <p:transition spd="slow" p14:dur="2000" advTm="5718"/>
    </mc:Choice>
    <mc:Fallback>
      <p:transition spd="slow" advTm="5718"/>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01BA61C-DBA8-9541-9D59-9B99A683E2AA}"/>
              </a:ext>
            </a:extLst>
          </p:cNvPr>
          <p:cNvSpPr>
            <a:spLocks noGrp="1"/>
          </p:cNvSpPr>
          <p:nvPr>
            <p:ph type="body" sz="quarter" idx="13"/>
          </p:nvPr>
        </p:nvSpPr>
        <p:spPr/>
        <p:txBody>
          <a:bodyPr>
            <a:noAutofit/>
          </a:bodyPr>
          <a:lstStyle/>
          <a:p>
            <a:r>
              <a:rPr lang="en-IE" sz="2800" b="1" dirty="0" err="1">
                <a:solidFill>
                  <a:srgbClr val="CE1779"/>
                </a:solidFill>
              </a:rPr>
              <a:t>Czytaj</a:t>
            </a:r>
            <a:r>
              <a:rPr lang="en-IE" sz="2800" b="1" dirty="0">
                <a:solidFill>
                  <a:srgbClr val="CE1779"/>
                </a:solidFill>
              </a:rPr>
              <a:t> </a:t>
            </a:r>
            <a:r>
              <a:rPr lang="en-IE" sz="2800" b="1" dirty="0" err="1">
                <a:solidFill>
                  <a:srgbClr val="CE1779"/>
                </a:solidFill>
              </a:rPr>
              <a:t>więcej</a:t>
            </a:r>
            <a:endParaRPr lang="en-US" sz="2800" dirty="0">
              <a:solidFill>
                <a:srgbClr val="CE1779"/>
              </a:solidFill>
            </a:endParaRPr>
          </a:p>
        </p:txBody>
      </p:sp>
      <p:pic>
        <p:nvPicPr>
          <p:cNvPr id="9" name="Picture Placeholder 8" descr="A screenshot of a social media post&#10;&#10;Description automatically generated">
            <a:extLst>
              <a:ext uri="{FF2B5EF4-FFF2-40B4-BE49-F238E27FC236}">
                <a16:creationId xmlns:a16="http://schemas.microsoft.com/office/drawing/2014/main" id="{63B0D4B5-B171-C74C-92E6-2D90CAE32DF8}"/>
              </a:ext>
            </a:extLst>
          </p:cNvPr>
          <p:cNvPicPr>
            <a:picLocks noGrp="1" noChangeAspect="1"/>
          </p:cNvPicPr>
          <p:nvPr>
            <p:ph type="pic" sz="quarter" idx="15"/>
          </p:nvPr>
        </p:nvPicPr>
        <p:blipFill>
          <a:blip r:embed="rId2"/>
          <a:srcRect l="2536" r="2536"/>
          <a:stretch>
            <a:fillRect/>
          </a:stretch>
        </p:blipFill>
        <p:spPr/>
      </p:pic>
      <p:sp>
        <p:nvSpPr>
          <p:cNvPr id="8" name="Rectangle 7">
            <a:extLst>
              <a:ext uri="{FF2B5EF4-FFF2-40B4-BE49-F238E27FC236}">
                <a16:creationId xmlns:a16="http://schemas.microsoft.com/office/drawing/2014/main" id="{5D63F97A-B6E8-4E4C-8B1A-1913E1D70A5F}"/>
              </a:ext>
            </a:extLst>
          </p:cNvPr>
          <p:cNvSpPr/>
          <p:nvPr/>
        </p:nvSpPr>
        <p:spPr>
          <a:xfrm>
            <a:off x="171450" y="762367"/>
            <a:ext cx="11791950" cy="31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4">
            <a:extLst>
              <a:ext uri="{FF2B5EF4-FFF2-40B4-BE49-F238E27FC236}">
                <a16:creationId xmlns:a16="http://schemas.microsoft.com/office/drawing/2014/main" id="{5617A444-8707-1E4D-BFA0-2BBAB4836185}"/>
              </a:ext>
            </a:extLst>
          </p:cNvPr>
          <p:cNvSpPr>
            <a:spLocks noGrp="1"/>
          </p:cNvSpPr>
          <p:nvPr>
            <p:ph type="body" sz="quarter" idx="14"/>
          </p:nvPr>
        </p:nvSpPr>
        <p:spPr>
          <a:xfrm>
            <a:off x="0" y="704709"/>
            <a:ext cx="12192000" cy="590599"/>
          </a:xfrm>
        </p:spPr>
        <p:txBody>
          <a:bodyPr/>
          <a:lstStyle/>
          <a:p>
            <a:r>
              <a:rPr lang="en-US" sz="1800" u="sng" dirty="0">
                <a:hlinkClick r:id="rId3"/>
              </a:rPr>
              <a:t>http://pinchot.edu/what-is-intrapreneurship/</a:t>
            </a:r>
            <a:endParaRPr lang="en-IE" sz="1800" dirty="0"/>
          </a:p>
          <a:p>
            <a:r>
              <a:rPr lang="en-US" sz="1800" u="sng" dirty="0">
                <a:hlinkClick r:id="rId4"/>
              </a:rPr>
              <a:t>https://www.mindtools.com/pages/article/intrapreneurship.htm</a:t>
            </a:r>
            <a:endParaRPr lang="en-IE" sz="1800" dirty="0"/>
          </a:p>
        </p:txBody>
      </p:sp>
    </p:spTree>
    <p:extLst>
      <p:ext uri="{BB962C8B-B14F-4D97-AF65-F5344CB8AC3E}">
        <p14:creationId xmlns:p14="http://schemas.microsoft.com/office/powerpoint/2010/main" val="778924624"/>
      </p:ext>
    </p:extLst>
  </p:cSld>
  <p:clrMapOvr>
    <a:masterClrMapping/>
  </p:clrMapOvr>
  <mc:AlternateContent xmlns:mc="http://schemas.openxmlformats.org/markup-compatibility/2006">
    <mc:Choice xmlns:p14="http://schemas.microsoft.com/office/powerpoint/2010/main" Requires="p14">
      <p:transition spd="slow" p14:dur="2000" advTm="5718"/>
    </mc:Choice>
    <mc:Fallback>
      <p:transition spd="slow" advTm="5718"/>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food&#10;&#10;Description automatically generated">
            <a:extLst>
              <a:ext uri="{FF2B5EF4-FFF2-40B4-BE49-F238E27FC236}">
                <a16:creationId xmlns:a16="http://schemas.microsoft.com/office/drawing/2014/main" id="{971ECE9B-66F4-0846-AB2E-43571C8279A3}"/>
              </a:ext>
            </a:extLst>
          </p:cNvPr>
          <p:cNvPicPr>
            <a:picLocks noGrp="1" noChangeAspect="1"/>
          </p:cNvPicPr>
          <p:nvPr>
            <p:ph type="pic" sz="quarter" idx="15"/>
          </p:nvPr>
        </p:nvPicPr>
        <p:blipFill rotWithShape="1">
          <a:blip r:embed="rId2"/>
          <a:srcRect l="1328" t="708" r="43744" b="-708"/>
          <a:stretch/>
        </p:blipFill>
        <p:spPr>
          <a:xfrm>
            <a:off x="8802435" y="1223694"/>
            <a:ext cx="3389565" cy="4033653"/>
          </a:xfrm>
        </p:spPr>
      </p:pic>
      <p:sp>
        <p:nvSpPr>
          <p:cNvPr id="7" name="Text Placeholder 6">
            <a:extLst>
              <a:ext uri="{FF2B5EF4-FFF2-40B4-BE49-F238E27FC236}">
                <a16:creationId xmlns:a16="http://schemas.microsoft.com/office/drawing/2014/main" id="{5464A009-7EF0-D04D-9173-B576315DB3A3}"/>
              </a:ext>
            </a:extLst>
          </p:cNvPr>
          <p:cNvSpPr>
            <a:spLocks noGrp="1"/>
          </p:cNvSpPr>
          <p:nvPr>
            <p:ph type="body" sz="quarter" idx="17"/>
          </p:nvPr>
        </p:nvSpPr>
        <p:spPr>
          <a:xfrm>
            <a:off x="386048" y="415649"/>
            <a:ext cx="7386352" cy="3642009"/>
          </a:xfrm>
          <a:solidFill>
            <a:schemeClr val="bg1"/>
          </a:solidFill>
        </p:spPr>
        <p:txBody>
          <a:bodyPr/>
          <a:lstStyle/>
          <a:p>
            <a:pPr algn="just"/>
            <a:r>
              <a:rPr lang="en-US" sz="2400" dirty="0" err="1"/>
              <a:t>Firma</a:t>
            </a:r>
            <a:r>
              <a:rPr lang="en-US" sz="2400" dirty="0"/>
              <a:t> o </a:t>
            </a:r>
            <a:r>
              <a:rPr lang="en-US" sz="2400" dirty="0" err="1"/>
              <a:t>wewnątrzfirmowym</a:t>
            </a:r>
            <a:r>
              <a:rPr lang="en-US" sz="2400" dirty="0"/>
              <a:t> </a:t>
            </a:r>
            <a:r>
              <a:rPr lang="en-US" sz="2400" dirty="0" err="1"/>
              <a:t>przedsiębiorczym</a:t>
            </a:r>
            <a:r>
              <a:rPr lang="en-US" sz="2400" dirty="0"/>
              <a:t> </a:t>
            </a:r>
            <a:r>
              <a:rPr lang="en-US" sz="2400" dirty="0" err="1"/>
              <a:t>sposobie</a:t>
            </a:r>
            <a:r>
              <a:rPr lang="en-US" sz="2400" dirty="0"/>
              <a:t> </a:t>
            </a:r>
            <a:r>
              <a:rPr lang="en-US" sz="2400" dirty="0" err="1"/>
              <a:t>myślenia</a:t>
            </a:r>
            <a:r>
              <a:rPr lang="en-US" sz="2400" dirty="0"/>
              <a:t> </a:t>
            </a:r>
            <a:r>
              <a:rPr lang="en-US" sz="2400" dirty="0" err="1"/>
              <a:t>przyciąga</a:t>
            </a:r>
            <a:r>
              <a:rPr lang="en-US" sz="2400" dirty="0"/>
              <a:t> </a:t>
            </a:r>
            <a:r>
              <a:rPr lang="en-US" sz="2400" dirty="0" err="1"/>
              <a:t>podobnie</a:t>
            </a:r>
            <a:r>
              <a:rPr lang="en-US" sz="2400" dirty="0"/>
              <a:t> </a:t>
            </a:r>
            <a:r>
              <a:rPr lang="en-US" sz="2400" dirty="0" err="1"/>
              <a:t>myślących</a:t>
            </a:r>
            <a:r>
              <a:rPr lang="en-US" sz="2400" dirty="0"/>
              <a:t> </a:t>
            </a:r>
            <a:r>
              <a:rPr lang="en-US" sz="2400" dirty="0" err="1"/>
              <a:t>profesjonalistów</a:t>
            </a:r>
            <a:r>
              <a:rPr lang="en-US" sz="2400" dirty="0"/>
              <a:t> do </a:t>
            </a:r>
            <a:r>
              <a:rPr lang="en-US" sz="2400" dirty="0" err="1"/>
              <a:t>wewnętrznej</a:t>
            </a:r>
            <a:r>
              <a:rPr lang="en-US" sz="2400" dirty="0"/>
              <a:t> </a:t>
            </a:r>
            <a:r>
              <a:rPr lang="en-US" sz="2400" dirty="0" err="1"/>
              <a:t>kultury</a:t>
            </a:r>
            <a:r>
              <a:rPr lang="en-US" sz="2400" dirty="0"/>
              <a:t> </a:t>
            </a:r>
            <a:r>
              <a:rPr lang="en-US" sz="2400" dirty="0" err="1"/>
              <a:t>innowacji</a:t>
            </a:r>
            <a:r>
              <a:rPr lang="en-US" sz="2400" dirty="0"/>
              <a:t>, </a:t>
            </a:r>
            <a:r>
              <a:rPr lang="en-US" sz="2400" dirty="0" err="1"/>
              <a:t>gdzie</a:t>
            </a:r>
            <a:r>
              <a:rPr lang="en-US" sz="2400" dirty="0"/>
              <a:t> </a:t>
            </a:r>
            <a:r>
              <a:rPr lang="en-US" sz="2400" dirty="0" err="1"/>
              <a:t>kreatywność</a:t>
            </a:r>
            <a:r>
              <a:rPr lang="en-US" sz="2400" dirty="0"/>
              <a:t> jest </a:t>
            </a:r>
            <a:r>
              <a:rPr lang="en-US" sz="2400" dirty="0" err="1"/>
              <a:t>wspierana</a:t>
            </a:r>
            <a:r>
              <a:rPr lang="en-US" sz="2400" dirty="0"/>
              <a:t> </a:t>
            </a:r>
            <a:r>
              <a:rPr lang="en-US" sz="2400" dirty="0" err="1"/>
              <a:t>i</a:t>
            </a:r>
            <a:r>
              <a:rPr lang="en-US" sz="2400" dirty="0"/>
              <a:t> </a:t>
            </a:r>
            <a:r>
              <a:rPr lang="en-US" sz="2400" dirty="0" err="1"/>
              <a:t>uznawana</a:t>
            </a:r>
            <a:r>
              <a:rPr lang="en-US" sz="2400" dirty="0"/>
              <a:t>. </a:t>
            </a:r>
          </a:p>
          <a:p>
            <a:pPr algn="just"/>
            <a:r>
              <a:rPr lang="en-US" sz="2400" dirty="0"/>
              <a:t>Morale </a:t>
            </a:r>
            <a:r>
              <a:rPr lang="en-US" sz="2400" dirty="0" err="1"/>
              <a:t>pracowników</a:t>
            </a:r>
            <a:r>
              <a:rPr lang="en-US" sz="2400" dirty="0"/>
              <a:t> </a:t>
            </a:r>
            <a:r>
              <a:rPr lang="en-US" sz="2400" dirty="0" err="1"/>
              <a:t>wzrasta</a:t>
            </a:r>
            <a:r>
              <a:rPr lang="en-US" sz="2400" dirty="0"/>
              <a:t>, </a:t>
            </a:r>
            <a:r>
              <a:rPr lang="en-US" sz="2400" dirty="0" err="1"/>
              <a:t>gdy</a:t>
            </a:r>
            <a:r>
              <a:rPr lang="en-US" sz="2400" dirty="0"/>
              <a:t> </a:t>
            </a:r>
            <a:r>
              <a:rPr lang="en-US" sz="2400" dirty="0" err="1"/>
              <a:t>wiedzą</a:t>
            </a:r>
            <a:r>
              <a:rPr lang="en-US" sz="2400" dirty="0"/>
              <a:t>, </a:t>
            </a:r>
            <a:r>
              <a:rPr lang="en-US" sz="2400" dirty="0" err="1"/>
              <a:t>że</a:t>
            </a:r>
            <a:r>
              <a:rPr lang="en-US" sz="2400" dirty="0"/>
              <a:t> </a:t>
            </a:r>
            <a:r>
              <a:rPr lang="en-US" sz="2400" dirty="0" err="1"/>
              <a:t>istnieje</a:t>
            </a:r>
            <a:r>
              <a:rPr lang="en-US" sz="2400" dirty="0"/>
              <a:t> </a:t>
            </a:r>
            <a:r>
              <a:rPr lang="en-US" sz="2400" dirty="0" err="1"/>
              <a:t>kultura</a:t>
            </a:r>
            <a:r>
              <a:rPr lang="en-US" sz="2400" dirty="0"/>
              <a:t> </a:t>
            </a:r>
            <a:r>
              <a:rPr lang="en-US" sz="2400" dirty="0" err="1"/>
              <a:t>biznesowa</a:t>
            </a:r>
            <a:r>
              <a:rPr lang="en-US" sz="2400" dirty="0"/>
              <a:t>, w </a:t>
            </a:r>
            <a:r>
              <a:rPr lang="en-US" sz="2400" dirty="0" err="1"/>
              <a:t>której</a:t>
            </a:r>
            <a:r>
              <a:rPr lang="en-US" sz="2400" dirty="0"/>
              <a:t> </a:t>
            </a:r>
            <a:r>
              <a:rPr lang="en-US" sz="2400" dirty="0" err="1"/>
              <a:t>przedsiębiorczość</a:t>
            </a:r>
            <a:r>
              <a:rPr lang="en-US" sz="2400" dirty="0"/>
              <a:t> jest </a:t>
            </a:r>
            <a:r>
              <a:rPr lang="en-US" sz="2400" dirty="0" err="1"/>
              <a:t>ceniona</a:t>
            </a:r>
            <a:r>
              <a:rPr lang="en-US" sz="2400" dirty="0"/>
              <a:t> </a:t>
            </a:r>
            <a:r>
              <a:rPr lang="en-US" sz="2400" dirty="0" err="1"/>
              <a:t>i</a:t>
            </a:r>
            <a:r>
              <a:rPr lang="en-US" sz="2400" dirty="0"/>
              <a:t> </a:t>
            </a:r>
            <a:r>
              <a:rPr lang="en-US" sz="2400" dirty="0" err="1"/>
              <a:t>nagradzana</a:t>
            </a:r>
            <a:r>
              <a:rPr lang="en-US" sz="2400" dirty="0"/>
              <a:t>. </a:t>
            </a:r>
            <a:r>
              <a:rPr lang="en-US" sz="2400" dirty="0" err="1"/>
              <a:t>Zjawisko</a:t>
            </a:r>
            <a:r>
              <a:rPr lang="en-US" sz="2400" dirty="0"/>
              <a:t> to </a:t>
            </a:r>
            <a:r>
              <a:rPr lang="en-US" sz="2400" dirty="0" err="1"/>
              <a:t>występuje</a:t>
            </a:r>
            <a:r>
              <a:rPr lang="en-US" sz="2400" dirty="0"/>
              <a:t> </a:t>
            </a:r>
            <a:r>
              <a:rPr lang="en-US" sz="2400" dirty="0" err="1"/>
              <a:t>zazwyczaj</a:t>
            </a:r>
            <a:r>
              <a:rPr lang="en-US" sz="2400" dirty="0"/>
              <a:t> w </a:t>
            </a:r>
            <a:r>
              <a:rPr lang="en-US" sz="2400" dirty="0" err="1"/>
              <a:t>firmach</a:t>
            </a:r>
            <a:r>
              <a:rPr lang="en-US" sz="2400" dirty="0"/>
              <a:t> </a:t>
            </a:r>
            <a:r>
              <a:rPr lang="en-US" sz="2400" dirty="0" err="1"/>
              <a:t>technologicznych</a:t>
            </a:r>
            <a:r>
              <a:rPr lang="en-US" sz="2400" dirty="0"/>
              <a:t> </a:t>
            </a:r>
            <a:r>
              <a:rPr lang="en-US" sz="2400" dirty="0" err="1"/>
              <a:t>lub</a:t>
            </a:r>
            <a:r>
              <a:rPr lang="en-US" sz="2400" dirty="0"/>
              <a:t> w </a:t>
            </a:r>
            <a:r>
              <a:rPr lang="en-US" sz="2400" dirty="0" err="1"/>
              <a:t>sektorze</a:t>
            </a:r>
            <a:r>
              <a:rPr lang="en-US" sz="2400" dirty="0"/>
              <a:t> </a:t>
            </a:r>
            <a:r>
              <a:rPr lang="en-US" sz="2400" dirty="0" err="1"/>
              <a:t>handlu</a:t>
            </a:r>
            <a:r>
              <a:rPr lang="en-US" sz="2400" dirty="0"/>
              <a:t> </a:t>
            </a:r>
            <a:r>
              <a:rPr lang="en-US" sz="2400" dirty="0" err="1"/>
              <a:t>detalicznego</a:t>
            </a:r>
            <a:r>
              <a:rPr lang="en-US" sz="2400" dirty="0"/>
              <a:t> </a:t>
            </a:r>
            <a:r>
              <a:rPr lang="en-US" sz="2400" dirty="0" err="1"/>
              <a:t>lub</a:t>
            </a:r>
            <a:r>
              <a:rPr lang="en-US" sz="2400" dirty="0"/>
              <a:t> </a:t>
            </a:r>
            <a:r>
              <a:rPr lang="en-US" sz="2400" dirty="0" err="1"/>
              <a:t>usług</a:t>
            </a:r>
            <a:r>
              <a:rPr lang="en-US" sz="2400" dirty="0"/>
              <a:t>, ale </a:t>
            </a:r>
            <a:r>
              <a:rPr lang="en-US" sz="2400" dirty="0" err="1"/>
              <a:t>może</a:t>
            </a:r>
            <a:r>
              <a:rPr lang="en-US" sz="2400" dirty="0"/>
              <a:t> </a:t>
            </a:r>
            <a:r>
              <a:rPr lang="en-US" sz="2400" dirty="0" err="1"/>
              <a:t>być</a:t>
            </a:r>
            <a:r>
              <a:rPr lang="en-US" sz="2400" dirty="0"/>
              <a:t> </a:t>
            </a:r>
            <a:r>
              <a:rPr lang="en-US" sz="2400" dirty="0" err="1"/>
              <a:t>również</a:t>
            </a:r>
            <a:r>
              <a:rPr lang="en-US" sz="2400" dirty="0"/>
              <a:t> </a:t>
            </a:r>
            <a:r>
              <a:rPr lang="en-US" sz="2400" dirty="0" err="1"/>
              <a:t>stosowane</a:t>
            </a:r>
            <a:r>
              <a:rPr lang="en-US" sz="2400" dirty="0"/>
              <a:t> w </a:t>
            </a:r>
            <a:r>
              <a:rPr lang="en-US" sz="2400" dirty="0" err="1"/>
              <a:t>większości</a:t>
            </a:r>
            <a:r>
              <a:rPr lang="en-US" sz="2400" dirty="0"/>
              <a:t> </a:t>
            </a:r>
            <a:r>
              <a:rPr lang="en-US" sz="2400" dirty="0" err="1"/>
              <a:t>innych</a:t>
            </a:r>
            <a:r>
              <a:rPr lang="en-US" sz="2400" dirty="0"/>
              <a:t> </a:t>
            </a:r>
            <a:r>
              <a:rPr lang="en-US" sz="2400" dirty="0" err="1"/>
              <a:t>sektorów</a:t>
            </a:r>
            <a:r>
              <a:rPr lang="en-US" sz="2400" dirty="0"/>
              <a:t>. </a:t>
            </a:r>
          </a:p>
          <a:p>
            <a:pPr algn="just"/>
            <a:endParaRPr lang="en-US" sz="2000" b="1" dirty="0"/>
          </a:p>
          <a:p>
            <a:pPr algn="just"/>
            <a:endParaRPr lang="en-US" sz="2400" b="1" dirty="0"/>
          </a:p>
          <a:p>
            <a:r>
              <a:rPr lang="en-US" b="1" dirty="0">
                <a:solidFill>
                  <a:srgbClr val="CE1779"/>
                </a:solidFill>
              </a:rPr>
              <a:t>CZYTAJ WIĘCEJ - </a:t>
            </a:r>
            <a:r>
              <a:rPr lang="en-US" dirty="0" err="1">
                <a:solidFill>
                  <a:srgbClr val="CE1779"/>
                </a:solidFill>
              </a:rPr>
              <a:t>Jak</a:t>
            </a:r>
            <a:r>
              <a:rPr lang="en-US" dirty="0">
                <a:solidFill>
                  <a:srgbClr val="CE1779"/>
                </a:solidFill>
              </a:rPr>
              <a:t> </a:t>
            </a:r>
            <a:r>
              <a:rPr lang="en-US" dirty="0" err="1">
                <a:solidFill>
                  <a:srgbClr val="CE1779"/>
                </a:solidFill>
              </a:rPr>
              <a:t>zachęcić</a:t>
            </a:r>
            <a:r>
              <a:rPr lang="en-US" dirty="0">
                <a:solidFill>
                  <a:srgbClr val="CE1779"/>
                </a:solidFill>
              </a:rPr>
              <a:t> do </a:t>
            </a:r>
            <a:r>
              <a:rPr lang="en-US" dirty="0" err="1">
                <a:solidFill>
                  <a:srgbClr val="CE1779"/>
                </a:solidFill>
              </a:rPr>
              <a:t>przedsiębiorczości</a:t>
            </a:r>
            <a:r>
              <a:rPr lang="en-US" dirty="0">
                <a:solidFill>
                  <a:srgbClr val="CE1779"/>
                </a:solidFill>
              </a:rPr>
              <a:t> w </a:t>
            </a:r>
            <a:r>
              <a:rPr lang="en-US" dirty="0" err="1">
                <a:solidFill>
                  <a:srgbClr val="CE1779"/>
                </a:solidFill>
              </a:rPr>
              <a:t>Twojej</a:t>
            </a:r>
            <a:r>
              <a:rPr lang="en-US" dirty="0">
                <a:solidFill>
                  <a:srgbClr val="CE1779"/>
                </a:solidFill>
              </a:rPr>
              <a:t> </a:t>
            </a:r>
            <a:r>
              <a:rPr lang="en-US" dirty="0" err="1">
                <a:solidFill>
                  <a:srgbClr val="CE1779"/>
                </a:solidFill>
              </a:rPr>
              <a:t>firmie</a:t>
            </a:r>
            <a:r>
              <a:rPr lang="en-US" dirty="0">
                <a:solidFill>
                  <a:srgbClr val="CE1779"/>
                </a:solidFill>
              </a:rPr>
              <a:t> </a:t>
            </a:r>
            <a:r>
              <a:rPr lang="en-US" sz="1500" u="sng" dirty="0">
                <a:hlinkClick r:id="rId3"/>
              </a:rPr>
              <a:t>https://www.getvetter.com/posts/178-how-to-encourage-intrapreneurship-at-your-company</a:t>
            </a:r>
            <a:endParaRPr lang="en-IE" sz="1500" b="1" dirty="0"/>
          </a:p>
          <a:p>
            <a:pPr algn="just"/>
            <a:endParaRPr lang="en-IE" sz="2400" b="1" dirty="0"/>
          </a:p>
          <a:p>
            <a:pPr algn="just"/>
            <a:endParaRPr lang="en-US" sz="2400" dirty="0"/>
          </a:p>
        </p:txBody>
      </p:sp>
    </p:spTree>
    <p:extLst>
      <p:ext uri="{BB962C8B-B14F-4D97-AF65-F5344CB8AC3E}">
        <p14:creationId xmlns:p14="http://schemas.microsoft.com/office/powerpoint/2010/main" val="1484841"/>
      </p:ext>
    </p:extLst>
  </p:cSld>
  <p:clrMapOvr>
    <a:masterClrMapping/>
  </p:clrMapOvr>
  <mc:AlternateContent xmlns:mc="http://schemas.openxmlformats.org/markup-compatibility/2006">
    <mc:Choice xmlns:p14="http://schemas.microsoft.com/office/powerpoint/2010/main" Requires="p14">
      <p:transition spd="slow" p14:dur="2000" advTm="6327"/>
    </mc:Choice>
    <mc:Fallback>
      <p:transition spd="slow" advTm="6327"/>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40852" y="4203698"/>
            <a:ext cx="11143446" cy="2654302"/>
          </a:xfrm>
        </p:spPr>
        <p:txBody>
          <a:bodyPr/>
          <a:lstStyle/>
          <a:p>
            <a:r>
              <a:rPr lang="en-US" dirty="0">
                <a:latin typeface="+mn-lt"/>
              </a:rPr>
              <a:t>6.5 KOŃCOWA PORADA </a:t>
            </a:r>
          </a:p>
          <a:p>
            <a:r>
              <a:rPr lang="en-US" dirty="0">
                <a:latin typeface="+mn-lt"/>
              </a:rPr>
              <a:t>ZE STRONY PARTNERÓW BIZNESOWYCH/NOWYCH PRACODAWCÓW</a:t>
            </a:r>
            <a:endParaRPr lang="en-IE" dirty="0">
              <a:latin typeface="+mn-lt"/>
            </a:endParaRPr>
          </a:p>
        </p:txBody>
      </p:sp>
      <p:pic>
        <p:nvPicPr>
          <p:cNvPr id="4" name="Picture 3" descr="A close up of a logo&#10;&#10;Description automatically generated">
            <a:extLst>
              <a:ext uri="{FF2B5EF4-FFF2-40B4-BE49-F238E27FC236}">
                <a16:creationId xmlns:a16="http://schemas.microsoft.com/office/drawing/2014/main" id="{930B7F33-4B1E-41B2-9CFC-48237EAAB327}"/>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7037" r="6825"/>
          <a:stretch/>
        </p:blipFill>
        <p:spPr>
          <a:xfrm>
            <a:off x="7157545" y="983995"/>
            <a:ext cx="4908332" cy="2528577"/>
          </a:xfrm>
          <a:prstGeom prst="rect">
            <a:avLst/>
          </a:prstGeom>
        </p:spPr>
      </p:pic>
    </p:spTree>
    <p:extLst>
      <p:ext uri="{BB962C8B-B14F-4D97-AF65-F5344CB8AC3E}">
        <p14:creationId xmlns:p14="http://schemas.microsoft.com/office/powerpoint/2010/main" val="2995096766"/>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472272" y="442913"/>
            <a:ext cx="10389958" cy="5972174"/>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IE" sz="2400" b="1" i="1" dirty="0">
                <a:solidFill>
                  <a:schemeClr val="bg1"/>
                </a:solidFill>
                <a:highlight>
                  <a:srgbClr val="8F257A"/>
                </a:highlight>
              </a:rPr>
              <a:t>JASNOŚĆ W PRECYZOWANIU CO NALEZY ZROBIĆ</a:t>
            </a:r>
          </a:p>
          <a:p>
            <a:pPr algn="ctr"/>
            <a:endParaRPr lang="en-IE" sz="2400" dirty="0">
              <a:solidFill>
                <a:srgbClr val="6D6E6C"/>
              </a:solidFill>
            </a:endParaRPr>
          </a:p>
          <a:p>
            <a:pPr algn="ctr"/>
            <a:r>
              <a:rPr lang="en-IE" sz="2400" i="1" dirty="0">
                <a:solidFill>
                  <a:srgbClr val="6D6E6C"/>
                </a:solidFill>
              </a:rPr>
              <a:t> </a:t>
            </a:r>
            <a:r>
              <a:rPr lang="en-IE" sz="2400" i="1" dirty="0" err="1">
                <a:solidFill>
                  <a:srgbClr val="6D6E6C"/>
                </a:solidFill>
              </a:rPr>
              <a:t>Mój</a:t>
            </a:r>
            <a:r>
              <a:rPr lang="en-IE" sz="2400" i="1" dirty="0">
                <a:solidFill>
                  <a:srgbClr val="6D6E6C"/>
                </a:solidFill>
              </a:rPr>
              <a:t> </a:t>
            </a:r>
            <a:r>
              <a:rPr lang="en-IE" sz="2400" i="1" dirty="0" err="1">
                <a:solidFill>
                  <a:srgbClr val="6D6E6C"/>
                </a:solidFill>
              </a:rPr>
              <a:t>pierwszy</a:t>
            </a:r>
            <a:r>
              <a:rPr lang="en-IE" sz="2400" i="1" dirty="0">
                <a:solidFill>
                  <a:srgbClr val="6D6E6C"/>
                </a:solidFill>
              </a:rPr>
              <a:t> </a:t>
            </a:r>
            <a:r>
              <a:rPr lang="en-IE" sz="2400" i="1" dirty="0" err="1">
                <a:solidFill>
                  <a:srgbClr val="6D6E6C"/>
                </a:solidFill>
              </a:rPr>
              <a:t>pracownik</a:t>
            </a:r>
            <a:r>
              <a:rPr lang="en-IE" sz="2400" i="1" dirty="0">
                <a:solidFill>
                  <a:srgbClr val="6D6E6C"/>
                </a:solidFill>
              </a:rPr>
              <a:t> </a:t>
            </a:r>
            <a:r>
              <a:rPr lang="en-IE" sz="2400" i="1" dirty="0" err="1">
                <a:solidFill>
                  <a:srgbClr val="6D6E6C"/>
                </a:solidFill>
              </a:rPr>
              <a:t>był</a:t>
            </a:r>
            <a:r>
              <a:rPr lang="en-IE" sz="2400" i="1" dirty="0">
                <a:solidFill>
                  <a:srgbClr val="6D6E6C"/>
                </a:solidFill>
              </a:rPr>
              <a:t> </a:t>
            </a:r>
            <a:r>
              <a:rPr lang="en-IE" sz="2400" i="1" dirty="0" err="1">
                <a:solidFill>
                  <a:srgbClr val="6D6E6C"/>
                </a:solidFill>
              </a:rPr>
              <a:t>typem</a:t>
            </a:r>
            <a:r>
              <a:rPr lang="en-IE" sz="2400" i="1" dirty="0">
                <a:solidFill>
                  <a:srgbClr val="6D6E6C"/>
                </a:solidFill>
              </a:rPr>
              <a:t> </a:t>
            </a:r>
            <a:r>
              <a:rPr lang="en-IE" sz="2400" i="1" dirty="0" err="1">
                <a:solidFill>
                  <a:srgbClr val="6D6E6C"/>
                </a:solidFill>
              </a:rPr>
              <a:t>osoby</a:t>
            </a:r>
            <a:r>
              <a:rPr lang="en-IE" sz="2400" i="1" dirty="0">
                <a:solidFill>
                  <a:srgbClr val="6D6E6C"/>
                </a:solidFill>
              </a:rPr>
              <a:t>, </a:t>
            </a:r>
            <a:r>
              <a:rPr lang="en-IE" sz="2400" i="1" dirty="0" err="1">
                <a:solidFill>
                  <a:srgbClr val="6D6E6C"/>
                </a:solidFill>
              </a:rPr>
              <a:t>która</a:t>
            </a:r>
            <a:r>
              <a:rPr lang="en-IE" sz="2400" i="1" dirty="0">
                <a:solidFill>
                  <a:srgbClr val="6D6E6C"/>
                </a:solidFill>
              </a:rPr>
              <a:t> </a:t>
            </a:r>
            <a:r>
              <a:rPr lang="en-IE" sz="2400" i="1" dirty="0" err="1">
                <a:solidFill>
                  <a:srgbClr val="6D6E6C"/>
                </a:solidFill>
              </a:rPr>
              <a:t>nie</a:t>
            </a:r>
            <a:r>
              <a:rPr lang="en-IE" sz="2400" i="1" dirty="0">
                <a:solidFill>
                  <a:srgbClr val="6D6E6C"/>
                </a:solidFill>
              </a:rPr>
              <a:t> </a:t>
            </a:r>
            <a:r>
              <a:rPr lang="en-IE" sz="2400" i="1" dirty="0" err="1">
                <a:solidFill>
                  <a:srgbClr val="6D6E6C"/>
                </a:solidFill>
              </a:rPr>
              <a:t>przyjmowała</a:t>
            </a:r>
            <a:r>
              <a:rPr lang="en-IE" sz="2400" i="1" dirty="0">
                <a:solidFill>
                  <a:srgbClr val="6D6E6C"/>
                </a:solidFill>
              </a:rPr>
              <a:t> </a:t>
            </a:r>
            <a:r>
              <a:rPr lang="en-IE" sz="2400" i="1" dirty="0" err="1">
                <a:solidFill>
                  <a:srgbClr val="6D6E6C"/>
                </a:solidFill>
              </a:rPr>
              <a:t>instrukcji</a:t>
            </a:r>
            <a:r>
              <a:rPr lang="en-IE" sz="2400" i="1" dirty="0">
                <a:solidFill>
                  <a:srgbClr val="6D6E6C"/>
                </a:solidFill>
              </a:rPr>
              <a:t> </a:t>
            </a:r>
            <a:r>
              <a:rPr lang="en-IE" sz="2400" i="1" dirty="0" err="1">
                <a:solidFill>
                  <a:srgbClr val="6D6E6C"/>
                </a:solidFill>
              </a:rPr>
              <a:t>słownych</a:t>
            </a:r>
            <a:r>
              <a:rPr lang="en-IE" sz="2400" i="1" dirty="0">
                <a:solidFill>
                  <a:srgbClr val="6D6E6C"/>
                </a:solidFill>
              </a:rPr>
              <a:t>, co </a:t>
            </a:r>
            <a:r>
              <a:rPr lang="en-IE" sz="2400" i="1" dirty="0" err="1">
                <a:solidFill>
                  <a:srgbClr val="6D6E6C"/>
                </a:solidFill>
              </a:rPr>
              <a:t>oznaczało</a:t>
            </a:r>
            <a:r>
              <a:rPr lang="en-IE" sz="2400" i="1" dirty="0">
                <a:solidFill>
                  <a:srgbClr val="6D6E6C"/>
                </a:solidFill>
              </a:rPr>
              <a:t>, </a:t>
            </a:r>
            <a:r>
              <a:rPr lang="en-IE" sz="2400" i="1" dirty="0" err="1">
                <a:solidFill>
                  <a:srgbClr val="6D6E6C"/>
                </a:solidFill>
              </a:rPr>
              <a:t>że</a:t>
            </a:r>
            <a:r>
              <a:rPr lang="en-IE" sz="2400" i="1" dirty="0">
                <a:solidFill>
                  <a:srgbClr val="6D6E6C"/>
                </a:solidFill>
              </a:rPr>
              <a:t> w </a:t>
            </a:r>
            <a:r>
              <a:rPr lang="en-IE" sz="2400" i="1" dirty="0" err="1">
                <a:solidFill>
                  <a:srgbClr val="6D6E6C"/>
                </a:solidFill>
              </a:rPr>
              <a:t>pierwszych</a:t>
            </a:r>
            <a:r>
              <a:rPr lang="en-IE" sz="2400" i="1" dirty="0">
                <a:solidFill>
                  <a:srgbClr val="6D6E6C"/>
                </a:solidFill>
              </a:rPr>
              <a:t> </a:t>
            </a:r>
            <a:r>
              <a:rPr lang="en-IE" sz="2400" i="1" dirty="0" err="1">
                <a:solidFill>
                  <a:srgbClr val="6D6E6C"/>
                </a:solidFill>
              </a:rPr>
              <a:t>tygodniach</a:t>
            </a:r>
            <a:r>
              <a:rPr lang="en-IE" sz="2400" i="1" dirty="0">
                <a:solidFill>
                  <a:srgbClr val="6D6E6C"/>
                </a:solidFill>
              </a:rPr>
              <a:t> </a:t>
            </a:r>
            <a:r>
              <a:rPr lang="en-IE" sz="2400" i="1" dirty="0" err="1">
                <a:solidFill>
                  <a:srgbClr val="6D6E6C"/>
                </a:solidFill>
              </a:rPr>
              <a:t>mieliśmy</a:t>
            </a:r>
            <a:r>
              <a:rPr lang="en-IE" sz="2400" i="1" dirty="0">
                <a:solidFill>
                  <a:srgbClr val="6D6E6C"/>
                </a:solidFill>
              </a:rPr>
              <a:t> </a:t>
            </a:r>
            <a:r>
              <a:rPr lang="en-IE" sz="2400" i="1" dirty="0" err="1">
                <a:solidFill>
                  <a:srgbClr val="6D6E6C"/>
                </a:solidFill>
              </a:rPr>
              <a:t>pewne</a:t>
            </a:r>
            <a:r>
              <a:rPr lang="en-IE" sz="2400" i="1" dirty="0">
                <a:solidFill>
                  <a:srgbClr val="6D6E6C"/>
                </a:solidFill>
              </a:rPr>
              <a:t> </a:t>
            </a:r>
            <a:r>
              <a:rPr lang="en-IE" sz="2400" i="1" dirty="0" err="1">
                <a:solidFill>
                  <a:srgbClr val="6D6E6C"/>
                </a:solidFill>
              </a:rPr>
              <a:t>nieporozumienia</a:t>
            </a:r>
            <a:r>
              <a:rPr lang="en-IE" sz="2400" i="1" dirty="0">
                <a:solidFill>
                  <a:srgbClr val="6D6E6C"/>
                </a:solidFill>
              </a:rPr>
              <a:t>. Na </a:t>
            </a:r>
            <a:r>
              <a:rPr lang="en-IE" sz="2400" i="1" dirty="0" err="1">
                <a:solidFill>
                  <a:srgbClr val="6D6E6C"/>
                </a:solidFill>
              </a:rPr>
              <a:t>spotkaniu</a:t>
            </a:r>
            <a:r>
              <a:rPr lang="en-IE" sz="2400" i="1" dirty="0">
                <a:solidFill>
                  <a:srgbClr val="6D6E6C"/>
                </a:solidFill>
              </a:rPr>
              <a:t> </a:t>
            </a:r>
            <a:r>
              <a:rPr lang="en-IE" sz="2400" i="1" dirty="0" err="1">
                <a:solidFill>
                  <a:srgbClr val="6D6E6C"/>
                </a:solidFill>
              </a:rPr>
              <a:t>przeglądowym</a:t>
            </a:r>
            <a:r>
              <a:rPr lang="en-IE" sz="2400" i="1" dirty="0">
                <a:solidFill>
                  <a:srgbClr val="6D6E6C"/>
                </a:solidFill>
              </a:rPr>
              <a:t>, </a:t>
            </a:r>
            <a:r>
              <a:rPr lang="en-IE" sz="2400" i="1" dirty="0" err="1">
                <a:solidFill>
                  <a:srgbClr val="6D6E6C"/>
                </a:solidFill>
              </a:rPr>
              <a:t>które</a:t>
            </a:r>
            <a:r>
              <a:rPr lang="en-IE" sz="2400" i="1" dirty="0">
                <a:solidFill>
                  <a:srgbClr val="6D6E6C"/>
                </a:solidFill>
              </a:rPr>
              <a:t> </a:t>
            </a:r>
            <a:r>
              <a:rPr lang="en-IE" sz="2400" i="1" dirty="0" err="1">
                <a:solidFill>
                  <a:srgbClr val="6D6E6C"/>
                </a:solidFill>
              </a:rPr>
              <a:t>odbyło</a:t>
            </a:r>
            <a:r>
              <a:rPr lang="en-IE" sz="2400" i="1" dirty="0">
                <a:solidFill>
                  <a:srgbClr val="6D6E6C"/>
                </a:solidFill>
              </a:rPr>
              <a:t> </a:t>
            </a:r>
            <a:r>
              <a:rPr lang="en-IE" sz="2400" i="1" dirty="0" err="1">
                <a:solidFill>
                  <a:srgbClr val="6D6E6C"/>
                </a:solidFill>
              </a:rPr>
              <a:t>się</a:t>
            </a:r>
            <a:r>
              <a:rPr lang="en-IE" sz="2400" i="1" dirty="0">
                <a:solidFill>
                  <a:srgbClr val="6D6E6C"/>
                </a:solidFill>
              </a:rPr>
              <a:t> </a:t>
            </a:r>
            <a:r>
              <a:rPr lang="en-IE" sz="2400" i="1" dirty="0" err="1">
                <a:solidFill>
                  <a:srgbClr val="6D6E6C"/>
                </a:solidFill>
              </a:rPr>
              <a:t>zaledwie</a:t>
            </a:r>
            <a:r>
              <a:rPr lang="en-IE" sz="2400" i="1" dirty="0">
                <a:solidFill>
                  <a:srgbClr val="6D6E6C"/>
                </a:solidFill>
              </a:rPr>
              <a:t> </a:t>
            </a:r>
            <a:r>
              <a:rPr lang="en-IE" sz="2400" i="1" dirty="0" err="1">
                <a:solidFill>
                  <a:srgbClr val="6D6E6C"/>
                </a:solidFill>
              </a:rPr>
              <a:t>kilka</a:t>
            </a:r>
            <a:r>
              <a:rPr lang="en-IE" sz="2400" i="1" dirty="0">
                <a:solidFill>
                  <a:srgbClr val="6D6E6C"/>
                </a:solidFill>
              </a:rPr>
              <a:t> </a:t>
            </a:r>
            <a:r>
              <a:rPr lang="en-IE" sz="2400" i="1" dirty="0" err="1">
                <a:solidFill>
                  <a:srgbClr val="6D6E6C"/>
                </a:solidFill>
              </a:rPr>
              <a:t>tygodni</a:t>
            </a:r>
            <a:r>
              <a:rPr lang="en-IE" sz="2400" i="1" dirty="0">
                <a:solidFill>
                  <a:srgbClr val="6D6E6C"/>
                </a:solidFill>
              </a:rPr>
              <a:t> </a:t>
            </a:r>
            <a:r>
              <a:rPr lang="en-IE" sz="2400" i="1" dirty="0" err="1">
                <a:solidFill>
                  <a:srgbClr val="6D6E6C"/>
                </a:solidFill>
              </a:rPr>
              <a:t>temu</a:t>
            </a:r>
            <a:r>
              <a:rPr lang="en-IE" sz="2400" i="1" dirty="0">
                <a:solidFill>
                  <a:srgbClr val="6D6E6C"/>
                </a:solidFill>
              </a:rPr>
              <a:t>, </a:t>
            </a:r>
            <a:r>
              <a:rPr lang="en-IE" sz="2400" i="1" dirty="0" err="1">
                <a:solidFill>
                  <a:srgbClr val="6D6E6C"/>
                </a:solidFill>
              </a:rPr>
              <a:t>zdaliśmy</a:t>
            </a:r>
            <a:r>
              <a:rPr lang="en-IE" sz="2400" i="1" dirty="0">
                <a:solidFill>
                  <a:srgbClr val="6D6E6C"/>
                </a:solidFill>
              </a:rPr>
              <a:t> </a:t>
            </a:r>
            <a:r>
              <a:rPr lang="en-IE" sz="2400" i="1" dirty="0" err="1">
                <a:solidFill>
                  <a:srgbClr val="6D6E6C"/>
                </a:solidFill>
              </a:rPr>
              <a:t>sobie</a:t>
            </a:r>
            <a:r>
              <a:rPr lang="en-IE" sz="2400" i="1" dirty="0">
                <a:solidFill>
                  <a:srgbClr val="6D6E6C"/>
                </a:solidFill>
              </a:rPr>
              <a:t> </a:t>
            </a:r>
            <a:r>
              <a:rPr lang="en-IE" sz="2400" i="1" dirty="0" err="1">
                <a:solidFill>
                  <a:srgbClr val="6D6E6C"/>
                </a:solidFill>
              </a:rPr>
              <a:t>sprawę</a:t>
            </a:r>
            <a:r>
              <a:rPr lang="en-IE" sz="2400" i="1" dirty="0">
                <a:solidFill>
                  <a:srgbClr val="6D6E6C"/>
                </a:solidFill>
              </a:rPr>
              <a:t>, </a:t>
            </a:r>
            <a:r>
              <a:rPr lang="en-IE" sz="2400" i="1" dirty="0" err="1">
                <a:solidFill>
                  <a:srgbClr val="6D6E6C"/>
                </a:solidFill>
              </a:rPr>
              <a:t>że</a:t>
            </a:r>
            <a:r>
              <a:rPr lang="en-IE" sz="2400" i="1" dirty="0">
                <a:solidFill>
                  <a:srgbClr val="6D6E6C"/>
                </a:solidFill>
              </a:rPr>
              <a:t> </a:t>
            </a:r>
            <a:r>
              <a:rPr lang="en-IE" sz="2400" i="1" dirty="0" err="1">
                <a:solidFill>
                  <a:srgbClr val="6D6E6C"/>
                </a:solidFill>
              </a:rPr>
              <a:t>musimy</a:t>
            </a:r>
            <a:r>
              <a:rPr lang="en-IE" sz="2400" i="1" dirty="0">
                <a:solidFill>
                  <a:srgbClr val="6D6E6C"/>
                </a:solidFill>
              </a:rPr>
              <a:t> </a:t>
            </a:r>
            <a:r>
              <a:rPr lang="en-IE" sz="2400" i="1" dirty="0" err="1">
                <a:solidFill>
                  <a:srgbClr val="6D6E6C"/>
                </a:solidFill>
              </a:rPr>
              <a:t>zastosować</a:t>
            </a:r>
            <a:r>
              <a:rPr lang="en-IE" sz="2400" i="1" dirty="0">
                <a:solidFill>
                  <a:srgbClr val="6D6E6C"/>
                </a:solidFill>
              </a:rPr>
              <a:t> system </a:t>
            </a:r>
            <a:r>
              <a:rPr lang="en-IE" sz="2400" i="1" dirty="0" err="1">
                <a:solidFill>
                  <a:srgbClr val="6D6E6C"/>
                </a:solidFill>
              </a:rPr>
              <a:t>zarządzania</a:t>
            </a:r>
            <a:r>
              <a:rPr lang="en-IE" sz="2400" i="1" dirty="0">
                <a:solidFill>
                  <a:srgbClr val="6D6E6C"/>
                </a:solidFill>
              </a:rPr>
              <a:t> </a:t>
            </a:r>
            <a:r>
              <a:rPr lang="en-IE" sz="2400" i="1" dirty="0" err="1">
                <a:solidFill>
                  <a:srgbClr val="6D6E6C"/>
                </a:solidFill>
              </a:rPr>
              <a:t>zadaniami</a:t>
            </a:r>
            <a:r>
              <a:rPr lang="en-IE" sz="2400" i="1" dirty="0">
                <a:solidFill>
                  <a:srgbClr val="6D6E6C"/>
                </a:solidFill>
              </a:rPr>
              <a:t> - </a:t>
            </a:r>
            <a:r>
              <a:rPr lang="en-IE" sz="2400" i="1" dirty="0" err="1">
                <a:solidFill>
                  <a:srgbClr val="6D6E6C"/>
                </a:solidFill>
              </a:rPr>
              <a:t>wykorzystaliśmy</a:t>
            </a:r>
            <a:r>
              <a:rPr lang="en-IE" sz="2400" i="1" dirty="0">
                <a:solidFill>
                  <a:srgbClr val="6D6E6C"/>
                </a:solidFill>
              </a:rPr>
              <a:t> </a:t>
            </a:r>
            <a:r>
              <a:rPr lang="en-IE" sz="2400" i="1" dirty="0" err="1">
                <a:solidFill>
                  <a:srgbClr val="6D6E6C"/>
                </a:solidFill>
              </a:rPr>
              <a:t>www.monday.com</a:t>
            </a:r>
            <a:r>
              <a:rPr lang="en-IE" sz="2400" i="1" dirty="0">
                <a:solidFill>
                  <a:srgbClr val="6D6E6C"/>
                </a:solidFill>
              </a:rPr>
              <a:t> - </a:t>
            </a:r>
            <a:r>
              <a:rPr lang="en-IE" sz="2400" i="1" dirty="0" err="1">
                <a:solidFill>
                  <a:srgbClr val="6D6E6C"/>
                </a:solidFill>
              </a:rPr>
              <a:t>więc</a:t>
            </a:r>
            <a:r>
              <a:rPr lang="en-IE" sz="2400" i="1" dirty="0">
                <a:solidFill>
                  <a:srgbClr val="6D6E6C"/>
                </a:solidFill>
              </a:rPr>
              <a:t> </a:t>
            </a:r>
            <a:r>
              <a:rPr lang="en-IE" sz="2400" i="1" dirty="0" err="1">
                <a:solidFill>
                  <a:srgbClr val="6D6E6C"/>
                </a:solidFill>
              </a:rPr>
              <a:t>mogę</a:t>
            </a:r>
            <a:r>
              <a:rPr lang="en-IE" sz="2400" i="1" dirty="0">
                <a:solidFill>
                  <a:srgbClr val="6D6E6C"/>
                </a:solidFill>
              </a:rPr>
              <a:t> </a:t>
            </a:r>
            <a:r>
              <a:rPr lang="en-IE" sz="2400" i="1" dirty="0" err="1">
                <a:solidFill>
                  <a:srgbClr val="6D6E6C"/>
                </a:solidFill>
              </a:rPr>
              <a:t>wymienić</a:t>
            </a:r>
            <a:r>
              <a:rPr lang="en-IE" sz="2400" i="1" dirty="0">
                <a:solidFill>
                  <a:srgbClr val="6D6E6C"/>
                </a:solidFill>
              </a:rPr>
              <a:t> </a:t>
            </a:r>
            <a:r>
              <a:rPr lang="en-IE" sz="2400" i="1" dirty="0" err="1">
                <a:solidFill>
                  <a:srgbClr val="6D6E6C"/>
                </a:solidFill>
              </a:rPr>
              <a:t>każde</a:t>
            </a:r>
            <a:r>
              <a:rPr lang="en-IE" sz="2400" i="1" dirty="0">
                <a:solidFill>
                  <a:srgbClr val="6D6E6C"/>
                </a:solidFill>
              </a:rPr>
              <a:t> </a:t>
            </a:r>
            <a:r>
              <a:rPr lang="en-IE" sz="2400" i="1" dirty="0" err="1">
                <a:solidFill>
                  <a:srgbClr val="6D6E6C"/>
                </a:solidFill>
              </a:rPr>
              <a:t>zadanie</a:t>
            </a:r>
            <a:r>
              <a:rPr lang="en-IE" sz="2400" i="1" dirty="0">
                <a:solidFill>
                  <a:srgbClr val="6D6E6C"/>
                </a:solidFill>
              </a:rPr>
              <a:t>, </a:t>
            </a:r>
            <a:r>
              <a:rPr lang="en-IE" sz="2400" i="1" dirty="0" err="1">
                <a:solidFill>
                  <a:srgbClr val="6D6E6C"/>
                </a:solidFill>
              </a:rPr>
              <a:t>kiedy</a:t>
            </a:r>
            <a:r>
              <a:rPr lang="en-IE" sz="2400" i="1" dirty="0">
                <a:solidFill>
                  <a:srgbClr val="6D6E6C"/>
                </a:solidFill>
              </a:rPr>
              <a:t> </a:t>
            </a:r>
            <a:r>
              <a:rPr lang="en-IE" sz="2400" i="1" dirty="0" err="1">
                <a:solidFill>
                  <a:srgbClr val="6D6E6C"/>
                </a:solidFill>
              </a:rPr>
              <a:t>trzeba</a:t>
            </a:r>
            <a:r>
              <a:rPr lang="en-IE" sz="2400" i="1" dirty="0">
                <a:solidFill>
                  <a:srgbClr val="6D6E6C"/>
                </a:solidFill>
              </a:rPr>
              <a:t> </a:t>
            </a:r>
            <a:r>
              <a:rPr lang="en-IE" sz="2400" i="1" dirty="0" err="1">
                <a:solidFill>
                  <a:srgbClr val="6D6E6C"/>
                </a:solidFill>
              </a:rPr>
              <a:t>je</a:t>
            </a:r>
            <a:r>
              <a:rPr lang="en-IE" sz="2400" i="1" dirty="0">
                <a:solidFill>
                  <a:srgbClr val="6D6E6C"/>
                </a:solidFill>
              </a:rPr>
              <a:t> </a:t>
            </a:r>
            <a:r>
              <a:rPr lang="en-IE" sz="2400" i="1" dirty="0" err="1">
                <a:solidFill>
                  <a:srgbClr val="6D6E6C"/>
                </a:solidFill>
              </a:rPr>
              <a:t>wykonać</a:t>
            </a:r>
            <a:r>
              <a:rPr lang="en-IE" sz="2400" i="1" dirty="0">
                <a:solidFill>
                  <a:srgbClr val="6D6E6C"/>
                </a:solidFill>
              </a:rPr>
              <a:t>, </a:t>
            </a:r>
            <a:r>
              <a:rPr lang="en-IE" sz="2400" i="1" dirty="0" err="1">
                <a:solidFill>
                  <a:srgbClr val="6D6E6C"/>
                </a:solidFill>
              </a:rPr>
              <a:t>jak</a:t>
            </a:r>
            <a:r>
              <a:rPr lang="en-IE" sz="2400" i="1" dirty="0">
                <a:solidFill>
                  <a:srgbClr val="6D6E6C"/>
                </a:solidFill>
              </a:rPr>
              <a:t> </a:t>
            </a:r>
            <a:r>
              <a:rPr lang="en-IE" sz="2400" i="1" dirty="0" err="1">
                <a:solidFill>
                  <a:srgbClr val="6D6E6C"/>
                </a:solidFill>
              </a:rPr>
              <a:t>pilne</a:t>
            </a:r>
            <a:r>
              <a:rPr lang="en-IE" sz="2400" i="1" dirty="0">
                <a:solidFill>
                  <a:srgbClr val="6D6E6C"/>
                </a:solidFill>
              </a:rPr>
              <a:t> jest to </a:t>
            </a:r>
            <a:r>
              <a:rPr lang="en-IE" sz="2400" i="1" dirty="0" err="1">
                <a:solidFill>
                  <a:srgbClr val="6D6E6C"/>
                </a:solidFill>
              </a:rPr>
              <a:t>zadanie</a:t>
            </a:r>
            <a:r>
              <a:rPr lang="en-IE" sz="2400" i="1" dirty="0">
                <a:solidFill>
                  <a:srgbClr val="6D6E6C"/>
                </a:solidFill>
              </a:rPr>
              <a:t>, </a:t>
            </a:r>
            <a:r>
              <a:rPr lang="en-IE" sz="2400" i="1" dirty="0" err="1">
                <a:solidFill>
                  <a:srgbClr val="6D6E6C"/>
                </a:solidFill>
              </a:rPr>
              <a:t>wszelkie</a:t>
            </a:r>
            <a:r>
              <a:rPr lang="en-IE" sz="2400" i="1" dirty="0">
                <a:solidFill>
                  <a:srgbClr val="6D6E6C"/>
                </a:solidFill>
              </a:rPr>
              <a:t> </a:t>
            </a:r>
            <a:r>
              <a:rPr lang="en-IE" sz="2400" i="1" dirty="0" err="1">
                <a:solidFill>
                  <a:srgbClr val="6D6E6C"/>
                </a:solidFill>
              </a:rPr>
              <a:t>konkretne</a:t>
            </a:r>
            <a:r>
              <a:rPr lang="en-IE" sz="2400" i="1" dirty="0">
                <a:solidFill>
                  <a:srgbClr val="6D6E6C"/>
                </a:solidFill>
              </a:rPr>
              <a:t> </a:t>
            </a:r>
            <a:r>
              <a:rPr lang="en-IE" sz="2400" i="1" dirty="0" err="1">
                <a:solidFill>
                  <a:srgbClr val="6D6E6C"/>
                </a:solidFill>
              </a:rPr>
              <a:t>notatki</a:t>
            </a:r>
            <a:r>
              <a:rPr lang="en-IE" sz="2400" i="1" dirty="0">
                <a:solidFill>
                  <a:srgbClr val="6D6E6C"/>
                </a:solidFill>
              </a:rPr>
              <a:t>/</a:t>
            </a:r>
            <a:r>
              <a:rPr lang="en-IE" sz="2400" i="1" dirty="0" err="1">
                <a:solidFill>
                  <a:srgbClr val="6D6E6C"/>
                </a:solidFill>
              </a:rPr>
              <a:t>instrukcje</a:t>
            </a:r>
            <a:r>
              <a:rPr lang="en-IE" sz="2400" i="1" dirty="0">
                <a:solidFill>
                  <a:srgbClr val="6D6E6C"/>
                </a:solidFill>
              </a:rPr>
              <a:t>, a </a:t>
            </a:r>
            <a:r>
              <a:rPr lang="en-IE" sz="2400" i="1" dirty="0" err="1">
                <a:solidFill>
                  <a:srgbClr val="6D6E6C"/>
                </a:solidFill>
              </a:rPr>
              <a:t>następnie</a:t>
            </a:r>
            <a:r>
              <a:rPr lang="en-IE" sz="2400" i="1" dirty="0">
                <a:solidFill>
                  <a:srgbClr val="6D6E6C"/>
                </a:solidFill>
              </a:rPr>
              <a:t> </a:t>
            </a:r>
            <a:r>
              <a:rPr lang="en-IE" sz="2400" i="1" dirty="0" err="1">
                <a:solidFill>
                  <a:srgbClr val="6D6E6C"/>
                </a:solidFill>
              </a:rPr>
              <a:t>śledzić</a:t>
            </a:r>
            <a:r>
              <a:rPr lang="en-IE" sz="2400" i="1" dirty="0">
                <a:solidFill>
                  <a:srgbClr val="6D6E6C"/>
                </a:solidFill>
              </a:rPr>
              <a:t> </a:t>
            </a:r>
            <a:r>
              <a:rPr lang="en-IE" sz="2400" i="1" dirty="0" err="1">
                <a:solidFill>
                  <a:srgbClr val="6D6E6C"/>
                </a:solidFill>
              </a:rPr>
              <a:t>postępy</a:t>
            </a:r>
            <a:r>
              <a:rPr lang="en-IE" sz="2400" i="1" dirty="0">
                <a:solidFill>
                  <a:srgbClr val="6D6E6C"/>
                </a:solidFill>
              </a:rPr>
              <a:t> </a:t>
            </a:r>
            <a:r>
              <a:rPr lang="en-IE" sz="2400" i="1" dirty="0" err="1">
                <a:solidFill>
                  <a:srgbClr val="6D6E6C"/>
                </a:solidFill>
              </a:rPr>
              <a:t>i</a:t>
            </a:r>
            <a:r>
              <a:rPr lang="en-IE" sz="2400" i="1" dirty="0">
                <a:solidFill>
                  <a:srgbClr val="6D6E6C"/>
                </a:solidFill>
              </a:rPr>
              <a:t> </a:t>
            </a:r>
            <a:r>
              <a:rPr lang="en-IE" sz="2400" i="1" dirty="0" err="1">
                <a:solidFill>
                  <a:srgbClr val="6D6E6C"/>
                </a:solidFill>
              </a:rPr>
              <a:t>widzę</a:t>
            </a:r>
            <a:r>
              <a:rPr lang="en-IE" sz="2400" i="1" dirty="0">
                <a:solidFill>
                  <a:srgbClr val="6D6E6C"/>
                </a:solidFill>
              </a:rPr>
              <a:t> to </a:t>
            </a:r>
            <a:r>
              <a:rPr lang="en-IE" sz="2400" i="1" dirty="0" err="1">
                <a:solidFill>
                  <a:srgbClr val="6D6E6C"/>
                </a:solidFill>
              </a:rPr>
              <a:t>samo</a:t>
            </a:r>
            <a:r>
              <a:rPr lang="en-IE" sz="2400" i="1" dirty="0">
                <a:solidFill>
                  <a:srgbClr val="6D6E6C"/>
                </a:solidFill>
              </a:rPr>
              <a:t>. To jest </a:t>
            </a:r>
            <a:r>
              <a:rPr lang="en-IE" sz="2400" i="1" dirty="0" err="1">
                <a:solidFill>
                  <a:srgbClr val="6D6E6C"/>
                </a:solidFill>
              </a:rPr>
              <a:t>tak</a:t>
            </a:r>
            <a:r>
              <a:rPr lang="en-IE" sz="2400" i="1" dirty="0">
                <a:solidFill>
                  <a:srgbClr val="6D6E6C"/>
                </a:solidFill>
              </a:rPr>
              <a:t> </a:t>
            </a:r>
            <a:r>
              <a:rPr lang="en-IE" sz="2400" i="1" dirty="0" err="1">
                <a:solidFill>
                  <a:srgbClr val="6D6E6C"/>
                </a:solidFill>
              </a:rPr>
              <a:t>uspokajające</a:t>
            </a:r>
            <a:r>
              <a:rPr lang="en-IE" sz="2400" i="1" dirty="0">
                <a:solidFill>
                  <a:srgbClr val="6D6E6C"/>
                </a:solidFill>
              </a:rPr>
              <a:t>, </a:t>
            </a:r>
            <a:r>
              <a:rPr lang="en-IE" sz="2400" i="1" dirty="0" err="1">
                <a:solidFill>
                  <a:srgbClr val="6D6E6C"/>
                </a:solidFill>
              </a:rPr>
              <a:t>że</a:t>
            </a:r>
            <a:r>
              <a:rPr lang="en-IE" sz="2400" i="1" dirty="0">
                <a:solidFill>
                  <a:srgbClr val="6D6E6C"/>
                </a:solidFill>
              </a:rPr>
              <a:t> </a:t>
            </a:r>
            <a:r>
              <a:rPr lang="en-IE" sz="2400" i="1" dirty="0" err="1">
                <a:solidFill>
                  <a:srgbClr val="6D6E6C"/>
                </a:solidFill>
              </a:rPr>
              <a:t>inwestycja</a:t>
            </a:r>
            <a:r>
              <a:rPr lang="en-IE" sz="2400" i="1" dirty="0">
                <a:solidFill>
                  <a:srgbClr val="6D6E6C"/>
                </a:solidFill>
              </a:rPr>
              <a:t> w </a:t>
            </a:r>
            <a:r>
              <a:rPr lang="en-IE" sz="2400" i="1" dirty="0" err="1">
                <a:solidFill>
                  <a:srgbClr val="6D6E6C"/>
                </a:solidFill>
              </a:rPr>
              <a:t>subskrypcję</a:t>
            </a:r>
            <a:r>
              <a:rPr lang="en-IE" sz="2400" i="1" dirty="0">
                <a:solidFill>
                  <a:srgbClr val="6D6E6C"/>
                </a:solidFill>
              </a:rPr>
              <a:t> </a:t>
            </a:r>
            <a:r>
              <a:rPr lang="en-IE" sz="2400" i="1" dirty="0" err="1">
                <a:solidFill>
                  <a:srgbClr val="6D6E6C"/>
                </a:solidFill>
              </a:rPr>
              <a:t>była</a:t>
            </a:r>
            <a:r>
              <a:rPr lang="en-IE" sz="2400" i="1" dirty="0">
                <a:solidFill>
                  <a:srgbClr val="6D6E6C"/>
                </a:solidFill>
              </a:rPr>
              <a:t> </a:t>
            </a:r>
            <a:r>
              <a:rPr lang="en-IE" sz="2400" i="1" dirty="0" err="1">
                <a:solidFill>
                  <a:srgbClr val="6D6E6C"/>
                </a:solidFill>
              </a:rPr>
              <a:t>naprawdę</a:t>
            </a:r>
            <a:r>
              <a:rPr lang="en-IE" sz="2400" i="1" dirty="0">
                <a:solidFill>
                  <a:srgbClr val="6D6E6C"/>
                </a:solidFill>
              </a:rPr>
              <a:t> </a:t>
            </a:r>
            <a:r>
              <a:rPr lang="en-IE" sz="2400" i="1" dirty="0" err="1">
                <a:solidFill>
                  <a:srgbClr val="6D6E6C"/>
                </a:solidFill>
              </a:rPr>
              <a:t>warta</a:t>
            </a:r>
            <a:r>
              <a:rPr lang="en-IE" sz="2400" i="1" dirty="0">
                <a:solidFill>
                  <a:srgbClr val="6D6E6C"/>
                </a:solidFill>
              </a:rPr>
              <a:t> </a:t>
            </a:r>
            <a:r>
              <a:rPr lang="en-IE" sz="2400" i="1" dirty="0" err="1">
                <a:solidFill>
                  <a:srgbClr val="6D6E6C"/>
                </a:solidFill>
              </a:rPr>
              <a:t>zachodu</a:t>
            </a:r>
            <a:r>
              <a:rPr lang="en-IE" sz="2400" i="1" dirty="0">
                <a:solidFill>
                  <a:srgbClr val="6D6E6C"/>
                </a:solidFill>
              </a:rPr>
              <a:t>.</a:t>
            </a:r>
          </a:p>
          <a:p>
            <a:pPr algn="ctr"/>
            <a:endParaRPr lang="en-IE" sz="2400" dirty="0">
              <a:solidFill>
                <a:srgbClr val="6D6E6C"/>
              </a:solidFill>
            </a:endParaRPr>
          </a:p>
          <a:p>
            <a:pPr algn="ctr"/>
            <a:r>
              <a:rPr lang="en-IE" sz="2400" b="1" i="1" dirty="0">
                <a:solidFill>
                  <a:srgbClr val="8F257A"/>
                </a:solidFill>
              </a:rPr>
              <a:t> John, Security Software Business, UK1</a:t>
            </a:r>
            <a:endParaRPr lang="en-IE" sz="2400" dirty="0">
              <a:solidFill>
                <a:srgbClr val="8F257A"/>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676276" y="1092201"/>
            <a:ext cx="2490787" cy="1655762"/>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8F257A"/>
                </a:solidFill>
                <a:latin typeface="Times" pitchFamily="2" charset="0"/>
              </a:rPr>
              <a:t>“</a:t>
            </a:r>
            <a:endParaRPr lang="en-IE" sz="9600" b="1" dirty="0">
              <a:solidFill>
                <a:srgbClr val="8F257A"/>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9078165" y="4175090"/>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8F257A"/>
                </a:solidFill>
                <a:latin typeface="Times" pitchFamily="2" charset="0"/>
              </a:rPr>
              <a:t>“</a:t>
            </a:r>
            <a:endParaRPr lang="en-IE" sz="9600" b="1" dirty="0">
              <a:solidFill>
                <a:srgbClr val="8F257A"/>
              </a:solidFill>
              <a:latin typeface="Times" pitchFamily="2" charset="0"/>
            </a:endParaRPr>
          </a:p>
        </p:txBody>
      </p:sp>
    </p:spTree>
    <p:extLst>
      <p:ext uri="{BB962C8B-B14F-4D97-AF65-F5344CB8AC3E}">
        <p14:creationId xmlns:p14="http://schemas.microsoft.com/office/powerpoint/2010/main" val="3774493151"/>
      </p:ext>
    </p:extLst>
  </p:cSld>
  <p:clrMapOvr>
    <a:masterClrMapping/>
  </p:clrMapOvr>
  <mc:AlternateContent xmlns:mc="http://schemas.openxmlformats.org/markup-compatibility/2006">
    <mc:Choice xmlns:p14="http://schemas.microsoft.com/office/powerpoint/2010/main" Requires="p14">
      <p:transition spd="slow" p14:dur="2000" advTm="6624"/>
    </mc:Choice>
    <mc:Fallback>
      <p:transition spd="slow" advTm="6624"/>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1319721" y="522515"/>
            <a:ext cx="9552558" cy="5972174"/>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sz="2400" b="1" dirty="0">
                <a:solidFill>
                  <a:schemeClr val="bg1"/>
                </a:solidFill>
                <a:highlight>
                  <a:srgbClr val="16A8D3"/>
                </a:highlight>
              </a:rPr>
              <a:t>ZACHĘCAĆ DO NIEZALEŻNOŚCI I SAMOWYSTARCZALNOŚCI</a:t>
            </a:r>
            <a:endParaRPr lang="en-IE" sz="2400" b="1" dirty="0">
              <a:solidFill>
                <a:schemeClr val="bg1"/>
              </a:solidFill>
              <a:highlight>
                <a:srgbClr val="16A8D3"/>
              </a:highlight>
            </a:endParaRPr>
          </a:p>
          <a:p>
            <a:pPr algn="just"/>
            <a:r>
              <a:rPr lang="en-US" sz="2400" i="1" dirty="0" err="1">
                <a:solidFill>
                  <a:srgbClr val="6D6E6C"/>
                </a:solidFill>
              </a:rPr>
              <a:t>Nigdy</a:t>
            </a:r>
            <a:r>
              <a:rPr lang="en-US" sz="2400" i="1" dirty="0">
                <a:solidFill>
                  <a:srgbClr val="6D6E6C"/>
                </a:solidFill>
              </a:rPr>
              <a:t> </a:t>
            </a:r>
            <a:r>
              <a:rPr lang="en-US" sz="2400" i="1" dirty="0" err="1">
                <a:solidFill>
                  <a:srgbClr val="6D6E6C"/>
                </a:solidFill>
              </a:rPr>
              <a:t>nie</a:t>
            </a:r>
            <a:r>
              <a:rPr lang="en-US" sz="2400" i="1" dirty="0">
                <a:solidFill>
                  <a:srgbClr val="6D6E6C"/>
                </a:solidFill>
              </a:rPr>
              <a:t> ma </a:t>
            </a:r>
            <a:r>
              <a:rPr lang="en-US" sz="2400" i="1" dirty="0" err="1">
                <a:solidFill>
                  <a:srgbClr val="6D6E6C"/>
                </a:solidFill>
              </a:rPr>
              <a:t>wystarczająco</a:t>
            </a:r>
            <a:r>
              <a:rPr lang="en-US" sz="2400" i="1" dirty="0">
                <a:solidFill>
                  <a:srgbClr val="6D6E6C"/>
                </a:solidFill>
              </a:rPr>
              <a:t> </a:t>
            </a:r>
            <a:r>
              <a:rPr lang="en-US" sz="2400" i="1" dirty="0" err="1">
                <a:solidFill>
                  <a:srgbClr val="6D6E6C"/>
                </a:solidFill>
              </a:rPr>
              <a:t>dużo</a:t>
            </a:r>
            <a:r>
              <a:rPr lang="en-US" sz="2400" i="1" dirty="0">
                <a:solidFill>
                  <a:srgbClr val="6D6E6C"/>
                </a:solidFill>
              </a:rPr>
              <a:t> </a:t>
            </a:r>
            <a:r>
              <a:rPr lang="en-US" sz="2400" i="1" dirty="0" err="1">
                <a:solidFill>
                  <a:srgbClr val="6D6E6C"/>
                </a:solidFill>
              </a:rPr>
              <a:t>czasu</a:t>
            </a:r>
            <a:r>
              <a:rPr lang="en-US" sz="2400" i="1" dirty="0">
                <a:solidFill>
                  <a:srgbClr val="6D6E6C"/>
                </a:solidFill>
              </a:rPr>
              <a:t> </a:t>
            </a:r>
            <a:r>
              <a:rPr lang="en-US" sz="2400" i="1" dirty="0" err="1">
                <a:solidFill>
                  <a:srgbClr val="6D6E6C"/>
                </a:solidFill>
              </a:rPr>
              <a:t>i</a:t>
            </a:r>
            <a:r>
              <a:rPr lang="en-US" sz="2400" i="1" dirty="0">
                <a:solidFill>
                  <a:srgbClr val="6D6E6C"/>
                </a:solidFill>
              </a:rPr>
              <a:t> </a:t>
            </a:r>
            <a:r>
              <a:rPr lang="en-US" sz="2400" i="1" dirty="0" err="1">
                <a:solidFill>
                  <a:srgbClr val="6D6E6C"/>
                </a:solidFill>
              </a:rPr>
              <a:t>bardzo</a:t>
            </a:r>
            <a:r>
              <a:rPr lang="en-US" sz="2400" i="1" dirty="0">
                <a:solidFill>
                  <a:srgbClr val="6D6E6C"/>
                </a:solidFill>
              </a:rPr>
              <a:t> </a:t>
            </a:r>
            <a:r>
              <a:rPr lang="en-US" sz="2400" i="1" dirty="0" err="1">
                <a:solidFill>
                  <a:srgbClr val="6D6E6C"/>
                </a:solidFill>
              </a:rPr>
              <a:t>obawiałam</a:t>
            </a:r>
            <a:r>
              <a:rPr lang="en-US" sz="2400" i="1" dirty="0">
                <a:solidFill>
                  <a:srgbClr val="6D6E6C"/>
                </a:solidFill>
              </a:rPr>
              <a:t> </a:t>
            </a:r>
            <a:r>
              <a:rPr lang="en-US" sz="2400" i="1" dirty="0" err="1">
                <a:solidFill>
                  <a:srgbClr val="6D6E6C"/>
                </a:solidFill>
              </a:rPr>
              <a:t>się</a:t>
            </a:r>
            <a:r>
              <a:rPr lang="en-US" sz="2400" i="1" dirty="0">
                <a:solidFill>
                  <a:srgbClr val="6D6E6C"/>
                </a:solidFill>
              </a:rPr>
              <a:t>, </a:t>
            </a:r>
            <a:r>
              <a:rPr lang="en-US" sz="2400" i="1" dirty="0" err="1">
                <a:solidFill>
                  <a:srgbClr val="6D6E6C"/>
                </a:solidFill>
              </a:rPr>
              <a:t>że</a:t>
            </a:r>
            <a:r>
              <a:rPr lang="en-US" sz="2400" i="1" dirty="0">
                <a:solidFill>
                  <a:srgbClr val="6D6E6C"/>
                </a:solidFill>
              </a:rPr>
              <a:t> </a:t>
            </a:r>
            <a:r>
              <a:rPr lang="en-US" sz="2400" i="1" dirty="0" err="1">
                <a:solidFill>
                  <a:srgbClr val="6D6E6C"/>
                </a:solidFill>
              </a:rPr>
              <a:t>nowy</a:t>
            </a:r>
            <a:r>
              <a:rPr lang="en-US" sz="2400" i="1" dirty="0">
                <a:solidFill>
                  <a:srgbClr val="6D6E6C"/>
                </a:solidFill>
              </a:rPr>
              <a:t> </a:t>
            </a:r>
            <a:r>
              <a:rPr lang="en-US" sz="2400" i="1" dirty="0" err="1">
                <a:solidFill>
                  <a:srgbClr val="6D6E6C"/>
                </a:solidFill>
              </a:rPr>
              <a:t>pracownik</a:t>
            </a:r>
            <a:r>
              <a:rPr lang="en-US" sz="2400" i="1" dirty="0">
                <a:solidFill>
                  <a:srgbClr val="6D6E6C"/>
                </a:solidFill>
              </a:rPr>
              <a:t> </a:t>
            </a:r>
            <a:r>
              <a:rPr lang="en-US" sz="2400" i="1" dirty="0" err="1">
                <a:solidFill>
                  <a:srgbClr val="6D6E6C"/>
                </a:solidFill>
              </a:rPr>
              <a:t>wyssie</a:t>
            </a:r>
            <a:r>
              <a:rPr lang="en-US" sz="2400" i="1" dirty="0">
                <a:solidFill>
                  <a:srgbClr val="6D6E6C"/>
                </a:solidFill>
              </a:rPr>
              <a:t> </a:t>
            </a:r>
            <a:r>
              <a:rPr lang="en-US" sz="2400" i="1" dirty="0" err="1">
                <a:solidFill>
                  <a:srgbClr val="6D6E6C"/>
                </a:solidFill>
              </a:rPr>
              <a:t>mój</a:t>
            </a:r>
            <a:r>
              <a:rPr lang="en-US" sz="2400" i="1" dirty="0">
                <a:solidFill>
                  <a:srgbClr val="6D6E6C"/>
                </a:solidFill>
              </a:rPr>
              <a:t> </a:t>
            </a:r>
            <a:r>
              <a:rPr lang="en-US" sz="2400" i="1" dirty="0" err="1">
                <a:solidFill>
                  <a:srgbClr val="6D6E6C"/>
                </a:solidFill>
              </a:rPr>
              <a:t>czas</a:t>
            </a:r>
            <a:r>
              <a:rPr lang="en-US" sz="2400" i="1" dirty="0">
                <a:solidFill>
                  <a:srgbClr val="6D6E6C"/>
                </a:solidFill>
              </a:rPr>
              <a:t> </a:t>
            </a:r>
            <a:r>
              <a:rPr lang="en-US" sz="2400" i="1" dirty="0" err="1">
                <a:solidFill>
                  <a:srgbClr val="6D6E6C"/>
                </a:solidFill>
              </a:rPr>
              <a:t>i</a:t>
            </a:r>
            <a:r>
              <a:rPr lang="en-US" sz="2400" i="1" dirty="0">
                <a:solidFill>
                  <a:srgbClr val="6D6E6C"/>
                </a:solidFill>
              </a:rPr>
              <a:t> </a:t>
            </a:r>
            <a:r>
              <a:rPr lang="en-US" sz="2400" i="1" dirty="0" err="1">
                <a:solidFill>
                  <a:srgbClr val="6D6E6C"/>
                </a:solidFill>
              </a:rPr>
              <a:t>energię</a:t>
            </a:r>
            <a:r>
              <a:rPr lang="en-US" sz="2400" i="1" dirty="0">
                <a:solidFill>
                  <a:srgbClr val="6D6E6C"/>
                </a:solidFill>
              </a:rPr>
              <a:t> </a:t>
            </a:r>
            <a:r>
              <a:rPr lang="en-US" sz="2400" i="1" dirty="0" err="1">
                <a:solidFill>
                  <a:srgbClr val="6D6E6C"/>
                </a:solidFill>
              </a:rPr>
              <a:t>i</a:t>
            </a:r>
            <a:r>
              <a:rPr lang="en-US" sz="2400" i="1" dirty="0">
                <a:solidFill>
                  <a:srgbClr val="6D6E6C"/>
                </a:solidFill>
              </a:rPr>
              <a:t> </a:t>
            </a:r>
            <a:r>
              <a:rPr lang="en-US" sz="2400" i="1" dirty="0" err="1">
                <a:solidFill>
                  <a:srgbClr val="6D6E6C"/>
                </a:solidFill>
              </a:rPr>
              <a:t>zmusi</a:t>
            </a:r>
            <a:r>
              <a:rPr lang="en-US" sz="2400" i="1" dirty="0">
                <a:solidFill>
                  <a:srgbClr val="6D6E6C"/>
                </a:solidFill>
              </a:rPr>
              <a:t> </a:t>
            </a:r>
            <a:r>
              <a:rPr lang="en-US" sz="2400" i="1" dirty="0" err="1">
                <a:solidFill>
                  <a:srgbClr val="6D6E6C"/>
                </a:solidFill>
              </a:rPr>
              <a:t>mnie</a:t>
            </a:r>
            <a:r>
              <a:rPr lang="en-US" sz="2400" i="1" dirty="0">
                <a:solidFill>
                  <a:srgbClr val="6D6E6C"/>
                </a:solidFill>
              </a:rPr>
              <a:t> od </a:t>
            </a:r>
            <a:r>
              <a:rPr lang="en-US" sz="2400" i="1" dirty="0" err="1">
                <a:solidFill>
                  <a:srgbClr val="6D6E6C"/>
                </a:solidFill>
              </a:rPr>
              <a:t>robienia</a:t>
            </a:r>
            <a:r>
              <a:rPr lang="en-US" sz="2400" i="1" dirty="0">
                <a:solidFill>
                  <a:srgbClr val="6D6E6C"/>
                </a:solidFill>
              </a:rPr>
              <a:t> </a:t>
            </a:r>
            <a:r>
              <a:rPr lang="en-US" sz="2400" i="1" dirty="0" err="1">
                <a:solidFill>
                  <a:srgbClr val="6D6E6C"/>
                </a:solidFill>
              </a:rPr>
              <a:t>wszystkiego</a:t>
            </a:r>
            <a:r>
              <a:rPr lang="en-US" sz="2400" i="1" dirty="0">
                <a:solidFill>
                  <a:srgbClr val="6D6E6C"/>
                </a:solidFill>
              </a:rPr>
              <a:t>.  </a:t>
            </a:r>
            <a:r>
              <a:rPr lang="en-US" sz="2400" i="1" dirty="0" err="1">
                <a:solidFill>
                  <a:srgbClr val="6D6E6C"/>
                </a:solidFill>
              </a:rPr>
              <a:t>Najgorszym</a:t>
            </a:r>
            <a:r>
              <a:rPr lang="en-US" sz="2400" i="1" dirty="0">
                <a:solidFill>
                  <a:srgbClr val="6D6E6C"/>
                </a:solidFill>
              </a:rPr>
              <a:t> </a:t>
            </a:r>
            <a:r>
              <a:rPr lang="en-US" sz="2400" i="1" dirty="0" err="1">
                <a:solidFill>
                  <a:srgbClr val="6D6E6C"/>
                </a:solidFill>
              </a:rPr>
              <a:t>wynikiem</a:t>
            </a:r>
            <a:r>
              <a:rPr lang="en-US" sz="2400" i="1" dirty="0">
                <a:solidFill>
                  <a:srgbClr val="6D6E6C"/>
                </a:solidFill>
              </a:rPr>
              <a:t> </a:t>
            </a:r>
            <a:r>
              <a:rPr lang="en-US" sz="2400" i="1" dirty="0" err="1">
                <a:solidFill>
                  <a:srgbClr val="6D6E6C"/>
                </a:solidFill>
              </a:rPr>
              <a:t>dla</a:t>
            </a:r>
            <a:r>
              <a:rPr lang="en-US" sz="2400" i="1" dirty="0">
                <a:solidFill>
                  <a:srgbClr val="6D6E6C"/>
                </a:solidFill>
              </a:rPr>
              <a:t> </a:t>
            </a:r>
            <a:r>
              <a:rPr lang="en-US" sz="2400" i="1" dirty="0" err="1">
                <a:solidFill>
                  <a:srgbClr val="6D6E6C"/>
                </a:solidFill>
              </a:rPr>
              <a:t>mnie</a:t>
            </a:r>
            <a:r>
              <a:rPr lang="en-US" sz="2400" i="1" dirty="0">
                <a:solidFill>
                  <a:srgbClr val="6D6E6C"/>
                </a:solidFill>
              </a:rPr>
              <a:t> </a:t>
            </a:r>
            <a:r>
              <a:rPr lang="en-US" sz="2400" i="1" dirty="0" err="1">
                <a:solidFill>
                  <a:srgbClr val="6D6E6C"/>
                </a:solidFill>
              </a:rPr>
              <a:t>byłby</a:t>
            </a:r>
            <a:r>
              <a:rPr lang="en-US" sz="2400" i="1" dirty="0">
                <a:solidFill>
                  <a:srgbClr val="6D6E6C"/>
                </a:solidFill>
              </a:rPr>
              <a:t> </a:t>
            </a:r>
            <a:r>
              <a:rPr lang="en-US" sz="2400" i="1" dirty="0" err="1">
                <a:solidFill>
                  <a:srgbClr val="6D6E6C"/>
                </a:solidFill>
              </a:rPr>
              <a:t>nowy</a:t>
            </a:r>
            <a:r>
              <a:rPr lang="en-US" sz="2400" i="1" dirty="0">
                <a:solidFill>
                  <a:srgbClr val="6D6E6C"/>
                </a:solidFill>
              </a:rPr>
              <a:t> </a:t>
            </a:r>
            <a:r>
              <a:rPr lang="en-US" sz="2400" i="1" dirty="0" err="1">
                <a:solidFill>
                  <a:srgbClr val="6D6E6C"/>
                </a:solidFill>
              </a:rPr>
              <a:t>i</a:t>
            </a:r>
            <a:r>
              <a:rPr lang="en-US" sz="2400" i="1" dirty="0">
                <a:solidFill>
                  <a:srgbClr val="6D6E6C"/>
                </a:solidFill>
              </a:rPr>
              <a:t> "</a:t>
            </a:r>
            <a:r>
              <a:rPr lang="en-US" sz="2400" i="1" dirty="0" err="1">
                <a:solidFill>
                  <a:srgbClr val="6D6E6C"/>
                </a:solidFill>
              </a:rPr>
              <a:t>potrzebujący</a:t>
            </a:r>
            <a:r>
              <a:rPr lang="en-US" sz="2400" i="1" dirty="0">
                <a:solidFill>
                  <a:srgbClr val="6D6E6C"/>
                </a:solidFill>
              </a:rPr>
              <a:t>" </a:t>
            </a:r>
            <a:r>
              <a:rPr lang="en-US" sz="2400" i="1" dirty="0" err="1">
                <a:solidFill>
                  <a:srgbClr val="6D6E6C"/>
                </a:solidFill>
              </a:rPr>
              <a:t>pracownik</a:t>
            </a:r>
            <a:r>
              <a:rPr lang="en-US" sz="2400" i="1" dirty="0">
                <a:solidFill>
                  <a:srgbClr val="6D6E6C"/>
                </a:solidFill>
              </a:rPr>
              <a:t>.  Od </a:t>
            </a:r>
            <a:r>
              <a:rPr lang="en-US" sz="2400" i="1" dirty="0" err="1">
                <a:solidFill>
                  <a:srgbClr val="6D6E6C"/>
                </a:solidFill>
              </a:rPr>
              <a:t>pierwszego</a:t>
            </a:r>
            <a:r>
              <a:rPr lang="en-US" sz="2400" i="1" dirty="0">
                <a:solidFill>
                  <a:srgbClr val="6D6E6C"/>
                </a:solidFill>
              </a:rPr>
              <a:t> </a:t>
            </a:r>
            <a:r>
              <a:rPr lang="en-US" sz="2400" i="1" dirty="0" err="1">
                <a:solidFill>
                  <a:srgbClr val="6D6E6C"/>
                </a:solidFill>
              </a:rPr>
              <a:t>dnia</a:t>
            </a:r>
            <a:r>
              <a:rPr lang="en-US" sz="2400" i="1" dirty="0">
                <a:solidFill>
                  <a:srgbClr val="6D6E6C"/>
                </a:solidFill>
              </a:rPr>
              <a:t>, a </a:t>
            </a:r>
            <a:r>
              <a:rPr lang="en-US" sz="2400" i="1" dirty="0" err="1">
                <a:solidFill>
                  <a:srgbClr val="6D6E6C"/>
                </a:solidFill>
              </a:rPr>
              <a:t>nawet</a:t>
            </a:r>
            <a:r>
              <a:rPr lang="en-US" sz="2400" i="1" dirty="0">
                <a:solidFill>
                  <a:srgbClr val="6D6E6C"/>
                </a:solidFill>
              </a:rPr>
              <a:t> </a:t>
            </a:r>
            <a:r>
              <a:rPr lang="en-US" sz="2400" i="1" dirty="0" err="1">
                <a:solidFill>
                  <a:srgbClr val="6D6E6C"/>
                </a:solidFill>
              </a:rPr>
              <a:t>jeszcze</a:t>
            </a:r>
            <a:r>
              <a:rPr lang="en-US" sz="2400" i="1" dirty="0">
                <a:solidFill>
                  <a:srgbClr val="6D6E6C"/>
                </a:solidFill>
              </a:rPr>
              <a:t> w </a:t>
            </a:r>
            <a:r>
              <a:rPr lang="en-US" sz="2400" i="1" dirty="0" err="1">
                <a:solidFill>
                  <a:srgbClr val="6D6E6C"/>
                </a:solidFill>
              </a:rPr>
              <a:t>czasie</a:t>
            </a:r>
            <a:r>
              <a:rPr lang="en-US" sz="2400" i="1" dirty="0">
                <a:solidFill>
                  <a:srgbClr val="6D6E6C"/>
                </a:solidFill>
              </a:rPr>
              <a:t> </a:t>
            </a:r>
            <a:r>
              <a:rPr lang="en-US" sz="2400" i="1" dirty="0" err="1">
                <a:solidFill>
                  <a:srgbClr val="6D6E6C"/>
                </a:solidFill>
              </a:rPr>
              <a:t>rozmowy</a:t>
            </a:r>
            <a:r>
              <a:rPr lang="en-US" sz="2400" i="1" dirty="0">
                <a:solidFill>
                  <a:srgbClr val="6D6E6C"/>
                </a:solidFill>
              </a:rPr>
              <a:t> </a:t>
            </a:r>
            <a:r>
              <a:rPr lang="en-US" sz="2400" i="1" dirty="0" err="1">
                <a:solidFill>
                  <a:srgbClr val="6D6E6C"/>
                </a:solidFill>
              </a:rPr>
              <a:t>kwalifikacyjnej</a:t>
            </a:r>
            <a:r>
              <a:rPr lang="en-US" sz="2400" i="1" dirty="0">
                <a:solidFill>
                  <a:srgbClr val="6D6E6C"/>
                </a:solidFill>
              </a:rPr>
              <a:t> </a:t>
            </a:r>
            <a:r>
              <a:rPr lang="en-US" sz="2400" i="1" dirty="0" err="1">
                <a:solidFill>
                  <a:srgbClr val="6D6E6C"/>
                </a:solidFill>
              </a:rPr>
              <a:t>było</a:t>
            </a:r>
            <a:r>
              <a:rPr lang="en-US" sz="2400" i="1" dirty="0">
                <a:solidFill>
                  <a:srgbClr val="6D6E6C"/>
                </a:solidFill>
              </a:rPr>
              <a:t> </a:t>
            </a:r>
            <a:r>
              <a:rPr lang="en-US" sz="2400" i="1" dirty="0" err="1">
                <a:solidFill>
                  <a:srgbClr val="6D6E6C"/>
                </a:solidFill>
              </a:rPr>
              <a:t>dla</a:t>
            </a:r>
            <a:r>
              <a:rPr lang="en-US" sz="2400" i="1" dirty="0">
                <a:solidFill>
                  <a:srgbClr val="6D6E6C"/>
                </a:solidFill>
              </a:rPr>
              <a:t> </a:t>
            </a:r>
            <a:r>
              <a:rPr lang="en-US" sz="2400" i="1" dirty="0" err="1">
                <a:solidFill>
                  <a:srgbClr val="6D6E6C"/>
                </a:solidFill>
              </a:rPr>
              <a:t>mnie</a:t>
            </a:r>
            <a:r>
              <a:rPr lang="en-US" sz="2400" i="1" dirty="0">
                <a:solidFill>
                  <a:srgbClr val="6D6E6C"/>
                </a:solidFill>
              </a:rPr>
              <a:t> </a:t>
            </a:r>
            <a:r>
              <a:rPr lang="en-US" sz="2400" i="1" dirty="0" err="1">
                <a:solidFill>
                  <a:srgbClr val="6D6E6C"/>
                </a:solidFill>
              </a:rPr>
              <a:t>jasne</a:t>
            </a:r>
            <a:r>
              <a:rPr lang="en-US" sz="2400" i="1" dirty="0">
                <a:solidFill>
                  <a:srgbClr val="6D6E6C"/>
                </a:solidFill>
              </a:rPr>
              <a:t>, </a:t>
            </a:r>
            <a:r>
              <a:rPr lang="en-US" sz="2400" i="1" dirty="0" err="1">
                <a:solidFill>
                  <a:srgbClr val="6D6E6C"/>
                </a:solidFill>
              </a:rPr>
              <a:t>że</a:t>
            </a:r>
            <a:r>
              <a:rPr lang="en-US" sz="2400" i="1" dirty="0">
                <a:solidFill>
                  <a:srgbClr val="6D6E6C"/>
                </a:solidFill>
              </a:rPr>
              <a:t> </a:t>
            </a:r>
            <a:r>
              <a:rPr lang="en-US" sz="2400" i="1" dirty="0" err="1">
                <a:solidFill>
                  <a:srgbClr val="6D6E6C"/>
                </a:solidFill>
              </a:rPr>
              <a:t>potrzebuję</a:t>
            </a:r>
            <a:r>
              <a:rPr lang="en-US" sz="2400" i="1" dirty="0">
                <a:solidFill>
                  <a:srgbClr val="6D6E6C"/>
                </a:solidFill>
              </a:rPr>
              <a:t> </a:t>
            </a:r>
            <a:r>
              <a:rPr lang="en-US" sz="2400" i="1" dirty="0" err="1">
                <a:solidFill>
                  <a:srgbClr val="6D6E6C"/>
                </a:solidFill>
              </a:rPr>
              <a:t>samodzielnej</a:t>
            </a:r>
            <a:r>
              <a:rPr lang="en-US" sz="2400" i="1" dirty="0">
                <a:solidFill>
                  <a:srgbClr val="6D6E6C"/>
                </a:solidFill>
              </a:rPr>
              <a:t> </a:t>
            </a:r>
            <a:r>
              <a:rPr lang="en-US" sz="2400" i="1" dirty="0" err="1">
                <a:solidFill>
                  <a:srgbClr val="6D6E6C"/>
                </a:solidFill>
              </a:rPr>
              <a:t>osoby</a:t>
            </a:r>
            <a:r>
              <a:rPr lang="en-US" sz="2400" i="1" dirty="0">
                <a:solidFill>
                  <a:srgbClr val="6D6E6C"/>
                </a:solidFill>
              </a:rPr>
              <a:t>, </a:t>
            </a:r>
            <a:r>
              <a:rPr lang="en-US" sz="2400" i="1" dirty="0" err="1">
                <a:solidFill>
                  <a:srgbClr val="6D6E6C"/>
                </a:solidFill>
              </a:rPr>
              <a:t>która</a:t>
            </a:r>
            <a:r>
              <a:rPr lang="en-US" sz="2400" i="1" dirty="0">
                <a:solidFill>
                  <a:srgbClr val="6D6E6C"/>
                </a:solidFill>
              </a:rPr>
              <a:t> </a:t>
            </a:r>
            <a:r>
              <a:rPr lang="en-US" sz="2400" i="1" dirty="0" err="1">
                <a:solidFill>
                  <a:srgbClr val="6D6E6C"/>
                </a:solidFill>
              </a:rPr>
              <a:t>jako</a:t>
            </a:r>
            <a:r>
              <a:rPr lang="en-US" sz="2400" i="1" dirty="0">
                <a:solidFill>
                  <a:srgbClr val="6D6E6C"/>
                </a:solidFill>
              </a:rPr>
              <a:t> </a:t>
            </a:r>
            <a:r>
              <a:rPr lang="en-US" sz="2400" i="1" dirty="0" err="1">
                <a:solidFill>
                  <a:srgbClr val="6D6E6C"/>
                </a:solidFill>
              </a:rPr>
              <a:t>mój</a:t>
            </a:r>
            <a:r>
              <a:rPr lang="en-US" sz="2400" i="1" dirty="0">
                <a:solidFill>
                  <a:srgbClr val="6D6E6C"/>
                </a:solidFill>
              </a:rPr>
              <a:t> </a:t>
            </a:r>
            <a:r>
              <a:rPr lang="en-US" sz="2400" i="1" dirty="0" err="1">
                <a:solidFill>
                  <a:srgbClr val="6D6E6C"/>
                </a:solidFill>
              </a:rPr>
              <a:t>pierwszy</a:t>
            </a:r>
            <a:r>
              <a:rPr lang="en-US" sz="2400" i="1" dirty="0">
                <a:solidFill>
                  <a:srgbClr val="6D6E6C"/>
                </a:solidFill>
              </a:rPr>
              <a:t> </a:t>
            </a:r>
            <a:r>
              <a:rPr lang="en-US" sz="2400" i="1" dirty="0" err="1">
                <a:solidFill>
                  <a:srgbClr val="6D6E6C"/>
                </a:solidFill>
              </a:rPr>
              <a:t>pracownik</a:t>
            </a:r>
            <a:r>
              <a:rPr lang="en-US" sz="2400" i="1" dirty="0">
                <a:solidFill>
                  <a:srgbClr val="6D6E6C"/>
                </a:solidFill>
              </a:rPr>
              <a:t> </a:t>
            </a:r>
            <a:r>
              <a:rPr lang="en-US" sz="2400" i="1" dirty="0" err="1">
                <a:solidFill>
                  <a:srgbClr val="6D6E6C"/>
                </a:solidFill>
              </a:rPr>
              <a:t>podejmie</a:t>
            </a:r>
            <a:r>
              <a:rPr lang="en-US" sz="2400" i="1" dirty="0">
                <a:solidFill>
                  <a:srgbClr val="6D6E6C"/>
                </a:solidFill>
              </a:rPr>
              <a:t> </a:t>
            </a:r>
            <a:r>
              <a:rPr lang="en-US" sz="2400" i="1" dirty="0" err="1">
                <a:solidFill>
                  <a:srgbClr val="6D6E6C"/>
                </a:solidFill>
              </a:rPr>
              <a:t>inicjatywę</a:t>
            </a:r>
            <a:r>
              <a:rPr lang="en-US" sz="2400" i="1" dirty="0">
                <a:solidFill>
                  <a:srgbClr val="6D6E6C"/>
                </a:solidFill>
              </a:rPr>
              <a:t> w </a:t>
            </a:r>
            <a:r>
              <a:rPr lang="en-US" sz="2400" i="1" dirty="0" err="1">
                <a:solidFill>
                  <a:srgbClr val="6D6E6C"/>
                </a:solidFill>
              </a:rPr>
              <a:t>celu</a:t>
            </a:r>
            <a:r>
              <a:rPr lang="en-US" sz="2400" i="1" dirty="0">
                <a:solidFill>
                  <a:srgbClr val="6D6E6C"/>
                </a:solidFill>
              </a:rPr>
              <a:t> </a:t>
            </a:r>
            <a:r>
              <a:rPr lang="en-US" sz="2400" i="1" dirty="0" err="1">
                <a:solidFill>
                  <a:srgbClr val="6D6E6C"/>
                </a:solidFill>
              </a:rPr>
              <a:t>rozwiązania</a:t>
            </a:r>
            <a:r>
              <a:rPr lang="en-US" sz="2400" i="1" dirty="0">
                <a:solidFill>
                  <a:srgbClr val="6D6E6C"/>
                </a:solidFill>
              </a:rPr>
              <a:t> </a:t>
            </a:r>
            <a:r>
              <a:rPr lang="en-US" sz="2400" i="1" dirty="0" err="1">
                <a:solidFill>
                  <a:srgbClr val="6D6E6C"/>
                </a:solidFill>
              </a:rPr>
              <a:t>problemów</a:t>
            </a:r>
            <a:r>
              <a:rPr lang="en-US" sz="2400" i="1" dirty="0">
                <a:solidFill>
                  <a:srgbClr val="6D6E6C"/>
                </a:solidFill>
              </a:rPr>
              <a:t> </a:t>
            </a:r>
            <a:r>
              <a:rPr lang="en-US" sz="2400" i="1" dirty="0" err="1">
                <a:solidFill>
                  <a:srgbClr val="6D6E6C"/>
                </a:solidFill>
              </a:rPr>
              <a:t>i</a:t>
            </a:r>
            <a:r>
              <a:rPr lang="en-US" sz="2400" i="1" dirty="0">
                <a:solidFill>
                  <a:srgbClr val="6D6E6C"/>
                </a:solidFill>
              </a:rPr>
              <a:t> da mi </a:t>
            </a:r>
            <a:r>
              <a:rPr lang="en-US" sz="2400" i="1" dirty="0" err="1">
                <a:solidFill>
                  <a:srgbClr val="6D6E6C"/>
                </a:solidFill>
              </a:rPr>
              <a:t>możliwość</a:t>
            </a:r>
            <a:r>
              <a:rPr lang="en-US" sz="2400" i="1" dirty="0">
                <a:solidFill>
                  <a:srgbClr val="6D6E6C"/>
                </a:solidFill>
              </a:rPr>
              <a:t> </a:t>
            </a:r>
            <a:r>
              <a:rPr lang="en-US" sz="2400" i="1" dirty="0" err="1">
                <a:solidFill>
                  <a:srgbClr val="6D6E6C"/>
                </a:solidFill>
              </a:rPr>
              <a:t>ich</a:t>
            </a:r>
            <a:r>
              <a:rPr lang="en-US" sz="2400" i="1" dirty="0">
                <a:solidFill>
                  <a:srgbClr val="6D6E6C"/>
                </a:solidFill>
              </a:rPr>
              <a:t> </a:t>
            </a:r>
            <a:r>
              <a:rPr lang="en-US" sz="2400" i="1" dirty="0" err="1">
                <a:solidFill>
                  <a:srgbClr val="6D6E6C"/>
                </a:solidFill>
              </a:rPr>
              <a:t>rozwiązania</a:t>
            </a:r>
            <a:r>
              <a:rPr lang="en-US" sz="2400" i="1" dirty="0">
                <a:solidFill>
                  <a:srgbClr val="6D6E6C"/>
                </a:solidFill>
              </a:rPr>
              <a:t>.</a:t>
            </a:r>
          </a:p>
          <a:p>
            <a:pPr algn="ctr"/>
            <a:endParaRPr lang="en-IE" sz="2400" b="1" dirty="0">
              <a:solidFill>
                <a:srgbClr val="6D6E6C"/>
              </a:solidFill>
            </a:endParaRPr>
          </a:p>
          <a:p>
            <a:pPr algn="ctr"/>
            <a:r>
              <a:rPr lang="en-IE" sz="2400" b="1" i="1" dirty="0">
                <a:solidFill>
                  <a:srgbClr val="6D6E6C"/>
                </a:solidFill>
              </a:rPr>
              <a:t> Juan Carlos, IT Consultant, Spain 1</a:t>
            </a:r>
            <a:endParaRPr lang="en-IE" sz="2400" dirty="0">
              <a:solidFill>
                <a:srgbClr val="6D6E6C"/>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880014" y="1646622"/>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16A8D3"/>
                </a:solidFill>
                <a:latin typeface="Times" pitchFamily="2" charset="0"/>
              </a:rPr>
              <a:t>“</a:t>
            </a:r>
            <a:endParaRPr lang="en-IE" sz="9600" b="1" dirty="0">
              <a:solidFill>
                <a:srgbClr val="16A8D3"/>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9610726" y="3886199"/>
            <a:ext cx="733423" cy="676274"/>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16A8D3"/>
                </a:solidFill>
                <a:latin typeface="Times" pitchFamily="2" charset="0"/>
              </a:rPr>
              <a:t>“</a:t>
            </a:r>
            <a:endParaRPr lang="en-IE" sz="9600" b="1" dirty="0">
              <a:solidFill>
                <a:srgbClr val="16A8D3"/>
              </a:solidFill>
              <a:latin typeface="Times" pitchFamily="2" charset="0"/>
            </a:endParaRPr>
          </a:p>
        </p:txBody>
      </p:sp>
    </p:spTree>
    <p:extLst>
      <p:ext uri="{BB962C8B-B14F-4D97-AF65-F5344CB8AC3E}">
        <p14:creationId xmlns:p14="http://schemas.microsoft.com/office/powerpoint/2010/main" val="1421308059"/>
      </p:ext>
    </p:extLst>
  </p:cSld>
  <p:clrMapOvr>
    <a:masterClrMapping/>
  </p:clrMapOvr>
  <mc:AlternateContent xmlns:mc="http://schemas.openxmlformats.org/markup-compatibility/2006">
    <mc:Choice xmlns:p14="http://schemas.microsoft.com/office/powerpoint/2010/main" Requires="p14">
      <p:transition spd="slow" p14:dur="2000" advTm="6468"/>
    </mc:Choice>
    <mc:Fallback>
      <p:transition spd="slow" advTm="6468"/>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602900" y="1"/>
            <a:ext cx="10651253" cy="5972174"/>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IE" sz="2200" b="1" i="1" dirty="0">
                <a:solidFill>
                  <a:schemeClr val="bg1"/>
                </a:solidFill>
                <a:highlight>
                  <a:srgbClr val="EE7123"/>
                </a:highlight>
              </a:rPr>
              <a:t>DELEGUJ OSTROŻNIE I STRATEGICZNIE</a:t>
            </a:r>
          </a:p>
          <a:p>
            <a:pPr algn="ctr"/>
            <a:endParaRPr lang="en-IE" sz="2200" dirty="0">
              <a:solidFill>
                <a:schemeClr val="bg1"/>
              </a:solidFill>
              <a:highlight>
                <a:srgbClr val="EE7123"/>
              </a:highlight>
            </a:endParaRPr>
          </a:p>
          <a:p>
            <a:pPr algn="just"/>
            <a:r>
              <a:rPr lang="en-IE" sz="2200" i="1" dirty="0">
                <a:solidFill>
                  <a:srgbClr val="6D6E6C"/>
                </a:solidFill>
              </a:rPr>
              <a:t> </a:t>
            </a:r>
            <a:r>
              <a:rPr lang="en-IE" sz="2200" i="1" dirty="0" err="1">
                <a:solidFill>
                  <a:srgbClr val="6D6E6C"/>
                </a:solidFill>
              </a:rPr>
              <a:t>Byłam</a:t>
            </a:r>
            <a:r>
              <a:rPr lang="en-IE" sz="2200" i="1" dirty="0">
                <a:solidFill>
                  <a:srgbClr val="6D6E6C"/>
                </a:solidFill>
              </a:rPr>
              <a:t> </a:t>
            </a:r>
            <a:r>
              <a:rPr lang="en-IE" sz="2200" i="1" dirty="0" err="1">
                <a:solidFill>
                  <a:srgbClr val="6D6E6C"/>
                </a:solidFill>
              </a:rPr>
              <a:t>zdziwiona</a:t>
            </a:r>
            <a:r>
              <a:rPr lang="en-IE" sz="2200" i="1" dirty="0">
                <a:solidFill>
                  <a:srgbClr val="6D6E6C"/>
                </a:solidFill>
              </a:rPr>
              <a:t>, </a:t>
            </a:r>
            <a:r>
              <a:rPr lang="en-IE" sz="2200" i="1" dirty="0" err="1">
                <a:solidFill>
                  <a:srgbClr val="6D6E6C"/>
                </a:solidFill>
              </a:rPr>
              <a:t>że</a:t>
            </a:r>
            <a:r>
              <a:rPr lang="en-IE" sz="2200" i="1" dirty="0">
                <a:solidFill>
                  <a:srgbClr val="6D6E6C"/>
                </a:solidFill>
              </a:rPr>
              <a:t> </a:t>
            </a:r>
            <a:r>
              <a:rPr lang="en-IE" sz="2200" i="1" dirty="0" err="1">
                <a:solidFill>
                  <a:srgbClr val="6D6E6C"/>
                </a:solidFill>
              </a:rPr>
              <a:t>główną</a:t>
            </a:r>
            <a:r>
              <a:rPr lang="en-IE" sz="2200" i="1" dirty="0">
                <a:solidFill>
                  <a:srgbClr val="6D6E6C"/>
                </a:solidFill>
              </a:rPr>
              <a:t> </a:t>
            </a:r>
            <a:r>
              <a:rPr lang="en-IE" sz="2200" i="1" dirty="0" err="1">
                <a:solidFill>
                  <a:srgbClr val="6D6E6C"/>
                </a:solidFill>
              </a:rPr>
              <a:t>trudnością</a:t>
            </a:r>
            <a:r>
              <a:rPr lang="en-IE" sz="2200" i="1" dirty="0">
                <a:solidFill>
                  <a:srgbClr val="6D6E6C"/>
                </a:solidFill>
              </a:rPr>
              <a:t>, </a:t>
            </a:r>
            <a:r>
              <a:rPr lang="en-IE" sz="2200" i="1" dirty="0" err="1">
                <a:solidFill>
                  <a:srgbClr val="6D6E6C"/>
                </a:solidFill>
              </a:rPr>
              <a:t>jaką</a:t>
            </a:r>
            <a:r>
              <a:rPr lang="en-IE" sz="2200" i="1" dirty="0">
                <a:solidFill>
                  <a:srgbClr val="6D6E6C"/>
                </a:solidFill>
              </a:rPr>
              <a:t> </a:t>
            </a:r>
            <a:r>
              <a:rPr lang="en-IE" sz="2200" i="1" dirty="0" err="1">
                <a:solidFill>
                  <a:srgbClr val="6D6E6C"/>
                </a:solidFill>
              </a:rPr>
              <a:t>miałam</a:t>
            </a:r>
            <a:r>
              <a:rPr lang="en-IE" sz="2200" i="1" dirty="0">
                <a:solidFill>
                  <a:srgbClr val="6D6E6C"/>
                </a:solidFill>
              </a:rPr>
              <a:t>, </a:t>
            </a:r>
            <a:r>
              <a:rPr lang="en-IE" sz="2200" i="1" dirty="0" err="1">
                <a:solidFill>
                  <a:srgbClr val="6D6E6C"/>
                </a:solidFill>
              </a:rPr>
              <a:t>gdy</a:t>
            </a:r>
            <a:r>
              <a:rPr lang="en-IE" sz="2200" i="1" dirty="0">
                <a:solidFill>
                  <a:srgbClr val="6D6E6C"/>
                </a:solidFill>
              </a:rPr>
              <a:t> </a:t>
            </a:r>
            <a:r>
              <a:rPr lang="en-IE" sz="2200" i="1" dirty="0" err="1">
                <a:solidFill>
                  <a:srgbClr val="6D6E6C"/>
                </a:solidFill>
              </a:rPr>
              <a:t>przyjmowałam</a:t>
            </a:r>
            <a:r>
              <a:rPr lang="en-IE" sz="2200" i="1" dirty="0">
                <a:solidFill>
                  <a:srgbClr val="6D6E6C"/>
                </a:solidFill>
              </a:rPr>
              <a:t> </a:t>
            </a:r>
            <a:r>
              <a:rPr lang="en-IE" sz="2200" i="1" dirty="0" err="1">
                <a:solidFill>
                  <a:srgbClr val="6D6E6C"/>
                </a:solidFill>
              </a:rPr>
              <a:t>swojego</a:t>
            </a:r>
            <a:r>
              <a:rPr lang="en-IE" sz="2200" i="1" dirty="0">
                <a:solidFill>
                  <a:srgbClr val="6D6E6C"/>
                </a:solidFill>
              </a:rPr>
              <a:t> </a:t>
            </a:r>
            <a:r>
              <a:rPr lang="en-IE" sz="2200" i="1" dirty="0" err="1">
                <a:solidFill>
                  <a:srgbClr val="6D6E6C"/>
                </a:solidFill>
              </a:rPr>
              <a:t>pierwszego</a:t>
            </a:r>
            <a:r>
              <a:rPr lang="en-IE" sz="2200" i="1" dirty="0">
                <a:solidFill>
                  <a:srgbClr val="6D6E6C"/>
                </a:solidFill>
              </a:rPr>
              <a:t> </a:t>
            </a:r>
            <a:r>
              <a:rPr lang="en-IE" sz="2200" i="1" dirty="0" err="1">
                <a:solidFill>
                  <a:srgbClr val="6D6E6C"/>
                </a:solidFill>
              </a:rPr>
              <a:t>pełnoetatowego</a:t>
            </a:r>
            <a:r>
              <a:rPr lang="en-IE" sz="2200" i="1" dirty="0">
                <a:solidFill>
                  <a:srgbClr val="6D6E6C"/>
                </a:solidFill>
              </a:rPr>
              <a:t> </a:t>
            </a:r>
            <a:r>
              <a:rPr lang="en-IE" sz="2200" i="1" dirty="0" err="1">
                <a:solidFill>
                  <a:srgbClr val="6D6E6C"/>
                </a:solidFill>
              </a:rPr>
              <a:t>pracownika</a:t>
            </a:r>
            <a:r>
              <a:rPr lang="en-IE" sz="2200" i="1" dirty="0">
                <a:solidFill>
                  <a:srgbClr val="6D6E6C"/>
                </a:solidFill>
              </a:rPr>
              <a:t>, </a:t>
            </a:r>
            <a:r>
              <a:rPr lang="en-IE" sz="2200" i="1" dirty="0" err="1">
                <a:solidFill>
                  <a:srgbClr val="6D6E6C"/>
                </a:solidFill>
              </a:rPr>
              <a:t>było</a:t>
            </a:r>
            <a:r>
              <a:rPr lang="en-IE" sz="2200" i="1" dirty="0">
                <a:solidFill>
                  <a:srgbClr val="6D6E6C"/>
                </a:solidFill>
              </a:rPr>
              <a:t> </a:t>
            </a:r>
            <a:r>
              <a:rPr lang="en-IE" sz="2200" i="1" dirty="0" err="1">
                <a:solidFill>
                  <a:srgbClr val="6D6E6C"/>
                </a:solidFill>
              </a:rPr>
              <a:t>znalezienie</a:t>
            </a:r>
            <a:r>
              <a:rPr lang="en-IE" sz="2200" i="1" dirty="0">
                <a:solidFill>
                  <a:srgbClr val="6D6E6C"/>
                </a:solidFill>
              </a:rPr>
              <a:t> </a:t>
            </a:r>
            <a:r>
              <a:rPr lang="en-IE" sz="2200" i="1" dirty="0" err="1">
                <a:solidFill>
                  <a:srgbClr val="6D6E6C"/>
                </a:solidFill>
              </a:rPr>
              <a:t>zadań</a:t>
            </a:r>
            <a:r>
              <a:rPr lang="en-IE" sz="2200" i="1" dirty="0">
                <a:solidFill>
                  <a:srgbClr val="6D6E6C"/>
                </a:solidFill>
              </a:rPr>
              <a:t>, z </a:t>
            </a:r>
            <a:r>
              <a:rPr lang="en-IE" sz="2200" i="1" dirty="0" err="1">
                <a:solidFill>
                  <a:srgbClr val="6D6E6C"/>
                </a:solidFill>
              </a:rPr>
              <a:t>których</a:t>
            </a:r>
            <a:r>
              <a:rPr lang="en-IE" sz="2200" i="1" dirty="0">
                <a:solidFill>
                  <a:srgbClr val="6D6E6C"/>
                </a:solidFill>
              </a:rPr>
              <a:t> </a:t>
            </a:r>
            <a:r>
              <a:rPr lang="en-IE" sz="2200" i="1" dirty="0" err="1">
                <a:solidFill>
                  <a:srgbClr val="6D6E6C"/>
                </a:solidFill>
              </a:rPr>
              <a:t>bym</a:t>
            </a:r>
            <a:r>
              <a:rPr lang="en-IE" sz="2200" i="1" dirty="0">
                <a:solidFill>
                  <a:srgbClr val="6D6E6C"/>
                </a:solidFill>
              </a:rPr>
              <a:t> </a:t>
            </a:r>
            <a:r>
              <a:rPr lang="en-IE" sz="2200" i="1" dirty="0" err="1">
                <a:solidFill>
                  <a:srgbClr val="6D6E6C"/>
                </a:solidFill>
              </a:rPr>
              <a:t>zrezygnowała</a:t>
            </a:r>
            <a:r>
              <a:rPr lang="en-IE" sz="2200" i="1" dirty="0">
                <a:solidFill>
                  <a:srgbClr val="6D6E6C"/>
                </a:solidFill>
              </a:rPr>
              <a:t>. </a:t>
            </a:r>
            <a:r>
              <a:rPr lang="en-IE" sz="2200" i="1" dirty="0" err="1">
                <a:solidFill>
                  <a:srgbClr val="6D6E6C"/>
                </a:solidFill>
              </a:rPr>
              <a:t>Mimo</a:t>
            </a:r>
            <a:r>
              <a:rPr lang="en-IE" sz="2200" i="1" dirty="0">
                <a:solidFill>
                  <a:srgbClr val="6D6E6C"/>
                </a:solidFill>
              </a:rPr>
              <a:t>, </a:t>
            </a:r>
            <a:r>
              <a:rPr lang="en-IE" sz="2200" i="1" dirty="0" err="1">
                <a:solidFill>
                  <a:srgbClr val="6D6E6C"/>
                </a:solidFill>
              </a:rPr>
              <a:t>że</a:t>
            </a:r>
            <a:r>
              <a:rPr lang="en-IE" sz="2200" i="1" dirty="0">
                <a:solidFill>
                  <a:srgbClr val="6D6E6C"/>
                </a:solidFill>
              </a:rPr>
              <a:t> </a:t>
            </a:r>
            <a:r>
              <a:rPr lang="en-IE" sz="2200" i="1" dirty="0" err="1">
                <a:solidFill>
                  <a:srgbClr val="6D6E6C"/>
                </a:solidFill>
              </a:rPr>
              <a:t>wiem</a:t>
            </a:r>
            <a:r>
              <a:rPr lang="en-IE" sz="2200" i="1" dirty="0">
                <a:solidFill>
                  <a:srgbClr val="6D6E6C"/>
                </a:solidFill>
              </a:rPr>
              <a:t>, </a:t>
            </a:r>
            <a:r>
              <a:rPr lang="en-IE" sz="2200" i="1" dirty="0" err="1">
                <a:solidFill>
                  <a:srgbClr val="6D6E6C"/>
                </a:solidFill>
              </a:rPr>
              <a:t>że</a:t>
            </a:r>
            <a:r>
              <a:rPr lang="en-IE" sz="2200" i="1" dirty="0">
                <a:solidFill>
                  <a:srgbClr val="6D6E6C"/>
                </a:solidFill>
              </a:rPr>
              <a:t> </a:t>
            </a:r>
            <a:r>
              <a:rPr lang="en-IE" sz="2200" i="1" dirty="0" err="1">
                <a:solidFill>
                  <a:srgbClr val="6D6E6C"/>
                </a:solidFill>
              </a:rPr>
              <a:t>mój</a:t>
            </a:r>
            <a:r>
              <a:rPr lang="en-IE" sz="2200" i="1" dirty="0">
                <a:solidFill>
                  <a:srgbClr val="6D6E6C"/>
                </a:solidFill>
              </a:rPr>
              <a:t> </a:t>
            </a:r>
            <a:r>
              <a:rPr lang="en-IE" sz="2200" i="1" dirty="0" err="1">
                <a:solidFill>
                  <a:srgbClr val="6D6E6C"/>
                </a:solidFill>
              </a:rPr>
              <a:t>nowy</a:t>
            </a:r>
            <a:r>
              <a:rPr lang="en-IE" sz="2200" i="1" dirty="0">
                <a:solidFill>
                  <a:srgbClr val="6D6E6C"/>
                </a:solidFill>
              </a:rPr>
              <a:t> </a:t>
            </a:r>
            <a:r>
              <a:rPr lang="en-IE" sz="2200" i="1" dirty="0" err="1">
                <a:solidFill>
                  <a:srgbClr val="6D6E6C"/>
                </a:solidFill>
              </a:rPr>
              <a:t>pracownik</a:t>
            </a:r>
            <a:r>
              <a:rPr lang="en-IE" sz="2200" i="1" dirty="0">
                <a:solidFill>
                  <a:srgbClr val="6D6E6C"/>
                </a:solidFill>
              </a:rPr>
              <a:t> </a:t>
            </a:r>
            <a:r>
              <a:rPr lang="en-IE" sz="2200" i="1" dirty="0" err="1">
                <a:solidFill>
                  <a:srgbClr val="6D6E6C"/>
                </a:solidFill>
              </a:rPr>
              <a:t>był</a:t>
            </a:r>
            <a:r>
              <a:rPr lang="en-IE" sz="2200" i="1" dirty="0">
                <a:solidFill>
                  <a:srgbClr val="6D6E6C"/>
                </a:solidFill>
              </a:rPr>
              <a:t> w </a:t>
            </a:r>
            <a:r>
              <a:rPr lang="en-IE" sz="2200" i="1" dirty="0" err="1">
                <a:solidFill>
                  <a:srgbClr val="6D6E6C"/>
                </a:solidFill>
              </a:rPr>
              <a:t>pełni</a:t>
            </a:r>
            <a:r>
              <a:rPr lang="en-IE" sz="2200" i="1" dirty="0">
                <a:solidFill>
                  <a:srgbClr val="6D6E6C"/>
                </a:solidFill>
              </a:rPr>
              <a:t> </a:t>
            </a:r>
            <a:r>
              <a:rPr lang="en-IE" sz="2200" i="1" dirty="0" err="1">
                <a:solidFill>
                  <a:srgbClr val="6D6E6C"/>
                </a:solidFill>
              </a:rPr>
              <a:t>zdolny</a:t>
            </a:r>
            <a:r>
              <a:rPr lang="en-IE" sz="2200" i="1" dirty="0">
                <a:solidFill>
                  <a:srgbClr val="6D6E6C"/>
                </a:solidFill>
              </a:rPr>
              <a:t> do </a:t>
            </a:r>
            <a:r>
              <a:rPr lang="en-IE" sz="2200" i="1" dirty="0" err="1">
                <a:solidFill>
                  <a:srgbClr val="6D6E6C"/>
                </a:solidFill>
              </a:rPr>
              <a:t>wykonywania</a:t>
            </a:r>
            <a:r>
              <a:rPr lang="en-IE" sz="2200" i="1" dirty="0">
                <a:solidFill>
                  <a:srgbClr val="6D6E6C"/>
                </a:solidFill>
              </a:rPr>
              <a:t> </a:t>
            </a:r>
            <a:r>
              <a:rPr lang="en-IE" sz="2200" i="1" dirty="0" err="1">
                <a:solidFill>
                  <a:srgbClr val="6D6E6C"/>
                </a:solidFill>
              </a:rPr>
              <a:t>kluczowych</a:t>
            </a:r>
            <a:r>
              <a:rPr lang="en-IE" sz="2200" i="1" dirty="0">
                <a:solidFill>
                  <a:srgbClr val="6D6E6C"/>
                </a:solidFill>
              </a:rPr>
              <a:t> </a:t>
            </a:r>
            <a:r>
              <a:rPr lang="en-IE" sz="2200" i="1" dirty="0" err="1">
                <a:solidFill>
                  <a:srgbClr val="6D6E6C"/>
                </a:solidFill>
              </a:rPr>
              <a:t>zadań</a:t>
            </a:r>
            <a:r>
              <a:rPr lang="en-IE" sz="2200" i="1" dirty="0">
                <a:solidFill>
                  <a:srgbClr val="6D6E6C"/>
                </a:solidFill>
              </a:rPr>
              <a:t> </a:t>
            </a:r>
            <a:r>
              <a:rPr lang="en-IE" sz="2200" i="1" dirty="0" err="1">
                <a:solidFill>
                  <a:srgbClr val="6D6E6C"/>
                </a:solidFill>
              </a:rPr>
              <a:t>biznesowych</a:t>
            </a:r>
            <a:r>
              <a:rPr lang="en-IE" sz="2200" i="1" dirty="0">
                <a:solidFill>
                  <a:srgbClr val="6D6E6C"/>
                </a:solidFill>
              </a:rPr>
              <a:t>, </a:t>
            </a:r>
            <a:r>
              <a:rPr lang="en-IE" sz="2200" i="1" dirty="0" err="1">
                <a:solidFill>
                  <a:srgbClr val="6D6E6C"/>
                </a:solidFill>
              </a:rPr>
              <a:t>miałam</a:t>
            </a:r>
            <a:r>
              <a:rPr lang="en-IE" sz="2200" i="1" dirty="0">
                <a:solidFill>
                  <a:srgbClr val="6D6E6C"/>
                </a:solidFill>
              </a:rPr>
              <a:t> </a:t>
            </a:r>
            <a:r>
              <a:rPr lang="en-IE" sz="2200" i="1" dirty="0" err="1">
                <a:solidFill>
                  <a:srgbClr val="6D6E6C"/>
                </a:solidFill>
              </a:rPr>
              <a:t>trudności</a:t>
            </a:r>
            <a:r>
              <a:rPr lang="en-IE" sz="2200" i="1" dirty="0">
                <a:solidFill>
                  <a:srgbClr val="6D6E6C"/>
                </a:solidFill>
              </a:rPr>
              <a:t> z </a:t>
            </a:r>
            <a:r>
              <a:rPr lang="en-IE" sz="2200" i="1" dirty="0" err="1">
                <a:solidFill>
                  <a:srgbClr val="6D6E6C"/>
                </a:solidFill>
              </a:rPr>
              <a:t>rezygnacją</a:t>
            </a:r>
            <a:r>
              <a:rPr lang="en-IE" sz="2200" i="1" dirty="0">
                <a:solidFill>
                  <a:srgbClr val="6D6E6C"/>
                </a:solidFill>
              </a:rPr>
              <a:t> z </a:t>
            </a:r>
            <a:r>
              <a:rPr lang="en-IE" sz="2200" i="1" dirty="0" err="1">
                <a:solidFill>
                  <a:srgbClr val="6D6E6C"/>
                </a:solidFill>
              </a:rPr>
              <a:t>kontroli</a:t>
            </a:r>
            <a:r>
              <a:rPr lang="en-IE" sz="2200" i="1" dirty="0">
                <a:solidFill>
                  <a:srgbClr val="6D6E6C"/>
                </a:solidFill>
              </a:rPr>
              <a:t> </a:t>
            </a:r>
            <a:r>
              <a:rPr lang="en-IE" sz="2200" i="1" dirty="0" err="1">
                <a:solidFill>
                  <a:srgbClr val="6D6E6C"/>
                </a:solidFill>
              </a:rPr>
              <a:t>nad</a:t>
            </a:r>
            <a:r>
              <a:rPr lang="en-IE" sz="2200" i="1" dirty="0">
                <a:solidFill>
                  <a:srgbClr val="6D6E6C"/>
                </a:solidFill>
              </a:rPr>
              <a:t> </a:t>
            </a:r>
            <a:r>
              <a:rPr lang="en-IE" sz="2200" i="1" dirty="0" err="1">
                <a:solidFill>
                  <a:srgbClr val="6D6E6C"/>
                </a:solidFill>
              </a:rPr>
              <a:t>nimi</a:t>
            </a:r>
            <a:r>
              <a:rPr lang="en-IE" sz="2200" i="1" dirty="0">
                <a:solidFill>
                  <a:srgbClr val="6D6E6C"/>
                </a:solidFill>
              </a:rPr>
              <a:t>.  </a:t>
            </a:r>
          </a:p>
          <a:p>
            <a:pPr algn="just"/>
            <a:r>
              <a:rPr lang="en-IE" sz="2200" i="1" dirty="0" err="1">
                <a:solidFill>
                  <a:srgbClr val="6D6E6C"/>
                </a:solidFill>
              </a:rPr>
              <a:t>Było</a:t>
            </a:r>
            <a:r>
              <a:rPr lang="en-IE" sz="2200" i="1" dirty="0">
                <a:solidFill>
                  <a:srgbClr val="6D6E6C"/>
                </a:solidFill>
              </a:rPr>
              <a:t> to </a:t>
            </a:r>
            <a:r>
              <a:rPr lang="en-IE" sz="2200" i="1" dirty="0" err="1">
                <a:solidFill>
                  <a:srgbClr val="6D6E6C"/>
                </a:solidFill>
              </a:rPr>
              <a:t>niemalże</a:t>
            </a:r>
            <a:r>
              <a:rPr lang="en-IE" sz="2200" i="1" dirty="0">
                <a:solidFill>
                  <a:srgbClr val="6D6E6C"/>
                </a:solidFill>
              </a:rPr>
              <a:t> </a:t>
            </a:r>
            <a:r>
              <a:rPr lang="en-IE" sz="2200" i="1" dirty="0" err="1">
                <a:solidFill>
                  <a:srgbClr val="6D6E6C"/>
                </a:solidFill>
              </a:rPr>
              <a:t>tak</a:t>
            </a:r>
            <a:r>
              <a:rPr lang="en-IE" sz="2200" i="1" dirty="0">
                <a:solidFill>
                  <a:srgbClr val="6D6E6C"/>
                </a:solidFill>
              </a:rPr>
              <a:t>, </a:t>
            </a:r>
            <a:r>
              <a:rPr lang="en-IE" sz="2200" i="1" dirty="0" err="1">
                <a:solidFill>
                  <a:srgbClr val="6D6E6C"/>
                </a:solidFill>
              </a:rPr>
              <a:t>jakbym</a:t>
            </a:r>
            <a:r>
              <a:rPr lang="en-IE" sz="2200" i="1" dirty="0">
                <a:solidFill>
                  <a:srgbClr val="6D6E6C"/>
                </a:solidFill>
              </a:rPr>
              <a:t> </a:t>
            </a:r>
            <a:r>
              <a:rPr lang="en-IE" sz="2200" i="1" dirty="0" err="1">
                <a:solidFill>
                  <a:srgbClr val="6D6E6C"/>
                </a:solidFill>
              </a:rPr>
              <a:t>chciała</a:t>
            </a:r>
            <a:r>
              <a:rPr lang="en-IE" sz="2200" i="1" dirty="0">
                <a:solidFill>
                  <a:srgbClr val="6D6E6C"/>
                </a:solidFill>
              </a:rPr>
              <a:t> </a:t>
            </a:r>
            <a:r>
              <a:rPr lang="en-IE" sz="2200" i="1" dirty="0" err="1">
                <a:solidFill>
                  <a:srgbClr val="6D6E6C"/>
                </a:solidFill>
              </a:rPr>
              <a:t>pozostać</a:t>
            </a:r>
            <a:r>
              <a:rPr lang="en-IE" sz="2200" i="1" dirty="0">
                <a:solidFill>
                  <a:srgbClr val="6D6E6C"/>
                </a:solidFill>
              </a:rPr>
              <a:t> w </a:t>
            </a:r>
            <a:r>
              <a:rPr lang="en-IE" sz="2200" i="1" dirty="0" err="1">
                <a:solidFill>
                  <a:srgbClr val="6D6E6C"/>
                </a:solidFill>
              </a:rPr>
              <a:t>gąszczu</a:t>
            </a:r>
            <a:r>
              <a:rPr lang="en-IE" sz="2200" i="1" dirty="0">
                <a:solidFill>
                  <a:srgbClr val="6D6E6C"/>
                </a:solidFill>
              </a:rPr>
              <a:t> </a:t>
            </a:r>
            <a:r>
              <a:rPr lang="en-IE" sz="2200" i="1" dirty="0" err="1">
                <a:solidFill>
                  <a:srgbClr val="6D6E6C"/>
                </a:solidFill>
              </a:rPr>
              <a:t>szczegółów</a:t>
            </a:r>
            <a:r>
              <a:rPr lang="en-IE" sz="2200" i="1" dirty="0">
                <a:solidFill>
                  <a:srgbClr val="6D6E6C"/>
                </a:solidFill>
              </a:rPr>
              <a:t>, w </a:t>
            </a:r>
            <a:r>
              <a:rPr lang="en-IE" sz="2200" i="1" dirty="0" err="1">
                <a:solidFill>
                  <a:srgbClr val="6D6E6C"/>
                </a:solidFill>
              </a:rPr>
              <a:t>przeciwieństwie</a:t>
            </a:r>
            <a:r>
              <a:rPr lang="en-IE" sz="2200" i="1" dirty="0">
                <a:solidFill>
                  <a:srgbClr val="6D6E6C"/>
                </a:solidFill>
              </a:rPr>
              <a:t> do </a:t>
            </a:r>
            <a:r>
              <a:rPr lang="en-IE" sz="2200" i="1" dirty="0" err="1">
                <a:solidFill>
                  <a:srgbClr val="6D6E6C"/>
                </a:solidFill>
              </a:rPr>
              <a:t>koncentrowania</a:t>
            </a:r>
            <a:r>
              <a:rPr lang="en-IE" sz="2200" i="1" dirty="0">
                <a:solidFill>
                  <a:srgbClr val="6D6E6C"/>
                </a:solidFill>
              </a:rPr>
              <a:t> </a:t>
            </a:r>
            <a:r>
              <a:rPr lang="en-IE" sz="2200" i="1" dirty="0" err="1">
                <a:solidFill>
                  <a:srgbClr val="6D6E6C"/>
                </a:solidFill>
              </a:rPr>
              <a:t>się</a:t>
            </a:r>
            <a:r>
              <a:rPr lang="en-IE" sz="2200" i="1" dirty="0">
                <a:solidFill>
                  <a:srgbClr val="6D6E6C"/>
                </a:solidFill>
              </a:rPr>
              <a:t> </a:t>
            </a:r>
            <a:r>
              <a:rPr lang="en-IE" sz="2200" i="1" dirty="0" err="1">
                <a:solidFill>
                  <a:srgbClr val="6D6E6C"/>
                </a:solidFill>
              </a:rPr>
              <a:t>na</a:t>
            </a:r>
            <a:r>
              <a:rPr lang="en-IE" sz="2200" i="1" dirty="0">
                <a:solidFill>
                  <a:srgbClr val="6D6E6C"/>
                </a:solidFill>
              </a:rPr>
              <a:t> </a:t>
            </a:r>
            <a:r>
              <a:rPr lang="en-IE" sz="2200" i="1" dirty="0" err="1">
                <a:solidFill>
                  <a:srgbClr val="6D6E6C"/>
                </a:solidFill>
              </a:rPr>
              <a:t>całościowym</a:t>
            </a:r>
            <a:r>
              <a:rPr lang="en-IE" sz="2200" i="1" dirty="0">
                <a:solidFill>
                  <a:srgbClr val="6D6E6C"/>
                </a:solidFill>
              </a:rPr>
              <a:t> </a:t>
            </a:r>
            <a:r>
              <a:rPr lang="en-IE" sz="2200" i="1" dirty="0" err="1">
                <a:solidFill>
                  <a:srgbClr val="6D6E6C"/>
                </a:solidFill>
              </a:rPr>
              <a:t>obrazie</a:t>
            </a:r>
            <a:r>
              <a:rPr lang="en-IE" sz="2200" i="1" dirty="0">
                <a:solidFill>
                  <a:srgbClr val="6D6E6C"/>
                </a:solidFill>
              </a:rPr>
              <a:t> </a:t>
            </a:r>
            <a:r>
              <a:rPr lang="en-IE" sz="2200" i="1" dirty="0" err="1">
                <a:solidFill>
                  <a:srgbClr val="6D6E6C"/>
                </a:solidFill>
              </a:rPr>
              <a:t>i</a:t>
            </a:r>
            <a:r>
              <a:rPr lang="en-IE" sz="2200" i="1" dirty="0">
                <a:solidFill>
                  <a:srgbClr val="6D6E6C"/>
                </a:solidFill>
              </a:rPr>
              <a:t> </a:t>
            </a:r>
            <a:r>
              <a:rPr lang="en-IE" sz="2200" i="1" dirty="0" err="1">
                <a:solidFill>
                  <a:srgbClr val="6D6E6C"/>
                </a:solidFill>
              </a:rPr>
              <a:t>strategicznego</a:t>
            </a:r>
            <a:r>
              <a:rPr lang="en-IE" sz="2200" i="1" dirty="0">
                <a:solidFill>
                  <a:srgbClr val="6D6E6C"/>
                </a:solidFill>
              </a:rPr>
              <a:t> </a:t>
            </a:r>
            <a:r>
              <a:rPr lang="en-IE" sz="2200" i="1" dirty="0" err="1">
                <a:solidFill>
                  <a:srgbClr val="6D6E6C"/>
                </a:solidFill>
              </a:rPr>
              <a:t>rozwijania</a:t>
            </a:r>
            <a:r>
              <a:rPr lang="en-IE" sz="2200" i="1" dirty="0">
                <a:solidFill>
                  <a:srgbClr val="6D6E6C"/>
                </a:solidFill>
              </a:rPr>
              <a:t> </a:t>
            </a:r>
            <a:r>
              <a:rPr lang="en-IE" sz="2200" i="1" dirty="0" err="1">
                <a:solidFill>
                  <a:srgbClr val="6D6E6C"/>
                </a:solidFill>
              </a:rPr>
              <a:t>biznesu</a:t>
            </a:r>
            <a:r>
              <a:rPr lang="en-IE" sz="2200" i="1" dirty="0">
                <a:solidFill>
                  <a:srgbClr val="6D6E6C"/>
                </a:solidFill>
              </a:rPr>
              <a:t>. </a:t>
            </a:r>
            <a:r>
              <a:rPr lang="en-IE" sz="2200" i="1" dirty="0" err="1">
                <a:solidFill>
                  <a:srgbClr val="6D6E6C"/>
                </a:solidFill>
              </a:rPr>
              <a:t>Zaskoczyło</a:t>
            </a:r>
            <a:r>
              <a:rPr lang="en-IE" sz="2200" i="1" dirty="0">
                <a:solidFill>
                  <a:srgbClr val="6D6E6C"/>
                </a:solidFill>
              </a:rPr>
              <a:t> </a:t>
            </a:r>
            <a:r>
              <a:rPr lang="en-IE" sz="2200" i="1" dirty="0" err="1">
                <a:solidFill>
                  <a:srgbClr val="6D6E6C"/>
                </a:solidFill>
              </a:rPr>
              <a:t>mnie</a:t>
            </a:r>
            <a:r>
              <a:rPr lang="en-IE" sz="2200" i="1" dirty="0">
                <a:solidFill>
                  <a:srgbClr val="6D6E6C"/>
                </a:solidFill>
              </a:rPr>
              <a:t> to </a:t>
            </a:r>
            <a:r>
              <a:rPr lang="en-IE" sz="2200" i="1" dirty="0" err="1">
                <a:solidFill>
                  <a:srgbClr val="6D6E6C"/>
                </a:solidFill>
              </a:rPr>
              <a:t>i</a:t>
            </a:r>
            <a:r>
              <a:rPr lang="en-IE" sz="2200" i="1" dirty="0">
                <a:solidFill>
                  <a:srgbClr val="6D6E6C"/>
                </a:solidFill>
              </a:rPr>
              <a:t> </a:t>
            </a:r>
            <a:r>
              <a:rPr lang="en-IE" sz="2200" i="1" dirty="0" err="1">
                <a:solidFill>
                  <a:srgbClr val="6D6E6C"/>
                </a:solidFill>
              </a:rPr>
              <a:t>musiałam</a:t>
            </a:r>
            <a:r>
              <a:rPr lang="en-IE" sz="2200" i="1" dirty="0">
                <a:solidFill>
                  <a:srgbClr val="6D6E6C"/>
                </a:solidFill>
              </a:rPr>
              <a:t> </a:t>
            </a:r>
            <a:r>
              <a:rPr lang="en-IE" sz="2200" i="1" dirty="0" err="1">
                <a:solidFill>
                  <a:srgbClr val="6D6E6C"/>
                </a:solidFill>
              </a:rPr>
              <a:t>świadomie</a:t>
            </a:r>
            <a:r>
              <a:rPr lang="en-IE" sz="2200" i="1" dirty="0">
                <a:solidFill>
                  <a:srgbClr val="6D6E6C"/>
                </a:solidFill>
              </a:rPr>
              <a:t> </a:t>
            </a:r>
            <a:r>
              <a:rPr lang="en-IE" sz="2200" i="1" dirty="0" err="1">
                <a:solidFill>
                  <a:srgbClr val="6D6E6C"/>
                </a:solidFill>
              </a:rPr>
              <a:t>puścić</a:t>
            </a:r>
            <a:r>
              <a:rPr lang="en-IE" sz="2200" i="1" dirty="0">
                <a:solidFill>
                  <a:srgbClr val="6D6E6C"/>
                </a:solidFill>
              </a:rPr>
              <a:t> </a:t>
            </a:r>
            <a:r>
              <a:rPr lang="en-IE" sz="2200" i="1" dirty="0" err="1">
                <a:solidFill>
                  <a:srgbClr val="6D6E6C"/>
                </a:solidFill>
              </a:rPr>
              <a:t>wodze</a:t>
            </a:r>
            <a:r>
              <a:rPr lang="en-IE" sz="2200" i="1" dirty="0">
                <a:solidFill>
                  <a:srgbClr val="6D6E6C"/>
                </a:solidFill>
              </a:rPr>
              <a:t> </a:t>
            </a:r>
            <a:r>
              <a:rPr lang="en-IE" sz="2200" i="1" dirty="0" err="1">
                <a:solidFill>
                  <a:srgbClr val="6D6E6C"/>
                </a:solidFill>
              </a:rPr>
              <a:t>fantazji</a:t>
            </a:r>
            <a:r>
              <a:rPr lang="en-IE" sz="2200" i="1" dirty="0">
                <a:solidFill>
                  <a:srgbClr val="6D6E6C"/>
                </a:solidFill>
              </a:rPr>
              <a:t> </a:t>
            </a:r>
            <a:r>
              <a:rPr lang="en-IE" sz="2200" i="1" dirty="0" err="1">
                <a:solidFill>
                  <a:srgbClr val="6D6E6C"/>
                </a:solidFill>
              </a:rPr>
              <a:t>i</a:t>
            </a:r>
            <a:r>
              <a:rPr lang="en-IE" sz="2200" i="1" dirty="0">
                <a:solidFill>
                  <a:srgbClr val="6D6E6C"/>
                </a:solidFill>
              </a:rPr>
              <a:t> </a:t>
            </a:r>
            <a:r>
              <a:rPr lang="en-IE" sz="2200" i="1" dirty="0" err="1">
                <a:solidFill>
                  <a:srgbClr val="6D6E6C"/>
                </a:solidFill>
              </a:rPr>
              <a:t>zaufać</a:t>
            </a:r>
            <a:r>
              <a:rPr lang="en-IE" sz="2200" i="1" dirty="0">
                <a:solidFill>
                  <a:srgbClr val="6D6E6C"/>
                </a:solidFill>
              </a:rPr>
              <a:t> </a:t>
            </a:r>
            <a:r>
              <a:rPr lang="en-IE" sz="2200" i="1" dirty="0" err="1">
                <a:solidFill>
                  <a:srgbClr val="6D6E6C"/>
                </a:solidFill>
              </a:rPr>
              <a:t>ich</a:t>
            </a:r>
            <a:r>
              <a:rPr lang="en-IE" sz="2200" i="1" dirty="0">
                <a:solidFill>
                  <a:srgbClr val="6D6E6C"/>
                </a:solidFill>
              </a:rPr>
              <a:t> </a:t>
            </a:r>
            <a:r>
              <a:rPr lang="en-IE" sz="2200" i="1" dirty="0" err="1">
                <a:solidFill>
                  <a:srgbClr val="6D6E6C"/>
                </a:solidFill>
              </a:rPr>
              <a:t>możliwościom</a:t>
            </a:r>
            <a:r>
              <a:rPr lang="en-IE" sz="2200" i="1" dirty="0">
                <a:solidFill>
                  <a:srgbClr val="6D6E6C"/>
                </a:solidFill>
              </a:rPr>
              <a:t>.  Z </a:t>
            </a:r>
            <a:r>
              <a:rPr lang="en-IE" sz="2200" i="1" dirty="0" err="1">
                <a:solidFill>
                  <a:srgbClr val="6D6E6C"/>
                </a:solidFill>
              </a:rPr>
              <a:t>rozdziału</a:t>
            </a:r>
            <a:r>
              <a:rPr lang="en-IE" sz="2200" i="1" dirty="0">
                <a:solidFill>
                  <a:srgbClr val="6D6E6C"/>
                </a:solidFill>
              </a:rPr>
              <a:t> </a:t>
            </a:r>
            <a:r>
              <a:rPr lang="en-IE" sz="2200" i="1" dirty="0" err="1">
                <a:solidFill>
                  <a:srgbClr val="6D6E6C"/>
                </a:solidFill>
              </a:rPr>
              <a:t>wyszło</a:t>
            </a:r>
            <a:r>
              <a:rPr lang="en-IE" sz="2200" i="1" dirty="0">
                <a:solidFill>
                  <a:srgbClr val="6D6E6C"/>
                </a:solidFill>
              </a:rPr>
              <a:t> to </a:t>
            </a:r>
            <a:r>
              <a:rPr lang="en-IE" sz="2200" i="1" dirty="0" err="1">
                <a:solidFill>
                  <a:srgbClr val="6D6E6C"/>
                </a:solidFill>
              </a:rPr>
              <a:t>naprawdę</a:t>
            </a:r>
            <a:r>
              <a:rPr lang="en-IE" sz="2200" i="1" dirty="0">
                <a:solidFill>
                  <a:srgbClr val="6D6E6C"/>
                </a:solidFill>
              </a:rPr>
              <a:t> </a:t>
            </a:r>
            <a:r>
              <a:rPr lang="en-IE" sz="2200" i="1" dirty="0" err="1">
                <a:solidFill>
                  <a:srgbClr val="6D6E6C"/>
                </a:solidFill>
              </a:rPr>
              <a:t>dobrze</a:t>
            </a:r>
            <a:r>
              <a:rPr lang="en-IE" sz="2200" i="1" dirty="0">
                <a:solidFill>
                  <a:srgbClr val="6D6E6C"/>
                </a:solidFill>
              </a:rPr>
              <a:t> </a:t>
            </a:r>
            <a:r>
              <a:rPr lang="en-IE" sz="2200" i="1" dirty="0" err="1">
                <a:solidFill>
                  <a:srgbClr val="6D6E6C"/>
                </a:solidFill>
              </a:rPr>
              <a:t>i</a:t>
            </a:r>
            <a:r>
              <a:rPr lang="en-IE" sz="2200" i="1" dirty="0">
                <a:solidFill>
                  <a:srgbClr val="6D6E6C"/>
                </a:solidFill>
              </a:rPr>
              <a:t> </a:t>
            </a:r>
            <a:r>
              <a:rPr lang="en-IE" sz="2200" i="1" dirty="0" err="1">
                <a:solidFill>
                  <a:srgbClr val="6D6E6C"/>
                </a:solidFill>
              </a:rPr>
              <a:t>im</a:t>
            </a:r>
            <a:r>
              <a:rPr lang="en-IE" sz="2200" i="1" dirty="0">
                <a:solidFill>
                  <a:srgbClr val="6D6E6C"/>
                </a:solidFill>
              </a:rPr>
              <a:t> </a:t>
            </a:r>
            <a:r>
              <a:rPr lang="en-IE" sz="2200" i="1" dirty="0" err="1">
                <a:solidFill>
                  <a:srgbClr val="6D6E6C"/>
                </a:solidFill>
              </a:rPr>
              <a:t>bardziej</a:t>
            </a:r>
            <a:r>
              <a:rPr lang="en-IE" sz="2200" i="1" dirty="0">
                <a:solidFill>
                  <a:srgbClr val="6D6E6C"/>
                </a:solidFill>
              </a:rPr>
              <a:t> </a:t>
            </a:r>
            <a:r>
              <a:rPr lang="en-IE" sz="2200" i="1" dirty="0" err="1">
                <a:solidFill>
                  <a:srgbClr val="6D6E6C"/>
                </a:solidFill>
              </a:rPr>
              <a:t>delegowałam</a:t>
            </a:r>
            <a:r>
              <a:rPr lang="en-IE" sz="2200" i="1" dirty="0">
                <a:solidFill>
                  <a:srgbClr val="6D6E6C"/>
                </a:solidFill>
              </a:rPr>
              <a:t> </a:t>
            </a:r>
            <a:r>
              <a:rPr lang="en-IE" sz="2200" i="1" dirty="0" err="1">
                <a:solidFill>
                  <a:srgbClr val="6D6E6C"/>
                </a:solidFill>
              </a:rPr>
              <a:t>kluczowe</a:t>
            </a:r>
            <a:r>
              <a:rPr lang="en-IE" sz="2200" i="1" dirty="0">
                <a:solidFill>
                  <a:srgbClr val="6D6E6C"/>
                </a:solidFill>
              </a:rPr>
              <a:t> </a:t>
            </a:r>
            <a:r>
              <a:rPr lang="en-IE" sz="2200" i="1" dirty="0" err="1">
                <a:solidFill>
                  <a:srgbClr val="6D6E6C"/>
                </a:solidFill>
              </a:rPr>
              <a:t>zadania</a:t>
            </a:r>
            <a:r>
              <a:rPr lang="en-IE" sz="2200" i="1" dirty="0">
                <a:solidFill>
                  <a:srgbClr val="6D6E6C"/>
                </a:solidFill>
              </a:rPr>
              <a:t> </a:t>
            </a:r>
            <a:r>
              <a:rPr lang="en-IE" sz="2200" i="1" dirty="0" err="1">
                <a:solidFill>
                  <a:srgbClr val="6D6E6C"/>
                </a:solidFill>
              </a:rPr>
              <a:t>i</a:t>
            </a:r>
            <a:r>
              <a:rPr lang="en-IE" sz="2200" i="1" dirty="0">
                <a:solidFill>
                  <a:srgbClr val="6D6E6C"/>
                </a:solidFill>
              </a:rPr>
              <a:t> </a:t>
            </a:r>
            <a:r>
              <a:rPr lang="en-IE" sz="2200" i="1" dirty="0" err="1">
                <a:solidFill>
                  <a:srgbClr val="6D6E6C"/>
                </a:solidFill>
              </a:rPr>
              <a:t>rozszerzałam</a:t>
            </a:r>
            <a:r>
              <a:rPr lang="en-IE" sz="2200" i="1" dirty="0">
                <a:solidFill>
                  <a:srgbClr val="6D6E6C"/>
                </a:solidFill>
              </a:rPr>
              <a:t> </a:t>
            </a:r>
            <a:r>
              <a:rPr lang="en-IE" sz="2200" i="1" dirty="0" err="1">
                <a:solidFill>
                  <a:srgbClr val="6D6E6C"/>
                </a:solidFill>
              </a:rPr>
              <a:t>ich</a:t>
            </a:r>
            <a:r>
              <a:rPr lang="en-IE" sz="2200" i="1" dirty="0">
                <a:solidFill>
                  <a:srgbClr val="6D6E6C"/>
                </a:solidFill>
              </a:rPr>
              <a:t> </a:t>
            </a:r>
            <a:r>
              <a:rPr lang="en-IE" sz="2200" i="1" dirty="0" err="1">
                <a:solidFill>
                  <a:srgbClr val="6D6E6C"/>
                </a:solidFill>
              </a:rPr>
              <a:t>zakres</a:t>
            </a:r>
            <a:r>
              <a:rPr lang="en-IE" sz="2200" i="1" dirty="0">
                <a:solidFill>
                  <a:srgbClr val="6D6E6C"/>
                </a:solidFill>
              </a:rPr>
              <a:t> </a:t>
            </a:r>
            <a:r>
              <a:rPr lang="en-IE" sz="2200" i="1" dirty="0" err="1">
                <a:solidFill>
                  <a:srgbClr val="6D6E6C"/>
                </a:solidFill>
              </a:rPr>
              <a:t>i</a:t>
            </a:r>
            <a:r>
              <a:rPr lang="en-IE" sz="2200" i="1" dirty="0">
                <a:solidFill>
                  <a:srgbClr val="6D6E6C"/>
                </a:solidFill>
              </a:rPr>
              <a:t> </a:t>
            </a:r>
            <a:r>
              <a:rPr lang="en-IE" sz="2200" i="1" dirty="0" err="1">
                <a:solidFill>
                  <a:srgbClr val="6D6E6C"/>
                </a:solidFill>
              </a:rPr>
              <a:t>rolę</a:t>
            </a:r>
            <a:r>
              <a:rPr lang="en-IE" sz="2200" i="1" dirty="0">
                <a:solidFill>
                  <a:srgbClr val="6D6E6C"/>
                </a:solidFill>
              </a:rPr>
              <a:t>, </a:t>
            </a:r>
            <a:r>
              <a:rPr lang="en-IE" sz="2200" i="1" dirty="0" err="1">
                <a:solidFill>
                  <a:srgbClr val="6D6E6C"/>
                </a:solidFill>
              </a:rPr>
              <a:t>tym</a:t>
            </a:r>
            <a:r>
              <a:rPr lang="en-IE" sz="2200" i="1" dirty="0">
                <a:solidFill>
                  <a:srgbClr val="6D6E6C"/>
                </a:solidFill>
              </a:rPr>
              <a:t> </a:t>
            </a:r>
            <a:r>
              <a:rPr lang="en-IE" sz="2200" i="1" dirty="0" err="1">
                <a:solidFill>
                  <a:srgbClr val="6D6E6C"/>
                </a:solidFill>
              </a:rPr>
              <a:t>bardziej</a:t>
            </a:r>
            <a:r>
              <a:rPr lang="en-IE" sz="2200" i="1" dirty="0">
                <a:solidFill>
                  <a:srgbClr val="6D6E6C"/>
                </a:solidFill>
              </a:rPr>
              <a:t> </a:t>
            </a:r>
            <a:r>
              <a:rPr lang="en-IE" sz="2200" i="1" dirty="0" err="1">
                <a:solidFill>
                  <a:srgbClr val="6D6E6C"/>
                </a:solidFill>
              </a:rPr>
              <a:t>mój</a:t>
            </a:r>
            <a:r>
              <a:rPr lang="en-IE" sz="2200" i="1" dirty="0">
                <a:solidFill>
                  <a:srgbClr val="6D6E6C"/>
                </a:solidFill>
              </a:rPr>
              <a:t> </a:t>
            </a:r>
            <a:r>
              <a:rPr lang="en-IE" sz="2200" i="1" dirty="0" err="1">
                <a:solidFill>
                  <a:srgbClr val="6D6E6C"/>
                </a:solidFill>
              </a:rPr>
              <a:t>pracownik</a:t>
            </a:r>
            <a:r>
              <a:rPr lang="en-IE" sz="2200" i="1" dirty="0">
                <a:solidFill>
                  <a:srgbClr val="6D6E6C"/>
                </a:solidFill>
              </a:rPr>
              <a:t> </a:t>
            </a:r>
            <a:r>
              <a:rPr lang="en-IE" sz="2200" i="1" dirty="0" err="1">
                <a:solidFill>
                  <a:srgbClr val="6D6E6C"/>
                </a:solidFill>
              </a:rPr>
              <a:t>rozwijał</a:t>
            </a:r>
            <a:r>
              <a:rPr lang="en-IE" sz="2200" i="1" dirty="0">
                <a:solidFill>
                  <a:srgbClr val="6D6E6C"/>
                </a:solidFill>
              </a:rPr>
              <a:t> </a:t>
            </a:r>
            <a:r>
              <a:rPr lang="en-IE" sz="2200" i="1" dirty="0" err="1">
                <a:solidFill>
                  <a:srgbClr val="6D6E6C"/>
                </a:solidFill>
              </a:rPr>
              <a:t>się</a:t>
            </a:r>
            <a:r>
              <a:rPr lang="en-IE" sz="2200" i="1" dirty="0">
                <a:solidFill>
                  <a:srgbClr val="6D6E6C"/>
                </a:solidFill>
              </a:rPr>
              <a:t> </a:t>
            </a:r>
            <a:r>
              <a:rPr lang="en-IE" sz="2200" i="1" dirty="0" err="1">
                <a:solidFill>
                  <a:srgbClr val="6D6E6C"/>
                </a:solidFill>
              </a:rPr>
              <a:t>i</a:t>
            </a:r>
            <a:r>
              <a:rPr lang="en-IE" sz="2200" i="1" dirty="0">
                <a:solidFill>
                  <a:srgbClr val="6D6E6C"/>
                </a:solidFill>
              </a:rPr>
              <a:t> </a:t>
            </a:r>
            <a:r>
              <a:rPr lang="en-IE" sz="2200" i="1" dirty="0" err="1">
                <a:solidFill>
                  <a:srgbClr val="6D6E6C"/>
                </a:solidFill>
              </a:rPr>
              <a:t>przyczyniał</a:t>
            </a:r>
            <a:r>
              <a:rPr lang="en-IE" sz="2200" i="1" dirty="0">
                <a:solidFill>
                  <a:srgbClr val="6D6E6C"/>
                </a:solidFill>
              </a:rPr>
              <a:t> </a:t>
            </a:r>
            <a:r>
              <a:rPr lang="en-IE" sz="2200" i="1" dirty="0" err="1">
                <a:solidFill>
                  <a:srgbClr val="6D6E6C"/>
                </a:solidFill>
              </a:rPr>
              <a:t>się</a:t>
            </a:r>
            <a:r>
              <a:rPr lang="en-IE" sz="2200" i="1" dirty="0">
                <a:solidFill>
                  <a:srgbClr val="6D6E6C"/>
                </a:solidFill>
              </a:rPr>
              <a:t> do </a:t>
            </a:r>
            <a:r>
              <a:rPr lang="en-IE" sz="2200" i="1" dirty="0" err="1">
                <a:solidFill>
                  <a:srgbClr val="6D6E6C"/>
                </a:solidFill>
              </a:rPr>
              <a:t>prawdziwego</a:t>
            </a:r>
            <a:r>
              <a:rPr lang="en-IE" sz="2200" i="1" dirty="0">
                <a:solidFill>
                  <a:srgbClr val="6D6E6C"/>
                </a:solidFill>
              </a:rPr>
              <a:t> </a:t>
            </a:r>
            <a:r>
              <a:rPr lang="en-IE" sz="2200" i="1" dirty="0" err="1">
                <a:solidFill>
                  <a:srgbClr val="6D6E6C"/>
                </a:solidFill>
              </a:rPr>
              <a:t>rozwoju</a:t>
            </a:r>
            <a:r>
              <a:rPr lang="en-IE" sz="2200" i="1" dirty="0">
                <a:solidFill>
                  <a:srgbClr val="6D6E6C"/>
                </a:solidFill>
              </a:rPr>
              <a:t> </a:t>
            </a:r>
            <a:r>
              <a:rPr lang="en-IE" sz="2200" i="1" dirty="0" err="1">
                <a:solidFill>
                  <a:srgbClr val="6D6E6C"/>
                </a:solidFill>
              </a:rPr>
              <a:t>biznesu</a:t>
            </a:r>
            <a:r>
              <a:rPr lang="en-IE" sz="2200" i="1" dirty="0">
                <a:solidFill>
                  <a:srgbClr val="6D6E6C"/>
                </a:solidFill>
              </a:rPr>
              <a:t>.  </a:t>
            </a:r>
            <a:r>
              <a:rPr lang="en-IE" sz="2200" i="1" dirty="0" err="1">
                <a:solidFill>
                  <a:srgbClr val="6D6E6C"/>
                </a:solidFill>
              </a:rPr>
              <a:t>Teraz</a:t>
            </a:r>
            <a:r>
              <a:rPr lang="en-IE" sz="2200" i="1" dirty="0">
                <a:solidFill>
                  <a:srgbClr val="6D6E6C"/>
                </a:solidFill>
              </a:rPr>
              <a:t> </a:t>
            </a:r>
            <a:r>
              <a:rPr lang="en-IE" sz="2200" i="1" dirty="0" err="1">
                <a:solidFill>
                  <a:srgbClr val="6D6E6C"/>
                </a:solidFill>
              </a:rPr>
              <a:t>rozszerzyłam</a:t>
            </a:r>
            <a:r>
              <a:rPr lang="en-IE" sz="2200" i="1" dirty="0">
                <a:solidFill>
                  <a:srgbClr val="6D6E6C"/>
                </a:solidFill>
              </a:rPr>
              <a:t> </a:t>
            </a:r>
            <a:r>
              <a:rPr lang="en-IE" sz="2200" i="1" dirty="0" err="1">
                <a:solidFill>
                  <a:srgbClr val="6D6E6C"/>
                </a:solidFill>
              </a:rPr>
              <a:t>swoją</a:t>
            </a:r>
            <a:r>
              <a:rPr lang="en-IE" sz="2200" i="1" dirty="0">
                <a:solidFill>
                  <a:srgbClr val="6D6E6C"/>
                </a:solidFill>
              </a:rPr>
              <a:t> </a:t>
            </a:r>
            <a:r>
              <a:rPr lang="en-IE" sz="2200" i="1" dirty="0" err="1">
                <a:solidFill>
                  <a:srgbClr val="6D6E6C"/>
                </a:solidFill>
              </a:rPr>
              <a:t>działalność</a:t>
            </a:r>
            <a:r>
              <a:rPr lang="en-IE" sz="2200" i="1" dirty="0">
                <a:solidFill>
                  <a:srgbClr val="6D6E6C"/>
                </a:solidFill>
              </a:rPr>
              <a:t>, aby </a:t>
            </a:r>
            <a:r>
              <a:rPr lang="en-IE" sz="2200" i="1" dirty="0" err="1">
                <a:solidFill>
                  <a:srgbClr val="6D6E6C"/>
                </a:solidFill>
              </a:rPr>
              <a:t>zatrudnić</a:t>
            </a:r>
            <a:r>
              <a:rPr lang="en-IE" sz="2200" i="1" dirty="0">
                <a:solidFill>
                  <a:srgbClr val="6D6E6C"/>
                </a:solidFill>
              </a:rPr>
              <a:t> </a:t>
            </a:r>
            <a:r>
              <a:rPr lang="en-IE" sz="2200" i="1" dirty="0" err="1">
                <a:solidFill>
                  <a:srgbClr val="6D6E6C"/>
                </a:solidFill>
              </a:rPr>
              <a:t>trzy</a:t>
            </a:r>
            <a:r>
              <a:rPr lang="en-IE" sz="2200" i="1" dirty="0">
                <a:solidFill>
                  <a:srgbClr val="6D6E6C"/>
                </a:solidFill>
              </a:rPr>
              <a:t> </a:t>
            </a:r>
            <a:r>
              <a:rPr lang="en-IE" sz="2200" i="1" dirty="0" err="1">
                <a:solidFill>
                  <a:srgbClr val="6D6E6C"/>
                </a:solidFill>
              </a:rPr>
              <a:t>inne</a:t>
            </a:r>
            <a:r>
              <a:rPr lang="en-IE" sz="2200" i="1" dirty="0">
                <a:solidFill>
                  <a:srgbClr val="6D6E6C"/>
                </a:solidFill>
              </a:rPr>
              <a:t> </a:t>
            </a:r>
            <a:r>
              <a:rPr lang="en-IE" sz="2200" i="1" dirty="0" err="1">
                <a:solidFill>
                  <a:srgbClr val="6D6E6C"/>
                </a:solidFill>
              </a:rPr>
              <a:t>osoby</a:t>
            </a:r>
            <a:r>
              <a:rPr lang="en-IE" sz="2200" i="1" dirty="0">
                <a:solidFill>
                  <a:srgbClr val="6D6E6C"/>
                </a:solidFill>
              </a:rPr>
              <a:t>. Bez </a:t>
            </a:r>
            <a:r>
              <a:rPr lang="en-IE" sz="2200" i="1" dirty="0" err="1">
                <a:solidFill>
                  <a:srgbClr val="6D6E6C"/>
                </a:solidFill>
              </a:rPr>
              <a:t>wątpienia</a:t>
            </a:r>
            <a:r>
              <a:rPr lang="en-IE" sz="2200" i="1" dirty="0">
                <a:solidFill>
                  <a:srgbClr val="6D6E6C"/>
                </a:solidFill>
              </a:rPr>
              <a:t> </a:t>
            </a:r>
            <a:r>
              <a:rPr lang="en-IE" sz="2200" i="1" dirty="0" err="1">
                <a:solidFill>
                  <a:srgbClr val="6D6E6C"/>
                </a:solidFill>
              </a:rPr>
              <a:t>pierwsza</a:t>
            </a:r>
            <a:r>
              <a:rPr lang="en-IE" sz="2200" i="1" dirty="0">
                <a:solidFill>
                  <a:srgbClr val="6D6E6C"/>
                </a:solidFill>
              </a:rPr>
              <a:t> z </a:t>
            </a:r>
            <a:r>
              <a:rPr lang="en-IE" sz="2200" i="1" dirty="0" err="1">
                <a:solidFill>
                  <a:srgbClr val="6D6E6C"/>
                </a:solidFill>
              </a:rPr>
              <a:t>nich</a:t>
            </a:r>
            <a:r>
              <a:rPr lang="en-IE" sz="2200" i="1" dirty="0">
                <a:solidFill>
                  <a:srgbClr val="6D6E6C"/>
                </a:solidFill>
              </a:rPr>
              <a:t> jest </a:t>
            </a:r>
            <a:r>
              <a:rPr lang="en-IE" sz="2200" i="1" dirty="0" err="1">
                <a:solidFill>
                  <a:srgbClr val="6D6E6C"/>
                </a:solidFill>
              </a:rPr>
              <a:t>najtrudniejsza</a:t>
            </a:r>
            <a:r>
              <a:rPr lang="en-IE" sz="2200" i="1" dirty="0">
                <a:solidFill>
                  <a:srgbClr val="6D6E6C"/>
                </a:solidFill>
              </a:rPr>
              <a:t>, ale to </a:t>
            </a:r>
            <a:r>
              <a:rPr lang="en-IE" sz="2200" i="1" dirty="0" err="1">
                <a:solidFill>
                  <a:srgbClr val="6D6E6C"/>
                </a:solidFill>
              </a:rPr>
              <a:t>się</a:t>
            </a:r>
            <a:r>
              <a:rPr lang="en-IE" sz="2200" i="1" dirty="0">
                <a:solidFill>
                  <a:srgbClr val="6D6E6C"/>
                </a:solidFill>
              </a:rPr>
              <a:t> </a:t>
            </a:r>
            <a:r>
              <a:rPr lang="en-IE" sz="2200" i="1" dirty="0" err="1">
                <a:solidFill>
                  <a:srgbClr val="6D6E6C"/>
                </a:solidFill>
              </a:rPr>
              <a:t>opłaca</a:t>
            </a:r>
            <a:r>
              <a:rPr lang="en-IE" sz="2200" i="1" dirty="0">
                <a:solidFill>
                  <a:srgbClr val="6D6E6C"/>
                </a:solidFill>
              </a:rPr>
              <a:t>    </a:t>
            </a:r>
          </a:p>
          <a:p>
            <a:pPr algn="ctr"/>
            <a:r>
              <a:rPr lang="en-IE" sz="2200" i="1" dirty="0">
                <a:solidFill>
                  <a:srgbClr val="6D6E6C"/>
                </a:solidFill>
              </a:rPr>
              <a:t>                                                             </a:t>
            </a:r>
            <a:endParaRPr lang="en-IE" sz="2200" dirty="0">
              <a:solidFill>
                <a:srgbClr val="6D6E6C"/>
              </a:solidFill>
            </a:endParaRPr>
          </a:p>
          <a:p>
            <a:pPr algn="ctr"/>
            <a:r>
              <a:rPr lang="en-IE" sz="2200" b="1" i="1" dirty="0">
                <a:solidFill>
                  <a:srgbClr val="EE7123"/>
                </a:solidFill>
              </a:rPr>
              <a:t> Maria, Marketing Consultant, Ireland</a:t>
            </a:r>
            <a:endParaRPr lang="en-IE" sz="2200" dirty="0">
              <a:solidFill>
                <a:srgbClr val="EE7123"/>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698501" y="635001"/>
            <a:ext cx="1409699" cy="95249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EE7123"/>
                </a:solidFill>
                <a:latin typeface="Times" pitchFamily="2" charset="0"/>
              </a:rPr>
              <a:t>“</a:t>
            </a:r>
            <a:endParaRPr lang="en-IE" sz="9600" b="1" dirty="0">
              <a:solidFill>
                <a:srgbClr val="EE7123"/>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8539164" y="3871912"/>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EE7123"/>
                </a:solidFill>
                <a:latin typeface="Times" pitchFamily="2" charset="0"/>
              </a:rPr>
              <a:t>“</a:t>
            </a:r>
            <a:endParaRPr lang="en-IE" sz="9600" b="1" dirty="0">
              <a:solidFill>
                <a:srgbClr val="EE7123"/>
              </a:solidFill>
              <a:latin typeface="Times" pitchFamily="2" charset="0"/>
            </a:endParaRPr>
          </a:p>
        </p:txBody>
      </p:sp>
    </p:spTree>
    <p:extLst>
      <p:ext uri="{BB962C8B-B14F-4D97-AF65-F5344CB8AC3E}">
        <p14:creationId xmlns:p14="http://schemas.microsoft.com/office/powerpoint/2010/main" val="3788501928"/>
      </p:ext>
    </p:extLst>
  </p:cSld>
  <p:clrMapOvr>
    <a:masterClrMapping/>
  </p:clrMapOvr>
  <mc:AlternateContent xmlns:mc="http://schemas.openxmlformats.org/markup-compatibility/2006">
    <mc:Choice xmlns:p14="http://schemas.microsoft.com/office/powerpoint/2010/main" Requires="p14">
      <p:transition spd="slow" p14:dur="2000" advTm="7624"/>
    </mc:Choice>
    <mc:Fallback>
      <p:transition spd="slow" advTm="7624"/>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635086" y="120580"/>
            <a:ext cx="10641205" cy="6072187"/>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IE" sz="2400" dirty="0">
                <a:solidFill>
                  <a:schemeClr val="bg1"/>
                </a:solidFill>
                <a:highlight>
                  <a:srgbClr val="EA1D76"/>
                </a:highlight>
              </a:rPr>
              <a:t>CZAS PRACOWNIKÓW TO MOJE PIENIĄDZE!</a:t>
            </a:r>
          </a:p>
          <a:p>
            <a:pPr algn="ctr"/>
            <a:endParaRPr lang="en-IE" sz="800" dirty="0">
              <a:solidFill>
                <a:schemeClr val="bg1"/>
              </a:solidFill>
              <a:highlight>
                <a:srgbClr val="EA1D76"/>
              </a:highlight>
            </a:endParaRPr>
          </a:p>
          <a:p>
            <a:pPr algn="just"/>
            <a:r>
              <a:rPr lang="en-US" sz="2400" i="1" dirty="0" err="1">
                <a:solidFill>
                  <a:srgbClr val="6D6E6C"/>
                </a:solidFill>
              </a:rPr>
              <a:t>Byłem</a:t>
            </a:r>
            <a:r>
              <a:rPr lang="en-US" sz="2400" i="1" dirty="0">
                <a:solidFill>
                  <a:srgbClr val="6D6E6C"/>
                </a:solidFill>
              </a:rPr>
              <a:t> </a:t>
            </a:r>
            <a:r>
              <a:rPr lang="en-US" sz="2400" i="1" dirty="0" err="1">
                <a:solidFill>
                  <a:srgbClr val="6D6E6C"/>
                </a:solidFill>
              </a:rPr>
              <a:t>bardzo</a:t>
            </a:r>
            <a:r>
              <a:rPr lang="en-US" sz="2400" i="1" dirty="0">
                <a:solidFill>
                  <a:srgbClr val="6D6E6C"/>
                </a:solidFill>
              </a:rPr>
              <a:t> </a:t>
            </a:r>
            <a:r>
              <a:rPr lang="en-US" sz="2400" i="1" dirty="0" err="1">
                <a:solidFill>
                  <a:srgbClr val="6D6E6C"/>
                </a:solidFill>
              </a:rPr>
              <a:t>ostrożny</a:t>
            </a:r>
            <a:r>
              <a:rPr lang="en-US" sz="2400" i="1" dirty="0">
                <a:solidFill>
                  <a:srgbClr val="6D6E6C"/>
                </a:solidFill>
              </a:rPr>
              <a:t>, aby </a:t>
            </a:r>
            <a:r>
              <a:rPr lang="en-US" sz="2400" i="1" dirty="0" err="1">
                <a:solidFill>
                  <a:srgbClr val="6D6E6C"/>
                </a:solidFill>
              </a:rPr>
              <a:t>upewnić</a:t>
            </a:r>
            <a:r>
              <a:rPr lang="en-US" sz="2400" i="1" dirty="0">
                <a:solidFill>
                  <a:srgbClr val="6D6E6C"/>
                </a:solidFill>
              </a:rPr>
              <a:t> </a:t>
            </a:r>
            <a:r>
              <a:rPr lang="en-US" sz="2400" i="1" dirty="0" err="1">
                <a:solidFill>
                  <a:srgbClr val="6D6E6C"/>
                </a:solidFill>
              </a:rPr>
              <a:t>się</a:t>
            </a:r>
            <a:r>
              <a:rPr lang="en-US" sz="2400" i="1" dirty="0">
                <a:solidFill>
                  <a:srgbClr val="6D6E6C"/>
                </a:solidFill>
              </a:rPr>
              <a:t>, </a:t>
            </a:r>
            <a:r>
              <a:rPr lang="en-US" sz="2400" i="1" dirty="0" err="1">
                <a:solidFill>
                  <a:srgbClr val="6D6E6C"/>
                </a:solidFill>
              </a:rPr>
              <a:t>że</a:t>
            </a:r>
            <a:r>
              <a:rPr lang="en-US" sz="2400" i="1" dirty="0">
                <a:solidFill>
                  <a:srgbClr val="6D6E6C"/>
                </a:solidFill>
              </a:rPr>
              <a:t> </a:t>
            </a:r>
            <a:r>
              <a:rPr lang="en-US" sz="2400" i="1" dirty="0" err="1">
                <a:solidFill>
                  <a:srgbClr val="6D6E6C"/>
                </a:solidFill>
              </a:rPr>
              <a:t>mój</a:t>
            </a:r>
            <a:r>
              <a:rPr lang="en-US" sz="2400" i="1" dirty="0">
                <a:solidFill>
                  <a:srgbClr val="6D6E6C"/>
                </a:solidFill>
              </a:rPr>
              <a:t> </a:t>
            </a:r>
            <a:r>
              <a:rPr lang="en-US" sz="2400" i="1" dirty="0" err="1">
                <a:solidFill>
                  <a:srgbClr val="6D6E6C"/>
                </a:solidFill>
              </a:rPr>
              <a:t>nowy</a:t>
            </a:r>
            <a:r>
              <a:rPr lang="en-US" sz="2400" i="1" dirty="0">
                <a:solidFill>
                  <a:srgbClr val="6D6E6C"/>
                </a:solidFill>
              </a:rPr>
              <a:t> </a:t>
            </a:r>
            <a:r>
              <a:rPr lang="en-US" sz="2400" i="1" dirty="0" err="1">
                <a:solidFill>
                  <a:srgbClr val="6D6E6C"/>
                </a:solidFill>
              </a:rPr>
              <a:t>pracownik</a:t>
            </a:r>
            <a:r>
              <a:rPr lang="en-US" sz="2400" i="1" dirty="0">
                <a:solidFill>
                  <a:srgbClr val="6D6E6C"/>
                </a:solidFill>
              </a:rPr>
              <a:t> </a:t>
            </a:r>
            <a:r>
              <a:rPr lang="en-US" sz="2400" i="1" dirty="0" err="1">
                <a:solidFill>
                  <a:srgbClr val="6D6E6C"/>
                </a:solidFill>
              </a:rPr>
              <a:t>wie</a:t>
            </a:r>
            <a:r>
              <a:rPr lang="en-US" sz="2400" i="1" dirty="0">
                <a:solidFill>
                  <a:srgbClr val="6D6E6C"/>
                </a:solidFill>
              </a:rPr>
              <a:t>, </a:t>
            </a:r>
            <a:r>
              <a:rPr lang="en-US" sz="2400" i="1" dirty="0" err="1">
                <a:solidFill>
                  <a:srgbClr val="6D6E6C"/>
                </a:solidFill>
              </a:rPr>
              <a:t>że</a:t>
            </a:r>
            <a:r>
              <a:rPr lang="en-US" sz="2400" i="1" dirty="0">
                <a:solidFill>
                  <a:srgbClr val="6D6E6C"/>
                </a:solidFill>
              </a:rPr>
              <a:t> </a:t>
            </a:r>
            <a:r>
              <a:rPr lang="en-US" sz="2400" i="1" dirty="0" err="1">
                <a:solidFill>
                  <a:srgbClr val="6D6E6C"/>
                </a:solidFill>
              </a:rPr>
              <a:t>jego</a:t>
            </a:r>
            <a:r>
              <a:rPr lang="en-US" sz="2400" i="1" dirty="0">
                <a:solidFill>
                  <a:srgbClr val="6D6E6C"/>
                </a:solidFill>
              </a:rPr>
              <a:t> </a:t>
            </a:r>
            <a:r>
              <a:rPr lang="en-US" sz="2400" i="1" dirty="0" err="1">
                <a:solidFill>
                  <a:srgbClr val="6D6E6C"/>
                </a:solidFill>
              </a:rPr>
              <a:t>czas</a:t>
            </a:r>
            <a:r>
              <a:rPr lang="en-US" sz="2400" i="1" dirty="0">
                <a:solidFill>
                  <a:srgbClr val="6D6E6C"/>
                </a:solidFill>
              </a:rPr>
              <a:t> to </a:t>
            </a:r>
            <a:r>
              <a:rPr lang="en-US" sz="2400" i="1" dirty="0" err="1">
                <a:solidFill>
                  <a:srgbClr val="6D6E6C"/>
                </a:solidFill>
              </a:rPr>
              <a:t>pieniądz</a:t>
            </a:r>
            <a:r>
              <a:rPr lang="en-US" sz="2400" i="1" dirty="0">
                <a:solidFill>
                  <a:srgbClr val="6D6E6C"/>
                </a:solidFill>
              </a:rPr>
              <a:t>, w </a:t>
            </a:r>
            <a:r>
              <a:rPr lang="en-US" sz="2400" i="1" dirty="0" err="1">
                <a:solidFill>
                  <a:srgbClr val="6D6E6C"/>
                </a:solidFill>
              </a:rPr>
              <a:t>miły</a:t>
            </a:r>
            <a:r>
              <a:rPr lang="en-US" sz="2400" i="1" dirty="0">
                <a:solidFill>
                  <a:srgbClr val="6D6E6C"/>
                </a:solidFill>
              </a:rPr>
              <a:t> </a:t>
            </a:r>
            <a:r>
              <a:rPr lang="en-US" sz="2400" i="1" dirty="0" err="1">
                <a:solidFill>
                  <a:srgbClr val="6D6E6C"/>
                </a:solidFill>
              </a:rPr>
              <a:t>sposób</a:t>
            </a:r>
            <a:r>
              <a:rPr lang="en-US" sz="2400" i="1" dirty="0">
                <a:solidFill>
                  <a:srgbClr val="6D6E6C"/>
                </a:solidFill>
              </a:rPr>
              <a:t> z </a:t>
            </a:r>
            <a:r>
              <a:rPr lang="en-US" sz="2400" i="1" dirty="0" err="1">
                <a:solidFill>
                  <a:srgbClr val="6D6E6C"/>
                </a:solidFill>
              </a:rPr>
              <a:t>rozdziału</a:t>
            </a:r>
            <a:r>
              <a:rPr lang="en-US" sz="2400" i="1" dirty="0">
                <a:solidFill>
                  <a:srgbClr val="6D6E6C"/>
                </a:solidFill>
              </a:rPr>
              <a:t>! </a:t>
            </a:r>
            <a:r>
              <a:rPr lang="en-US" sz="2400" i="1" dirty="0" err="1">
                <a:solidFill>
                  <a:srgbClr val="6D6E6C"/>
                </a:solidFill>
              </a:rPr>
              <a:t>Oczywiście</a:t>
            </a:r>
            <a:r>
              <a:rPr lang="en-US" sz="2400" i="1" dirty="0">
                <a:solidFill>
                  <a:srgbClr val="6D6E6C"/>
                </a:solidFill>
              </a:rPr>
              <a:t>, a w </a:t>
            </a:r>
            <a:r>
              <a:rPr lang="en-US" sz="2400" i="1" dirty="0" err="1">
                <a:solidFill>
                  <a:srgbClr val="6D6E6C"/>
                </a:solidFill>
              </a:rPr>
              <a:t>szczególności</a:t>
            </a:r>
            <a:r>
              <a:rPr lang="en-US" sz="2400" i="1" dirty="0">
                <a:solidFill>
                  <a:srgbClr val="6D6E6C"/>
                </a:solidFill>
              </a:rPr>
              <a:t> </a:t>
            </a:r>
            <a:r>
              <a:rPr lang="en-US" sz="2400" i="1" dirty="0" err="1">
                <a:solidFill>
                  <a:srgbClr val="6D6E6C"/>
                </a:solidFill>
              </a:rPr>
              <a:t>na</a:t>
            </a:r>
            <a:r>
              <a:rPr lang="en-US" sz="2400" i="1" dirty="0">
                <a:solidFill>
                  <a:srgbClr val="6D6E6C"/>
                </a:solidFill>
              </a:rPr>
              <a:t> </a:t>
            </a:r>
            <a:r>
              <a:rPr lang="en-US" sz="2400" i="1" dirty="0" err="1">
                <a:solidFill>
                  <a:srgbClr val="6D6E6C"/>
                </a:solidFill>
              </a:rPr>
              <a:t>początku</a:t>
            </a:r>
            <a:r>
              <a:rPr lang="en-US" sz="2400" i="1" dirty="0">
                <a:solidFill>
                  <a:srgbClr val="6D6E6C"/>
                </a:solidFill>
              </a:rPr>
              <a:t> ich </a:t>
            </a:r>
            <a:r>
              <a:rPr lang="en-US" sz="2400" i="1" dirty="0" err="1">
                <a:solidFill>
                  <a:srgbClr val="6D6E6C"/>
                </a:solidFill>
              </a:rPr>
              <a:t>zatrudnienia</a:t>
            </a:r>
            <a:r>
              <a:rPr lang="en-US" sz="2400" i="1" dirty="0">
                <a:solidFill>
                  <a:srgbClr val="6D6E6C"/>
                </a:solidFill>
              </a:rPr>
              <a:t>, </a:t>
            </a:r>
            <a:r>
              <a:rPr lang="en-US" sz="2400" i="1" dirty="0" err="1">
                <a:solidFill>
                  <a:srgbClr val="6D6E6C"/>
                </a:solidFill>
              </a:rPr>
              <a:t>ustalasz</a:t>
            </a:r>
            <a:r>
              <a:rPr lang="en-US" sz="2400" i="1" dirty="0">
                <a:solidFill>
                  <a:srgbClr val="6D6E6C"/>
                </a:solidFill>
              </a:rPr>
              <a:t>, </a:t>
            </a:r>
            <a:r>
              <a:rPr lang="en-US" sz="2400" i="1" dirty="0" err="1">
                <a:solidFill>
                  <a:srgbClr val="6D6E6C"/>
                </a:solidFill>
              </a:rPr>
              <a:t>jak</a:t>
            </a:r>
            <a:r>
              <a:rPr lang="en-US" sz="2400" i="1" dirty="0">
                <a:solidFill>
                  <a:srgbClr val="6D6E6C"/>
                </a:solidFill>
              </a:rPr>
              <a:t> </a:t>
            </a:r>
            <a:r>
              <a:rPr lang="en-US" sz="2400" i="1" dirty="0" err="1">
                <a:solidFill>
                  <a:srgbClr val="6D6E6C"/>
                </a:solidFill>
              </a:rPr>
              <a:t>długo</a:t>
            </a:r>
            <a:r>
              <a:rPr lang="en-US" sz="2400" i="1" dirty="0">
                <a:solidFill>
                  <a:srgbClr val="6D6E6C"/>
                </a:solidFill>
              </a:rPr>
              <a:t> </a:t>
            </a:r>
            <a:r>
              <a:rPr lang="en-US" sz="2400" i="1" dirty="0" err="1">
                <a:solidFill>
                  <a:srgbClr val="6D6E6C"/>
                </a:solidFill>
              </a:rPr>
              <a:t>trwa</a:t>
            </a:r>
            <a:r>
              <a:rPr lang="en-US" sz="2400" i="1" dirty="0">
                <a:solidFill>
                  <a:srgbClr val="6D6E6C"/>
                </a:solidFill>
              </a:rPr>
              <a:t> </a:t>
            </a:r>
            <a:r>
              <a:rPr lang="en-US" sz="2400" i="1" dirty="0" err="1">
                <a:solidFill>
                  <a:srgbClr val="6D6E6C"/>
                </a:solidFill>
              </a:rPr>
              <a:t>realizacja</a:t>
            </a:r>
            <a:r>
              <a:rPr lang="en-US" sz="2400" i="1" dirty="0">
                <a:solidFill>
                  <a:srgbClr val="6D6E6C"/>
                </a:solidFill>
              </a:rPr>
              <a:t> </a:t>
            </a:r>
            <a:r>
              <a:rPr lang="en-US" sz="2400" i="1" dirty="0" err="1">
                <a:solidFill>
                  <a:srgbClr val="6D6E6C"/>
                </a:solidFill>
              </a:rPr>
              <a:t>zadań</a:t>
            </a:r>
            <a:r>
              <a:rPr lang="en-US" sz="2400" i="1" dirty="0">
                <a:solidFill>
                  <a:srgbClr val="6D6E6C"/>
                </a:solidFill>
              </a:rPr>
              <a:t> </a:t>
            </a:r>
            <a:r>
              <a:rPr lang="en-US" sz="2400" i="1" dirty="0" err="1">
                <a:solidFill>
                  <a:srgbClr val="6D6E6C"/>
                </a:solidFill>
              </a:rPr>
              <a:t>przez</a:t>
            </a:r>
            <a:r>
              <a:rPr lang="en-US" sz="2400" i="1" dirty="0">
                <a:solidFill>
                  <a:srgbClr val="6D6E6C"/>
                </a:solidFill>
              </a:rPr>
              <a:t> </a:t>
            </a:r>
            <a:r>
              <a:rPr lang="en-US" sz="2400" i="1" dirty="0" err="1">
                <a:solidFill>
                  <a:srgbClr val="6D6E6C"/>
                </a:solidFill>
              </a:rPr>
              <a:t>inną</a:t>
            </a:r>
            <a:r>
              <a:rPr lang="en-US" sz="2400" i="1" dirty="0">
                <a:solidFill>
                  <a:srgbClr val="6D6E6C"/>
                </a:solidFill>
              </a:rPr>
              <a:t> </a:t>
            </a:r>
            <a:r>
              <a:rPr lang="en-US" sz="2400" i="1" dirty="0" err="1">
                <a:solidFill>
                  <a:srgbClr val="6D6E6C"/>
                </a:solidFill>
              </a:rPr>
              <a:t>osobę</a:t>
            </a:r>
            <a:r>
              <a:rPr lang="en-US" sz="2400" i="1" dirty="0">
                <a:solidFill>
                  <a:srgbClr val="6D6E6C"/>
                </a:solidFill>
              </a:rPr>
              <a:t>, </a:t>
            </a:r>
            <a:r>
              <a:rPr lang="en-US" sz="2400" i="1" dirty="0" err="1">
                <a:solidFill>
                  <a:srgbClr val="6D6E6C"/>
                </a:solidFill>
              </a:rPr>
              <a:t>osobę</a:t>
            </a:r>
            <a:r>
              <a:rPr lang="en-US" sz="2400" i="1" dirty="0">
                <a:solidFill>
                  <a:srgbClr val="6D6E6C"/>
                </a:solidFill>
              </a:rPr>
              <a:t>, </a:t>
            </a:r>
            <a:r>
              <a:rPr lang="en-US" sz="2400" i="1" dirty="0" err="1">
                <a:solidFill>
                  <a:srgbClr val="6D6E6C"/>
                </a:solidFill>
              </a:rPr>
              <a:t>która</a:t>
            </a:r>
            <a:r>
              <a:rPr lang="en-US" sz="2400" i="1" dirty="0">
                <a:solidFill>
                  <a:srgbClr val="6D6E6C"/>
                </a:solidFill>
              </a:rPr>
              <a:t> jest w </a:t>
            </a:r>
            <a:r>
              <a:rPr lang="en-US" sz="2400" i="1" dirty="0" err="1">
                <a:solidFill>
                  <a:srgbClr val="6D6E6C"/>
                </a:solidFill>
              </a:rPr>
              <a:t>trybie</a:t>
            </a:r>
            <a:r>
              <a:rPr lang="en-US" sz="2400" i="1" dirty="0">
                <a:solidFill>
                  <a:srgbClr val="6D6E6C"/>
                </a:solidFill>
              </a:rPr>
              <a:t> </a:t>
            </a:r>
            <a:r>
              <a:rPr lang="en-US" sz="2400" i="1" dirty="0" err="1">
                <a:solidFill>
                  <a:srgbClr val="6D6E6C"/>
                </a:solidFill>
              </a:rPr>
              <a:t>nauki</a:t>
            </a:r>
            <a:r>
              <a:rPr lang="en-US" sz="2400" i="1" dirty="0">
                <a:solidFill>
                  <a:srgbClr val="6D6E6C"/>
                </a:solidFill>
              </a:rPr>
              <a:t> </a:t>
            </a:r>
            <a:r>
              <a:rPr lang="en-US" sz="2400" i="1" dirty="0" err="1">
                <a:solidFill>
                  <a:srgbClr val="6D6E6C"/>
                </a:solidFill>
              </a:rPr>
              <a:t>i</a:t>
            </a:r>
            <a:r>
              <a:rPr lang="en-US" sz="2400" i="1" dirty="0">
                <a:solidFill>
                  <a:srgbClr val="6D6E6C"/>
                </a:solidFill>
              </a:rPr>
              <a:t> </a:t>
            </a:r>
            <a:r>
              <a:rPr lang="en-US" sz="2400" i="1" dirty="0" err="1">
                <a:solidFill>
                  <a:srgbClr val="6D6E6C"/>
                </a:solidFill>
              </a:rPr>
              <a:t>indukcji</a:t>
            </a:r>
            <a:r>
              <a:rPr lang="en-US" sz="2400" i="1" dirty="0">
                <a:solidFill>
                  <a:srgbClr val="6D6E6C"/>
                </a:solidFill>
              </a:rPr>
              <a:t>.  </a:t>
            </a:r>
            <a:r>
              <a:rPr lang="en-US" sz="2400" i="1" dirty="0" err="1">
                <a:solidFill>
                  <a:srgbClr val="6D6E6C"/>
                </a:solidFill>
              </a:rPr>
              <a:t>Zarządzanie</a:t>
            </a:r>
            <a:r>
              <a:rPr lang="en-US" sz="2400" i="1" dirty="0">
                <a:solidFill>
                  <a:srgbClr val="6D6E6C"/>
                </a:solidFill>
              </a:rPr>
              <a:t> </a:t>
            </a:r>
            <a:r>
              <a:rPr lang="en-US" sz="2400" i="1" dirty="0" err="1">
                <a:solidFill>
                  <a:srgbClr val="6D6E6C"/>
                </a:solidFill>
              </a:rPr>
              <a:t>czasem</a:t>
            </a:r>
            <a:r>
              <a:rPr lang="en-US" sz="2400" i="1" dirty="0">
                <a:solidFill>
                  <a:srgbClr val="6D6E6C"/>
                </a:solidFill>
              </a:rPr>
              <a:t> </a:t>
            </a:r>
            <a:r>
              <a:rPr lang="en-US" sz="2400" i="1" dirty="0" err="1">
                <a:solidFill>
                  <a:srgbClr val="6D6E6C"/>
                </a:solidFill>
              </a:rPr>
              <a:t>innej</a:t>
            </a:r>
            <a:r>
              <a:rPr lang="en-US" sz="2400" i="1" dirty="0">
                <a:solidFill>
                  <a:srgbClr val="6D6E6C"/>
                </a:solidFill>
              </a:rPr>
              <a:t> </a:t>
            </a:r>
            <a:r>
              <a:rPr lang="en-US" sz="2400" i="1" dirty="0" err="1">
                <a:solidFill>
                  <a:srgbClr val="6D6E6C"/>
                </a:solidFill>
              </a:rPr>
              <a:t>osoby</a:t>
            </a:r>
            <a:r>
              <a:rPr lang="en-US" sz="2400" i="1" dirty="0">
                <a:solidFill>
                  <a:srgbClr val="6D6E6C"/>
                </a:solidFill>
              </a:rPr>
              <a:t> jest </a:t>
            </a:r>
            <a:r>
              <a:rPr lang="en-US" sz="2400" i="1" dirty="0" err="1">
                <a:solidFill>
                  <a:srgbClr val="6D6E6C"/>
                </a:solidFill>
              </a:rPr>
              <a:t>jedną</a:t>
            </a:r>
            <a:r>
              <a:rPr lang="en-US" sz="2400" i="1" dirty="0">
                <a:solidFill>
                  <a:srgbClr val="6D6E6C"/>
                </a:solidFill>
              </a:rPr>
              <a:t> z </a:t>
            </a:r>
            <a:r>
              <a:rPr lang="en-US" sz="2400" i="1" dirty="0" err="1">
                <a:solidFill>
                  <a:srgbClr val="6D6E6C"/>
                </a:solidFill>
              </a:rPr>
              <a:t>najtrudniejszych</a:t>
            </a:r>
            <a:r>
              <a:rPr lang="en-US" sz="2400" i="1" dirty="0">
                <a:solidFill>
                  <a:srgbClr val="6D6E6C"/>
                </a:solidFill>
              </a:rPr>
              <a:t> </a:t>
            </a:r>
            <a:r>
              <a:rPr lang="en-US" sz="2400" i="1" dirty="0" err="1">
                <a:solidFill>
                  <a:srgbClr val="6D6E6C"/>
                </a:solidFill>
              </a:rPr>
              <a:t>rzeczy</a:t>
            </a:r>
            <a:r>
              <a:rPr lang="en-US" sz="2400" i="1" dirty="0">
                <a:solidFill>
                  <a:srgbClr val="6D6E6C"/>
                </a:solidFill>
              </a:rPr>
              <a:t>, do </a:t>
            </a:r>
            <a:r>
              <a:rPr lang="en-US" sz="2400" i="1" dirty="0" err="1">
                <a:solidFill>
                  <a:srgbClr val="6D6E6C"/>
                </a:solidFill>
              </a:rPr>
              <a:t>których</a:t>
            </a:r>
            <a:r>
              <a:rPr lang="en-US" sz="2400" i="1" dirty="0">
                <a:solidFill>
                  <a:srgbClr val="6D6E6C"/>
                </a:solidFill>
              </a:rPr>
              <a:t> </a:t>
            </a:r>
            <a:r>
              <a:rPr lang="en-US" sz="2400" i="1" dirty="0" err="1">
                <a:solidFill>
                  <a:srgbClr val="6D6E6C"/>
                </a:solidFill>
              </a:rPr>
              <a:t>trzeba</a:t>
            </a:r>
            <a:r>
              <a:rPr lang="en-US" sz="2400" i="1" dirty="0">
                <a:solidFill>
                  <a:srgbClr val="6D6E6C"/>
                </a:solidFill>
              </a:rPr>
              <a:t> </a:t>
            </a:r>
            <a:r>
              <a:rPr lang="en-US" sz="2400" i="1" dirty="0" err="1">
                <a:solidFill>
                  <a:srgbClr val="6D6E6C"/>
                </a:solidFill>
              </a:rPr>
              <a:t>się</a:t>
            </a:r>
            <a:r>
              <a:rPr lang="en-US" sz="2400" i="1" dirty="0">
                <a:solidFill>
                  <a:srgbClr val="6D6E6C"/>
                </a:solidFill>
              </a:rPr>
              <a:t> </a:t>
            </a:r>
            <a:r>
              <a:rPr lang="en-US" sz="2400" i="1" dirty="0" err="1">
                <a:solidFill>
                  <a:srgbClr val="6D6E6C"/>
                </a:solidFill>
              </a:rPr>
              <a:t>przyzwyczaić</a:t>
            </a:r>
            <a:r>
              <a:rPr lang="en-US" sz="2400" i="1" dirty="0">
                <a:solidFill>
                  <a:srgbClr val="6D6E6C"/>
                </a:solidFill>
              </a:rPr>
              <a:t> z </a:t>
            </a:r>
            <a:r>
              <a:rPr lang="en-US" sz="2400" i="1" dirty="0" err="1">
                <a:solidFill>
                  <a:srgbClr val="6D6E6C"/>
                </a:solidFill>
              </a:rPr>
              <a:t>nowym</a:t>
            </a:r>
            <a:r>
              <a:rPr lang="en-US" sz="2400" i="1" dirty="0">
                <a:solidFill>
                  <a:srgbClr val="6D6E6C"/>
                </a:solidFill>
              </a:rPr>
              <a:t> </a:t>
            </a:r>
            <a:r>
              <a:rPr lang="en-US" sz="2400" i="1" dirty="0" err="1">
                <a:solidFill>
                  <a:srgbClr val="6D6E6C"/>
                </a:solidFill>
              </a:rPr>
              <a:t>pracownikiem</a:t>
            </a:r>
            <a:r>
              <a:rPr lang="en-US" sz="2400" i="1" dirty="0">
                <a:solidFill>
                  <a:srgbClr val="6D6E6C"/>
                </a:solidFill>
              </a:rPr>
              <a:t>.  </a:t>
            </a:r>
            <a:r>
              <a:rPr lang="en-US" sz="2400" i="1" dirty="0" err="1">
                <a:solidFill>
                  <a:srgbClr val="6D6E6C"/>
                </a:solidFill>
              </a:rPr>
              <a:t>Pierwsze</a:t>
            </a:r>
            <a:r>
              <a:rPr lang="en-US" sz="2400" i="1" dirty="0">
                <a:solidFill>
                  <a:srgbClr val="6D6E6C"/>
                </a:solidFill>
              </a:rPr>
              <a:t> </a:t>
            </a:r>
            <a:r>
              <a:rPr lang="en-US" sz="2400" i="1" dirty="0" err="1">
                <a:solidFill>
                  <a:srgbClr val="6D6E6C"/>
                </a:solidFill>
              </a:rPr>
              <a:t>kilka</a:t>
            </a:r>
            <a:r>
              <a:rPr lang="en-US" sz="2400" i="1" dirty="0">
                <a:solidFill>
                  <a:srgbClr val="6D6E6C"/>
                </a:solidFill>
              </a:rPr>
              <a:t> </a:t>
            </a:r>
            <a:r>
              <a:rPr lang="en-US" sz="2400" i="1" dirty="0" err="1">
                <a:solidFill>
                  <a:srgbClr val="6D6E6C"/>
                </a:solidFill>
              </a:rPr>
              <a:t>tygodni</a:t>
            </a:r>
            <a:r>
              <a:rPr lang="en-US" sz="2400" i="1" dirty="0">
                <a:solidFill>
                  <a:srgbClr val="6D6E6C"/>
                </a:solidFill>
              </a:rPr>
              <a:t> </a:t>
            </a:r>
            <a:r>
              <a:rPr lang="en-US" sz="2400" i="1" dirty="0" err="1">
                <a:solidFill>
                  <a:srgbClr val="6D6E6C"/>
                </a:solidFill>
              </a:rPr>
              <a:t>spędziliśmy</a:t>
            </a:r>
            <a:r>
              <a:rPr lang="en-US" sz="2400" i="1" dirty="0">
                <a:solidFill>
                  <a:srgbClr val="6D6E6C"/>
                </a:solidFill>
              </a:rPr>
              <a:t> </a:t>
            </a:r>
            <a:r>
              <a:rPr lang="en-US" sz="2400" i="1" dirty="0" err="1">
                <a:solidFill>
                  <a:srgbClr val="6D6E6C"/>
                </a:solidFill>
              </a:rPr>
              <a:t>na</a:t>
            </a:r>
            <a:r>
              <a:rPr lang="en-US" sz="2400" i="1" dirty="0">
                <a:solidFill>
                  <a:srgbClr val="6D6E6C"/>
                </a:solidFill>
              </a:rPr>
              <a:t> </a:t>
            </a:r>
            <a:r>
              <a:rPr lang="en-US" sz="2400" i="1" dirty="0" err="1">
                <a:solidFill>
                  <a:srgbClr val="6D6E6C"/>
                </a:solidFill>
              </a:rPr>
              <a:t>testach</a:t>
            </a:r>
            <a:r>
              <a:rPr lang="en-US" sz="2400" i="1" dirty="0">
                <a:solidFill>
                  <a:srgbClr val="6D6E6C"/>
                </a:solidFill>
              </a:rPr>
              <a:t> </a:t>
            </a:r>
            <a:r>
              <a:rPr lang="en-US" sz="2400" i="1" dirty="0" err="1">
                <a:solidFill>
                  <a:srgbClr val="6D6E6C"/>
                </a:solidFill>
              </a:rPr>
              <a:t>i</a:t>
            </a:r>
            <a:r>
              <a:rPr lang="en-US" sz="2400" i="1" dirty="0">
                <a:solidFill>
                  <a:srgbClr val="6D6E6C"/>
                </a:solidFill>
              </a:rPr>
              <a:t> </a:t>
            </a:r>
            <a:r>
              <a:rPr lang="en-US" sz="2400" i="1" dirty="0" err="1">
                <a:solidFill>
                  <a:srgbClr val="6D6E6C"/>
                </a:solidFill>
              </a:rPr>
              <a:t>eksperymentach</a:t>
            </a:r>
            <a:r>
              <a:rPr lang="en-US" sz="2400" i="1" dirty="0">
                <a:solidFill>
                  <a:srgbClr val="6D6E6C"/>
                </a:solidFill>
              </a:rPr>
              <a:t>, aby </a:t>
            </a:r>
            <a:r>
              <a:rPr lang="en-US" sz="2400" i="1" dirty="0" err="1">
                <a:solidFill>
                  <a:srgbClr val="6D6E6C"/>
                </a:solidFill>
              </a:rPr>
              <a:t>dowiedzieć</a:t>
            </a:r>
            <a:r>
              <a:rPr lang="en-US" sz="2400" i="1" dirty="0">
                <a:solidFill>
                  <a:srgbClr val="6D6E6C"/>
                </a:solidFill>
              </a:rPr>
              <a:t> </a:t>
            </a:r>
            <a:r>
              <a:rPr lang="en-US" sz="2400" i="1" dirty="0" err="1">
                <a:solidFill>
                  <a:srgbClr val="6D6E6C"/>
                </a:solidFill>
              </a:rPr>
              <a:t>się</a:t>
            </a:r>
            <a:r>
              <a:rPr lang="en-US" sz="2400" i="1" dirty="0">
                <a:solidFill>
                  <a:srgbClr val="6D6E6C"/>
                </a:solidFill>
              </a:rPr>
              <a:t>, </a:t>
            </a:r>
            <a:r>
              <a:rPr lang="en-US" sz="2400" i="1" dirty="0" err="1">
                <a:solidFill>
                  <a:srgbClr val="6D6E6C"/>
                </a:solidFill>
              </a:rPr>
              <a:t>jaki</a:t>
            </a:r>
            <a:r>
              <a:rPr lang="en-US" sz="2400" i="1" dirty="0">
                <a:solidFill>
                  <a:srgbClr val="6D6E6C"/>
                </a:solidFill>
              </a:rPr>
              <a:t> jest </a:t>
            </a:r>
            <a:r>
              <a:rPr lang="en-US" sz="2400" i="1" dirty="0" err="1">
                <a:solidFill>
                  <a:srgbClr val="6D6E6C"/>
                </a:solidFill>
              </a:rPr>
              <a:t>podstawowy</a:t>
            </a:r>
            <a:r>
              <a:rPr lang="en-US" sz="2400" i="1" dirty="0">
                <a:solidFill>
                  <a:srgbClr val="6D6E6C"/>
                </a:solidFill>
              </a:rPr>
              <a:t> </a:t>
            </a:r>
            <a:r>
              <a:rPr lang="en-US" sz="2400" i="1" dirty="0" err="1">
                <a:solidFill>
                  <a:srgbClr val="6D6E6C"/>
                </a:solidFill>
              </a:rPr>
              <a:t>czas</a:t>
            </a:r>
            <a:r>
              <a:rPr lang="en-US" sz="2400" i="1" dirty="0">
                <a:solidFill>
                  <a:srgbClr val="6D6E6C"/>
                </a:solidFill>
              </a:rPr>
              <a:t> </a:t>
            </a:r>
            <a:r>
              <a:rPr lang="en-US" sz="2400" i="1" dirty="0" err="1">
                <a:solidFill>
                  <a:srgbClr val="6D6E6C"/>
                </a:solidFill>
              </a:rPr>
              <a:t>potrzebny</a:t>
            </a:r>
            <a:r>
              <a:rPr lang="en-US" sz="2400" i="1" dirty="0">
                <a:solidFill>
                  <a:srgbClr val="6D6E6C"/>
                </a:solidFill>
              </a:rPr>
              <a:t> do </a:t>
            </a:r>
            <a:r>
              <a:rPr lang="en-US" sz="2400" i="1" dirty="0" err="1">
                <a:solidFill>
                  <a:srgbClr val="6D6E6C"/>
                </a:solidFill>
              </a:rPr>
              <a:t>wykonania</a:t>
            </a:r>
            <a:r>
              <a:rPr lang="en-US" sz="2400" i="1" dirty="0">
                <a:solidFill>
                  <a:srgbClr val="6D6E6C"/>
                </a:solidFill>
              </a:rPr>
              <a:t> </a:t>
            </a:r>
            <a:r>
              <a:rPr lang="en-US" sz="2400" i="1" dirty="0" err="1">
                <a:solidFill>
                  <a:srgbClr val="6D6E6C"/>
                </a:solidFill>
              </a:rPr>
              <a:t>ich</a:t>
            </a:r>
            <a:r>
              <a:rPr lang="en-US" sz="2400" i="1" dirty="0">
                <a:solidFill>
                  <a:srgbClr val="6D6E6C"/>
                </a:solidFill>
              </a:rPr>
              <a:t> </a:t>
            </a:r>
            <a:r>
              <a:rPr lang="en-US" sz="2400" i="1" dirty="0" err="1">
                <a:solidFill>
                  <a:srgbClr val="6D6E6C"/>
                </a:solidFill>
              </a:rPr>
              <a:t>zadań</a:t>
            </a:r>
            <a:r>
              <a:rPr lang="en-US" sz="2400" i="1" dirty="0">
                <a:solidFill>
                  <a:srgbClr val="6D6E6C"/>
                </a:solidFill>
              </a:rPr>
              <a:t>. </a:t>
            </a:r>
            <a:r>
              <a:rPr lang="en-US" sz="2400" i="1" dirty="0" err="1">
                <a:solidFill>
                  <a:srgbClr val="6D6E6C"/>
                </a:solidFill>
              </a:rPr>
              <a:t>Podział</a:t>
            </a:r>
            <a:r>
              <a:rPr lang="en-US" sz="2400" i="1" dirty="0">
                <a:solidFill>
                  <a:srgbClr val="6D6E6C"/>
                </a:solidFill>
              </a:rPr>
              <a:t> </a:t>
            </a:r>
            <a:r>
              <a:rPr lang="en-US" sz="2400" i="1" dirty="0" err="1">
                <a:solidFill>
                  <a:srgbClr val="6D6E6C"/>
                </a:solidFill>
              </a:rPr>
              <a:t>zadań</a:t>
            </a:r>
            <a:r>
              <a:rPr lang="en-US" sz="2400" i="1" dirty="0">
                <a:solidFill>
                  <a:srgbClr val="6D6E6C"/>
                </a:solidFill>
              </a:rPr>
              <a:t> </a:t>
            </a:r>
            <a:r>
              <a:rPr lang="en-US" sz="2400" i="1" dirty="0" err="1">
                <a:solidFill>
                  <a:srgbClr val="6D6E6C"/>
                </a:solidFill>
              </a:rPr>
              <a:t>na</a:t>
            </a:r>
            <a:r>
              <a:rPr lang="en-US" sz="2400" i="1" dirty="0">
                <a:solidFill>
                  <a:srgbClr val="6D6E6C"/>
                </a:solidFill>
              </a:rPr>
              <a:t> </a:t>
            </a:r>
            <a:r>
              <a:rPr lang="en-US" sz="2400" i="1" dirty="0" err="1">
                <a:solidFill>
                  <a:srgbClr val="6D6E6C"/>
                </a:solidFill>
              </a:rPr>
              <a:t>kawałki</a:t>
            </a:r>
            <a:r>
              <a:rPr lang="en-US" sz="2400" i="1" dirty="0">
                <a:solidFill>
                  <a:srgbClr val="6D6E6C"/>
                </a:solidFill>
              </a:rPr>
              <a:t> </a:t>
            </a:r>
            <a:r>
              <a:rPr lang="en-US" sz="2400" i="1" dirty="0" err="1">
                <a:solidFill>
                  <a:srgbClr val="6D6E6C"/>
                </a:solidFill>
              </a:rPr>
              <a:t>czasu</a:t>
            </a:r>
            <a:r>
              <a:rPr lang="en-US" sz="2400" i="1" dirty="0">
                <a:solidFill>
                  <a:srgbClr val="6D6E6C"/>
                </a:solidFill>
              </a:rPr>
              <a:t> </a:t>
            </a:r>
            <a:r>
              <a:rPr lang="en-US" sz="2400" i="1" dirty="0" err="1">
                <a:solidFill>
                  <a:srgbClr val="6D6E6C"/>
                </a:solidFill>
              </a:rPr>
              <a:t>daje</a:t>
            </a:r>
            <a:r>
              <a:rPr lang="en-US" sz="2400" i="1" dirty="0">
                <a:solidFill>
                  <a:srgbClr val="6D6E6C"/>
                </a:solidFill>
              </a:rPr>
              <a:t> </a:t>
            </a:r>
            <a:r>
              <a:rPr lang="en-US" sz="2400" i="1" dirty="0" err="1">
                <a:solidFill>
                  <a:srgbClr val="6D6E6C"/>
                </a:solidFill>
              </a:rPr>
              <a:t>wspaniałe</a:t>
            </a:r>
            <a:r>
              <a:rPr lang="en-US" sz="2400" i="1" dirty="0">
                <a:solidFill>
                  <a:srgbClr val="6D6E6C"/>
                </a:solidFill>
              </a:rPr>
              <a:t> </a:t>
            </a:r>
            <a:r>
              <a:rPr lang="en-US" sz="2400" i="1" dirty="0" err="1">
                <a:solidFill>
                  <a:srgbClr val="6D6E6C"/>
                </a:solidFill>
              </a:rPr>
              <a:t>spostrzeżenia</a:t>
            </a:r>
            <a:r>
              <a:rPr lang="en-US" sz="2400" i="1" dirty="0">
                <a:solidFill>
                  <a:srgbClr val="6D6E6C"/>
                </a:solidFill>
              </a:rPr>
              <a:t>. </a:t>
            </a:r>
            <a:r>
              <a:rPr lang="en-US" sz="2400" i="1" dirty="0" err="1">
                <a:solidFill>
                  <a:srgbClr val="6D6E6C"/>
                </a:solidFill>
              </a:rPr>
              <a:t>Może</a:t>
            </a:r>
            <a:r>
              <a:rPr lang="en-US" sz="2400" i="1" dirty="0">
                <a:solidFill>
                  <a:srgbClr val="6D6E6C"/>
                </a:solidFill>
              </a:rPr>
              <a:t> to </a:t>
            </a:r>
            <a:r>
              <a:rPr lang="en-US" sz="2400" i="1" dirty="0" err="1">
                <a:solidFill>
                  <a:srgbClr val="6D6E6C"/>
                </a:solidFill>
              </a:rPr>
              <a:t>również</a:t>
            </a:r>
            <a:r>
              <a:rPr lang="en-US" sz="2400" i="1" dirty="0">
                <a:solidFill>
                  <a:srgbClr val="6D6E6C"/>
                </a:solidFill>
              </a:rPr>
              <a:t> </a:t>
            </a:r>
            <a:r>
              <a:rPr lang="en-US" sz="2400" i="1" dirty="0" err="1">
                <a:solidFill>
                  <a:srgbClr val="6D6E6C"/>
                </a:solidFill>
              </a:rPr>
              <a:t>pomóc</a:t>
            </a:r>
            <a:r>
              <a:rPr lang="en-US" sz="2400" i="1" dirty="0">
                <a:solidFill>
                  <a:srgbClr val="6D6E6C"/>
                </a:solidFill>
              </a:rPr>
              <a:t> w </a:t>
            </a:r>
            <a:r>
              <a:rPr lang="en-US" sz="2400" i="1" dirty="0" err="1">
                <a:solidFill>
                  <a:srgbClr val="6D6E6C"/>
                </a:solidFill>
              </a:rPr>
              <a:t>zweryfikowaniu</a:t>
            </a:r>
            <a:r>
              <a:rPr lang="en-US" sz="2400" i="1" dirty="0">
                <a:solidFill>
                  <a:srgbClr val="6D6E6C"/>
                </a:solidFill>
              </a:rPr>
              <a:t> </a:t>
            </a:r>
            <a:r>
              <a:rPr lang="en-US" sz="2400" i="1" dirty="0" err="1">
                <a:solidFill>
                  <a:srgbClr val="6D6E6C"/>
                </a:solidFill>
              </a:rPr>
              <a:t>podejścia</a:t>
            </a:r>
            <a:r>
              <a:rPr lang="en-US" sz="2400" i="1" dirty="0">
                <a:solidFill>
                  <a:srgbClr val="6D6E6C"/>
                </a:solidFill>
              </a:rPr>
              <a:t> do </a:t>
            </a:r>
            <a:r>
              <a:rPr lang="en-US" sz="2400" i="1" dirty="0" err="1">
                <a:solidFill>
                  <a:srgbClr val="6D6E6C"/>
                </a:solidFill>
              </a:rPr>
              <a:t>kalkulacji</a:t>
            </a:r>
            <a:r>
              <a:rPr lang="en-US" sz="2400" i="1" dirty="0">
                <a:solidFill>
                  <a:srgbClr val="6D6E6C"/>
                </a:solidFill>
              </a:rPr>
              <a:t> </a:t>
            </a:r>
            <a:r>
              <a:rPr lang="en-US" sz="2400" i="1" dirty="0" err="1">
                <a:solidFill>
                  <a:srgbClr val="6D6E6C"/>
                </a:solidFill>
              </a:rPr>
              <a:t>kosztów</a:t>
            </a:r>
            <a:r>
              <a:rPr lang="en-US" sz="2400" i="1" dirty="0">
                <a:solidFill>
                  <a:srgbClr val="6D6E6C"/>
                </a:solidFill>
              </a:rPr>
              <a:t> </a:t>
            </a:r>
            <a:r>
              <a:rPr lang="en-US" sz="2400" i="1" dirty="0" err="1">
                <a:solidFill>
                  <a:srgbClr val="6D6E6C"/>
                </a:solidFill>
              </a:rPr>
              <a:t>i</a:t>
            </a:r>
            <a:r>
              <a:rPr lang="en-US" sz="2400" i="1" dirty="0">
                <a:solidFill>
                  <a:srgbClr val="6D6E6C"/>
                </a:solidFill>
              </a:rPr>
              <a:t> </a:t>
            </a:r>
            <a:r>
              <a:rPr lang="en-US" sz="2400" i="1" dirty="0" err="1">
                <a:solidFill>
                  <a:srgbClr val="6D6E6C"/>
                </a:solidFill>
              </a:rPr>
              <a:t>cen</a:t>
            </a:r>
            <a:r>
              <a:rPr lang="en-US" sz="2400" i="1" dirty="0">
                <a:solidFill>
                  <a:srgbClr val="6D6E6C"/>
                </a:solidFill>
              </a:rPr>
              <a:t> - </a:t>
            </a:r>
            <a:r>
              <a:rPr lang="en-US" sz="2400" i="1" dirty="0" err="1">
                <a:solidFill>
                  <a:srgbClr val="6D6E6C"/>
                </a:solidFill>
              </a:rPr>
              <a:t>kiedy</a:t>
            </a:r>
            <a:r>
              <a:rPr lang="en-US" sz="2400" i="1" dirty="0">
                <a:solidFill>
                  <a:srgbClr val="6D6E6C"/>
                </a:solidFill>
              </a:rPr>
              <a:t> </a:t>
            </a:r>
            <a:r>
              <a:rPr lang="en-US" sz="2400" i="1" dirty="0" err="1">
                <a:solidFill>
                  <a:srgbClr val="6D6E6C"/>
                </a:solidFill>
              </a:rPr>
              <a:t>przeanalizowałem</a:t>
            </a:r>
            <a:r>
              <a:rPr lang="en-US" sz="2400" i="1" dirty="0">
                <a:solidFill>
                  <a:srgbClr val="6D6E6C"/>
                </a:solidFill>
              </a:rPr>
              <a:t> </a:t>
            </a:r>
            <a:r>
              <a:rPr lang="en-US" sz="2400" i="1" dirty="0" err="1">
                <a:solidFill>
                  <a:srgbClr val="6D6E6C"/>
                </a:solidFill>
              </a:rPr>
              <a:t>niektóre</a:t>
            </a:r>
            <a:r>
              <a:rPr lang="en-US" sz="2400" i="1" dirty="0">
                <a:solidFill>
                  <a:srgbClr val="6D6E6C"/>
                </a:solidFill>
              </a:rPr>
              <a:t> z </a:t>
            </a:r>
            <a:r>
              <a:rPr lang="en-US" sz="2400" i="1" dirty="0" err="1">
                <a:solidFill>
                  <a:srgbClr val="6D6E6C"/>
                </a:solidFill>
              </a:rPr>
              <a:t>naszych</a:t>
            </a:r>
            <a:r>
              <a:rPr lang="en-US" sz="2400" i="1" dirty="0">
                <a:solidFill>
                  <a:srgbClr val="6D6E6C"/>
                </a:solidFill>
              </a:rPr>
              <a:t> </a:t>
            </a:r>
            <a:r>
              <a:rPr lang="en-US" sz="2400" i="1" dirty="0" err="1">
                <a:solidFill>
                  <a:srgbClr val="6D6E6C"/>
                </a:solidFill>
              </a:rPr>
              <a:t>zadań</a:t>
            </a:r>
            <a:r>
              <a:rPr lang="en-US" sz="2400" i="1" dirty="0">
                <a:solidFill>
                  <a:srgbClr val="6D6E6C"/>
                </a:solidFill>
              </a:rPr>
              <a:t> </a:t>
            </a:r>
            <a:r>
              <a:rPr lang="en-US" sz="2400" i="1" dirty="0" err="1">
                <a:solidFill>
                  <a:srgbClr val="6D6E6C"/>
                </a:solidFill>
              </a:rPr>
              <a:t>poprawnie</a:t>
            </a:r>
            <a:r>
              <a:rPr lang="en-US" sz="2400" i="1" dirty="0">
                <a:solidFill>
                  <a:srgbClr val="6D6E6C"/>
                </a:solidFill>
              </a:rPr>
              <a:t>, </a:t>
            </a:r>
            <a:r>
              <a:rPr lang="en-US" sz="2400" i="1" dirty="0" err="1">
                <a:solidFill>
                  <a:srgbClr val="6D6E6C"/>
                </a:solidFill>
              </a:rPr>
              <a:t>było</a:t>
            </a:r>
            <a:r>
              <a:rPr lang="en-US" sz="2400" i="1" dirty="0">
                <a:solidFill>
                  <a:srgbClr val="6D6E6C"/>
                </a:solidFill>
              </a:rPr>
              <a:t> </a:t>
            </a:r>
            <a:r>
              <a:rPr lang="en-US" sz="2400" i="1" dirty="0" err="1">
                <a:solidFill>
                  <a:srgbClr val="6D6E6C"/>
                </a:solidFill>
              </a:rPr>
              <a:t>jasne</a:t>
            </a:r>
            <a:r>
              <a:rPr lang="en-US" sz="2400" i="1" dirty="0">
                <a:solidFill>
                  <a:srgbClr val="6D6E6C"/>
                </a:solidFill>
              </a:rPr>
              <a:t>, </a:t>
            </a:r>
            <a:r>
              <a:rPr lang="en-US" sz="2400" i="1" dirty="0" err="1">
                <a:solidFill>
                  <a:srgbClr val="6D6E6C"/>
                </a:solidFill>
              </a:rPr>
              <a:t>że</a:t>
            </a:r>
            <a:r>
              <a:rPr lang="en-US" sz="2400" i="1" dirty="0">
                <a:solidFill>
                  <a:srgbClr val="6D6E6C"/>
                </a:solidFill>
              </a:rPr>
              <a:t> </a:t>
            </a:r>
            <a:r>
              <a:rPr lang="en-US" sz="2400" i="1" dirty="0" err="1">
                <a:solidFill>
                  <a:srgbClr val="6D6E6C"/>
                </a:solidFill>
              </a:rPr>
              <a:t>musimy</a:t>
            </a:r>
            <a:r>
              <a:rPr lang="en-US" sz="2400" i="1" dirty="0">
                <a:solidFill>
                  <a:srgbClr val="6D6E6C"/>
                </a:solidFill>
              </a:rPr>
              <a:t> </a:t>
            </a:r>
            <a:r>
              <a:rPr lang="en-US" sz="2400" i="1" dirty="0" err="1">
                <a:solidFill>
                  <a:srgbClr val="6D6E6C"/>
                </a:solidFill>
              </a:rPr>
              <a:t>pobierać</a:t>
            </a:r>
            <a:r>
              <a:rPr lang="en-US" sz="2400" i="1" dirty="0">
                <a:solidFill>
                  <a:srgbClr val="6D6E6C"/>
                </a:solidFill>
              </a:rPr>
              <a:t> </a:t>
            </a:r>
            <a:r>
              <a:rPr lang="en-US" sz="2400" i="1" dirty="0" err="1">
                <a:solidFill>
                  <a:srgbClr val="6D6E6C"/>
                </a:solidFill>
              </a:rPr>
              <a:t>więcej</a:t>
            </a:r>
            <a:r>
              <a:rPr lang="en-US" sz="2400" i="1" dirty="0">
                <a:solidFill>
                  <a:srgbClr val="6D6E6C"/>
                </a:solidFill>
              </a:rPr>
              <a:t> </a:t>
            </a:r>
            <a:r>
              <a:rPr lang="en-US" sz="2400" i="1" dirty="0" err="1">
                <a:solidFill>
                  <a:srgbClr val="6D6E6C"/>
                </a:solidFill>
              </a:rPr>
              <a:t>opłat</a:t>
            </a:r>
            <a:r>
              <a:rPr lang="en-US" sz="2400" i="1" dirty="0">
                <a:solidFill>
                  <a:srgbClr val="6D6E6C"/>
                </a:solidFill>
              </a:rPr>
              <a:t>. </a:t>
            </a:r>
            <a:r>
              <a:rPr lang="en-US" sz="2400" i="1" dirty="0" err="1">
                <a:solidFill>
                  <a:srgbClr val="6D6E6C"/>
                </a:solidFill>
              </a:rPr>
              <a:t>Czas</a:t>
            </a:r>
            <a:r>
              <a:rPr lang="en-US" sz="2400" i="1" dirty="0">
                <a:solidFill>
                  <a:srgbClr val="6D6E6C"/>
                </a:solidFill>
              </a:rPr>
              <a:t> to </a:t>
            </a:r>
            <a:r>
              <a:rPr lang="en-US" sz="2400" i="1" dirty="0" err="1">
                <a:solidFill>
                  <a:srgbClr val="6D6E6C"/>
                </a:solidFill>
              </a:rPr>
              <a:t>pieniądz</a:t>
            </a:r>
            <a:r>
              <a:rPr lang="en-US" sz="2400" i="1" dirty="0">
                <a:solidFill>
                  <a:srgbClr val="6D6E6C"/>
                </a:solidFill>
              </a:rPr>
              <a:t> to </a:t>
            </a:r>
            <a:r>
              <a:rPr lang="en-US" sz="2400" i="1" dirty="0" err="1">
                <a:solidFill>
                  <a:srgbClr val="6D6E6C"/>
                </a:solidFill>
              </a:rPr>
              <a:t>moje</a:t>
            </a:r>
            <a:r>
              <a:rPr lang="en-US" sz="2400" i="1" dirty="0">
                <a:solidFill>
                  <a:srgbClr val="6D6E6C"/>
                </a:solidFill>
              </a:rPr>
              <a:t> </a:t>
            </a:r>
            <a:r>
              <a:rPr lang="en-US" sz="2400" i="1" dirty="0" err="1">
                <a:solidFill>
                  <a:srgbClr val="6D6E6C"/>
                </a:solidFill>
              </a:rPr>
              <a:t>nowe</a:t>
            </a:r>
            <a:r>
              <a:rPr lang="en-US" sz="2400" i="1" dirty="0">
                <a:solidFill>
                  <a:srgbClr val="6D6E6C"/>
                </a:solidFill>
              </a:rPr>
              <a:t> motto!  </a:t>
            </a:r>
            <a:r>
              <a:rPr lang="en-US" sz="2400" i="1" dirty="0" err="1">
                <a:solidFill>
                  <a:srgbClr val="6D6E6C"/>
                </a:solidFill>
              </a:rPr>
              <a:t>Śledź</a:t>
            </a:r>
            <a:r>
              <a:rPr lang="en-US" sz="2400" i="1" dirty="0">
                <a:solidFill>
                  <a:srgbClr val="6D6E6C"/>
                </a:solidFill>
              </a:rPr>
              <a:t> </a:t>
            </a:r>
            <a:r>
              <a:rPr lang="en-US" sz="2400" i="1" dirty="0" err="1">
                <a:solidFill>
                  <a:srgbClr val="6D6E6C"/>
                </a:solidFill>
              </a:rPr>
              <a:t>postępy</a:t>
            </a:r>
            <a:r>
              <a:rPr lang="en-US" sz="2400" i="1" dirty="0">
                <a:solidFill>
                  <a:srgbClr val="6D6E6C"/>
                </a:solidFill>
              </a:rPr>
              <a:t> </a:t>
            </a:r>
            <a:r>
              <a:rPr lang="en-US" sz="2400" i="1" dirty="0" err="1">
                <a:solidFill>
                  <a:srgbClr val="6D6E6C"/>
                </a:solidFill>
              </a:rPr>
              <a:t>pracowników</a:t>
            </a:r>
            <a:r>
              <a:rPr lang="en-US" sz="2400" i="1" dirty="0">
                <a:solidFill>
                  <a:srgbClr val="6D6E6C"/>
                </a:solidFill>
              </a:rPr>
              <a:t> we </a:t>
            </a:r>
            <a:r>
              <a:rPr lang="en-US" sz="2400" i="1" dirty="0" err="1">
                <a:solidFill>
                  <a:srgbClr val="6D6E6C"/>
                </a:solidFill>
              </a:rPr>
              <a:t>wczesnych</a:t>
            </a:r>
            <a:r>
              <a:rPr lang="en-US" sz="2400" i="1" dirty="0">
                <a:solidFill>
                  <a:srgbClr val="6D6E6C"/>
                </a:solidFill>
              </a:rPr>
              <a:t> </a:t>
            </a:r>
            <a:r>
              <a:rPr lang="en-US" sz="2400" i="1" dirty="0" err="1">
                <a:solidFill>
                  <a:srgbClr val="6D6E6C"/>
                </a:solidFill>
              </a:rPr>
              <a:t>tygodniach</a:t>
            </a:r>
            <a:r>
              <a:rPr lang="en-US" sz="2400" i="1" dirty="0">
                <a:solidFill>
                  <a:srgbClr val="6D6E6C"/>
                </a:solidFill>
              </a:rPr>
              <a:t> </a:t>
            </a:r>
            <a:r>
              <a:rPr lang="en-US" sz="2400" i="1" dirty="0" err="1">
                <a:solidFill>
                  <a:srgbClr val="6D6E6C"/>
                </a:solidFill>
              </a:rPr>
              <a:t>i</a:t>
            </a:r>
            <a:r>
              <a:rPr lang="en-US" sz="2400" i="1" dirty="0">
                <a:solidFill>
                  <a:srgbClr val="6D6E6C"/>
                </a:solidFill>
              </a:rPr>
              <a:t> </a:t>
            </a:r>
            <a:r>
              <a:rPr lang="en-US" sz="2400" i="1" dirty="0" err="1">
                <a:solidFill>
                  <a:srgbClr val="6D6E6C"/>
                </a:solidFill>
              </a:rPr>
              <a:t>miesiącach</a:t>
            </a:r>
            <a:r>
              <a:rPr lang="en-US" sz="2400" i="1" dirty="0">
                <a:solidFill>
                  <a:srgbClr val="6D6E6C"/>
                </a:solidFill>
              </a:rPr>
              <a:t>, a z </a:t>
            </a:r>
            <a:r>
              <a:rPr lang="en-US" sz="2400" i="1" dirty="0" err="1">
                <a:solidFill>
                  <a:srgbClr val="6D6E6C"/>
                </a:solidFill>
              </a:rPr>
              <a:t>czasem</a:t>
            </a:r>
            <a:r>
              <a:rPr lang="en-US" sz="2400" i="1" dirty="0">
                <a:solidFill>
                  <a:srgbClr val="6D6E6C"/>
                </a:solidFill>
              </a:rPr>
              <a:t> </a:t>
            </a:r>
            <a:r>
              <a:rPr lang="en-US" sz="2400" i="1" dirty="0" err="1">
                <a:solidFill>
                  <a:srgbClr val="6D6E6C"/>
                </a:solidFill>
              </a:rPr>
              <a:t>ustalisz</a:t>
            </a:r>
            <a:r>
              <a:rPr lang="en-US" sz="2400" i="1" dirty="0">
                <a:solidFill>
                  <a:srgbClr val="6D6E6C"/>
                </a:solidFill>
              </a:rPr>
              <a:t> </a:t>
            </a:r>
            <a:r>
              <a:rPr lang="en-US" sz="2400" i="1" dirty="0" err="1">
                <a:solidFill>
                  <a:srgbClr val="6D6E6C"/>
                </a:solidFill>
              </a:rPr>
              <a:t>solidny</a:t>
            </a:r>
            <a:r>
              <a:rPr lang="en-US" sz="2400" i="1" dirty="0">
                <a:solidFill>
                  <a:srgbClr val="6D6E6C"/>
                </a:solidFill>
              </a:rPr>
              <a:t> </a:t>
            </a:r>
            <a:r>
              <a:rPr lang="en-US" sz="2400" i="1" dirty="0" err="1">
                <a:solidFill>
                  <a:srgbClr val="6D6E6C"/>
                </a:solidFill>
              </a:rPr>
              <a:t>punkt</a:t>
            </a:r>
            <a:r>
              <a:rPr lang="en-US" sz="2400" i="1" dirty="0">
                <a:solidFill>
                  <a:srgbClr val="6D6E6C"/>
                </a:solidFill>
              </a:rPr>
              <a:t> </a:t>
            </a:r>
            <a:r>
              <a:rPr lang="en-US" sz="2400" i="1" dirty="0" err="1">
                <a:solidFill>
                  <a:srgbClr val="6D6E6C"/>
                </a:solidFill>
              </a:rPr>
              <a:t>odniesienia</a:t>
            </a:r>
            <a:r>
              <a:rPr lang="en-US" sz="2400" i="1" dirty="0">
                <a:solidFill>
                  <a:srgbClr val="6D6E6C"/>
                </a:solidFill>
              </a:rPr>
              <a:t>. </a:t>
            </a:r>
          </a:p>
          <a:p>
            <a:pPr algn="ctr"/>
            <a:endParaRPr lang="en-IE" sz="800" b="1" dirty="0">
              <a:solidFill>
                <a:srgbClr val="6D6E6C"/>
              </a:solidFill>
            </a:endParaRPr>
          </a:p>
          <a:p>
            <a:pPr algn="ctr"/>
            <a:r>
              <a:rPr lang="en-US" sz="2400" b="1" i="1" dirty="0">
                <a:solidFill>
                  <a:srgbClr val="EA1D76"/>
                </a:solidFill>
              </a:rPr>
              <a:t>Kevin, Mechanical Engineering Business, Ireland</a:t>
            </a:r>
            <a:endParaRPr lang="en-IE" sz="2400" b="1" dirty="0">
              <a:solidFill>
                <a:srgbClr val="EA1D76"/>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635086" y="482320"/>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EA1D76"/>
                </a:solidFill>
                <a:latin typeface="Times" pitchFamily="2" charset="0"/>
              </a:rPr>
              <a:t>“</a:t>
            </a:r>
            <a:endParaRPr lang="en-IE" sz="9600" b="1" dirty="0">
              <a:solidFill>
                <a:srgbClr val="EA1D76"/>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9005996" y="4453774"/>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EA1D76"/>
                </a:solidFill>
                <a:latin typeface="Times" pitchFamily="2" charset="0"/>
              </a:rPr>
              <a:t>“</a:t>
            </a:r>
            <a:endParaRPr lang="en-IE" sz="9600" b="1" dirty="0">
              <a:solidFill>
                <a:srgbClr val="EA1D76"/>
              </a:solidFill>
              <a:latin typeface="Times" pitchFamily="2" charset="0"/>
            </a:endParaRPr>
          </a:p>
        </p:txBody>
      </p:sp>
    </p:spTree>
    <p:extLst>
      <p:ext uri="{BB962C8B-B14F-4D97-AF65-F5344CB8AC3E}">
        <p14:creationId xmlns:p14="http://schemas.microsoft.com/office/powerpoint/2010/main" val="2395552817"/>
      </p:ext>
    </p:extLst>
  </p:cSld>
  <p:clrMapOvr>
    <a:masterClrMapping/>
  </p:clrMapOvr>
  <mc:AlternateContent xmlns:mc="http://schemas.openxmlformats.org/markup-compatibility/2006">
    <mc:Choice xmlns:p14="http://schemas.microsoft.com/office/powerpoint/2010/main" Requires="p14">
      <p:transition spd="slow" p14:dur="2000" advTm="6969"/>
    </mc:Choice>
    <mc:Fallback>
      <p:transition spd="slow" advTm="6969"/>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1014411" y="0"/>
            <a:ext cx="10279936" cy="6129337"/>
          </a:xfrm>
          <a:prstGeom prst="rect">
            <a:avLst/>
          </a:prstGeom>
        </p:spPr>
        <p:txBody>
          <a:bodyPr anchor="ct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IE" sz="2400" b="1" dirty="0">
                <a:solidFill>
                  <a:schemeClr val="bg1"/>
                </a:solidFill>
                <a:highlight>
                  <a:srgbClr val="8F257A"/>
                </a:highlight>
              </a:rPr>
              <a:t>BUDOWANIE RALCJI; WSPOŁPRACA</a:t>
            </a:r>
          </a:p>
          <a:p>
            <a:pPr algn="ctr"/>
            <a:endParaRPr lang="en-IE" sz="2400" dirty="0">
              <a:solidFill>
                <a:schemeClr val="bg1"/>
              </a:solidFill>
              <a:highlight>
                <a:srgbClr val="8F257A"/>
              </a:highlight>
            </a:endParaRPr>
          </a:p>
          <a:p>
            <a:pPr algn="ctr"/>
            <a:endParaRPr lang="en-IE" sz="2400" dirty="0">
              <a:solidFill>
                <a:schemeClr val="bg1"/>
              </a:solidFill>
              <a:highlight>
                <a:srgbClr val="8F257A"/>
              </a:highlight>
            </a:endParaRPr>
          </a:p>
          <a:p>
            <a:pPr algn="just"/>
            <a:r>
              <a:rPr lang="en-IE" sz="2400" i="1" dirty="0" err="1">
                <a:solidFill>
                  <a:srgbClr val="6D6E6C"/>
                </a:solidFill>
              </a:rPr>
              <a:t>Współpraca</a:t>
            </a:r>
            <a:r>
              <a:rPr lang="en-IE" sz="2400" i="1" dirty="0">
                <a:solidFill>
                  <a:srgbClr val="6D6E6C"/>
                </a:solidFill>
              </a:rPr>
              <a:t> </a:t>
            </a:r>
            <a:r>
              <a:rPr lang="en-IE" sz="2400" i="1" dirty="0" err="1">
                <a:solidFill>
                  <a:srgbClr val="6D6E6C"/>
                </a:solidFill>
              </a:rPr>
              <a:t>polega</a:t>
            </a:r>
            <a:r>
              <a:rPr lang="en-IE" sz="2400" i="1" dirty="0">
                <a:solidFill>
                  <a:srgbClr val="6D6E6C"/>
                </a:solidFill>
              </a:rPr>
              <a:t> </a:t>
            </a:r>
            <a:r>
              <a:rPr lang="en-IE" sz="2400" i="1" dirty="0" err="1">
                <a:solidFill>
                  <a:srgbClr val="6D6E6C"/>
                </a:solidFill>
              </a:rPr>
              <a:t>na</a:t>
            </a:r>
            <a:r>
              <a:rPr lang="en-IE" sz="2400" i="1" dirty="0">
                <a:solidFill>
                  <a:srgbClr val="6D6E6C"/>
                </a:solidFill>
              </a:rPr>
              <a:t> </a:t>
            </a:r>
            <a:r>
              <a:rPr lang="en-IE" sz="2400" i="1" dirty="0" err="1">
                <a:solidFill>
                  <a:srgbClr val="6D6E6C"/>
                </a:solidFill>
              </a:rPr>
              <a:t>wspólnej</a:t>
            </a:r>
            <a:r>
              <a:rPr lang="en-IE" sz="2400" i="1" dirty="0">
                <a:solidFill>
                  <a:srgbClr val="6D6E6C"/>
                </a:solidFill>
              </a:rPr>
              <a:t> </a:t>
            </a:r>
            <a:r>
              <a:rPr lang="en-IE" sz="2400" i="1" dirty="0" err="1">
                <a:solidFill>
                  <a:srgbClr val="6D6E6C"/>
                </a:solidFill>
              </a:rPr>
              <a:t>pracy</a:t>
            </a:r>
            <a:r>
              <a:rPr lang="en-IE" sz="2400" i="1" dirty="0">
                <a:solidFill>
                  <a:srgbClr val="6D6E6C"/>
                </a:solidFill>
              </a:rPr>
              <a:t>. </a:t>
            </a:r>
            <a:r>
              <a:rPr lang="en-IE" sz="2400" i="1" dirty="0" err="1">
                <a:solidFill>
                  <a:srgbClr val="6D6E6C"/>
                </a:solidFill>
              </a:rPr>
              <a:t>Dla</a:t>
            </a:r>
            <a:r>
              <a:rPr lang="en-IE" sz="2400" i="1" dirty="0">
                <a:solidFill>
                  <a:srgbClr val="6D6E6C"/>
                </a:solidFill>
              </a:rPr>
              <a:t> </a:t>
            </a:r>
            <a:r>
              <a:rPr lang="en-IE" sz="2400" i="1" dirty="0" err="1">
                <a:solidFill>
                  <a:srgbClr val="6D6E6C"/>
                </a:solidFill>
              </a:rPr>
              <a:t>mnie</a:t>
            </a:r>
            <a:r>
              <a:rPr lang="en-IE" sz="2400" i="1" dirty="0">
                <a:solidFill>
                  <a:srgbClr val="6D6E6C"/>
                </a:solidFill>
              </a:rPr>
              <a:t> </a:t>
            </a:r>
            <a:r>
              <a:rPr lang="en-IE" sz="2400" i="1" dirty="0" err="1">
                <a:solidFill>
                  <a:srgbClr val="6D6E6C"/>
                </a:solidFill>
              </a:rPr>
              <a:t>wartością</a:t>
            </a:r>
            <a:r>
              <a:rPr lang="en-IE" sz="2400" i="1" dirty="0">
                <a:solidFill>
                  <a:srgbClr val="6D6E6C"/>
                </a:solidFill>
              </a:rPr>
              <a:t> jest </a:t>
            </a:r>
            <a:r>
              <a:rPr lang="en-IE" sz="2400" i="1" dirty="0" err="1">
                <a:solidFill>
                  <a:srgbClr val="6D6E6C"/>
                </a:solidFill>
              </a:rPr>
              <a:t>relacja</a:t>
            </a:r>
            <a:r>
              <a:rPr lang="en-IE" sz="2400" i="1" dirty="0">
                <a:solidFill>
                  <a:srgbClr val="6D6E6C"/>
                </a:solidFill>
              </a:rPr>
              <a:t> z </a:t>
            </a:r>
            <a:r>
              <a:rPr lang="en-IE" sz="2400" i="1" dirty="0" err="1">
                <a:solidFill>
                  <a:srgbClr val="6D6E6C"/>
                </a:solidFill>
              </a:rPr>
              <a:t>moim</a:t>
            </a:r>
            <a:r>
              <a:rPr lang="en-IE" sz="2400" i="1" dirty="0">
                <a:solidFill>
                  <a:srgbClr val="6D6E6C"/>
                </a:solidFill>
              </a:rPr>
              <a:t> </a:t>
            </a:r>
            <a:r>
              <a:rPr lang="en-IE" sz="2400" i="1" dirty="0" err="1">
                <a:solidFill>
                  <a:srgbClr val="6D6E6C"/>
                </a:solidFill>
              </a:rPr>
              <a:t>pierwszym</a:t>
            </a:r>
            <a:r>
              <a:rPr lang="en-IE" sz="2400" i="1" dirty="0">
                <a:solidFill>
                  <a:srgbClr val="6D6E6C"/>
                </a:solidFill>
              </a:rPr>
              <a:t> </a:t>
            </a:r>
            <a:r>
              <a:rPr lang="en-IE" sz="2400" i="1" dirty="0" err="1">
                <a:solidFill>
                  <a:srgbClr val="6D6E6C"/>
                </a:solidFill>
              </a:rPr>
              <a:t>pracownikiem</a:t>
            </a:r>
            <a:r>
              <a:rPr lang="en-IE" sz="2400" i="1" dirty="0">
                <a:solidFill>
                  <a:srgbClr val="6D6E6C"/>
                </a:solidFill>
              </a:rPr>
              <a:t>. </a:t>
            </a:r>
            <a:r>
              <a:rPr lang="en-IE" sz="2400" i="1" dirty="0" err="1">
                <a:solidFill>
                  <a:srgbClr val="6D6E6C"/>
                </a:solidFill>
              </a:rPr>
              <a:t>Pracując</a:t>
            </a:r>
            <a:r>
              <a:rPr lang="en-IE" sz="2400" i="1" dirty="0">
                <a:solidFill>
                  <a:srgbClr val="6D6E6C"/>
                </a:solidFill>
              </a:rPr>
              <a:t> </a:t>
            </a:r>
            <a:r>
              <a:rPr lang="en-IE" sz="2400" i="1" dirty="0" err="1">
                <a:solidFill>
                  <a:srgbClr val="6D6E6C"/>
                </a:solidFill>
              </a:rPr>
              <a:t>razem</a:t>
            </a:r>
            <a:r>
              <a:rPr lang="en-IE" sz="2400" i="1" dirty="0">
                <a:solidFill>
                  <a:srgbClr val="6D6E6C"/>
                </a:solidFill>
              </a:rPr>
              <a:t> </a:t>
            </a:r>
            <a:r>
              <a:rPr lang="en-IE" sz="2400" i="1" dirty="0" err="1">
                <a:solidFill>
                  <a:srgbClr val="6D6E6C"/>
                </a:solidFill>
              </a:rPr>
              <a:t>i</a:t>
            </a:r>
            <a:r>
              <a:rPr lang="en-IE" sz="2400" i="1" dirty="0">
                <a:solidFill>
                  <a:srgbClr val="6D6E6C"/>
                </a:solidFill>
              </a:rPr>
              <a:t> </a:t>
            </a:r>
            <a:r>
              <a:rPr lang="en-IE" sz="2400" i="1" dirty="0" err="1">
                <a:solidFill>
                  <a:srgbClr val="6D6E6C"/>
                </a:solidFill>
              </a:rPr>
              <a:t>naprawdę</a:t>
            </a:r>
            <a:r>
              <a:rPr lang="en-IE" sz="2400" i="1" dirty="0">
                <a:solidFill>
                  <a:srgbClr val="6D6E6C"/>
                </a:solidFill>
              </a:rPr>
              <a:t> </a:t>
            </a:r>
            <a:r>
              <a:rPr lang="en-IE" sz="2400" i="1" dirty="0" err="1">
                <a:solidFill>
                  <a:srgbClr val="6D6E6C"/>
                </a:solidFill>
              </a:rPr>
              <a:t>wykorzystując</a:t>
            </a:r>
            <a:r>
              <a:rPr lang="en-IE" sz="2400" i="1" dirty="0">
                <a:solidFill>
                  <a:srgbClr val="6D6E6C"/>
                </a:solidFill>
              </a:rPr>
              <a:t> </a:t>
            </a:r>
            <a:r>
              <a:rPr lang="en-IE" sz="2400" i="1" dirty="0" err="1">
                <a:solidFill>
                  <a:srgbClr val="6D6E6C"/>
                </a:solidFill>
              </a:rPr>
              <a:t>ich</a:t>
            </a:r>
            <a:r>
              <a:rPr lang="en-IE" sz="2400" i="1" dirty="0">
                <a:solidFill>
                  <a:srgbClr val="6D6E6C"/>
                </a:solidFill>
              </a:rPr>
              <a:t> </a:t>
            </a:r>
            <a:r>
              <a:rPr lang="en-IE" sz="2400" i="1" dirty="0" err="1">
                <a:solidFill>
                  <a:srgbClr val="6D6E6C"/>
                </a:solidFill>
              </a:rPr>
              <a:t>wiedzę</a:t>
            </a:r>
            <a:r>
              <a:rPr lang="en-IE" sz="2400" i="1" dirty="0">
                <a:solidFill>
                  <a:srgbClr val="6D6E6C"/>
                </a:solidFill>
              </a:rPr>
              <a:t> </a:t>
            </a:r>
            <a:r>
              <a:rPr lang="en-IE" sz="2400" i="1" dirty="0" err="1">
                <a:solidFill>
                  <a:srgbClr val="6D6E6C"/>
                </a:solidFill>
              </a:rPr>
              <a:t>edukacyjną</a:t>
            </a:r>
            <a:r>
              <a:rPr lang="en-IE" sz="2400" i="1" dirty="0">
                <a:solidFill>
                  <a:srgbClr val="6D6E6C"/>
                </a:solidFill>
              </a:rPr>
              <a:t>, </a:t>
            </a:r>
            <a:r>
              <a:rPr lang="en-IE" sz="2400" i="1" dirty="0" err="1">
                <a:solidFill>
                  <a:srgbClr val="6D6E6C"/>
                </a:solidFill>
              </a:rPr>
              <a:t>wypracowaliśmy</a:t>
            </a:r>
            <a:r>
              <a:rPr lang="en-IE" sz="2400" i="1" dirty="0">
                <a:solidFill>
                  <a:srgbClr val="6D6E6C"/>
                </a:solidFill>
              </a:rPr>
              <a:t> </a:t>
            </a:r>
            <a:r>
              <a:rPr lang="en-IE" sz="2400" i="1" dirty="0" err="1">
                <a:solidFill>
                  <a:srgbClr val="6D6E6C"/>
                </a:solidFill>
              </a:rPr>
              <a:t>nowe</a:t>
            </a:r>
            <a:r>
              <a:rPr lang="en-IE" sz="2400" i="1" dirty="0">
                <a:solidFill>
                  <a:srgbClr val="6D6E6C"/>
                </a:solidFill>
              </a:rPr>
              <a:t> </a:t>
            </a:r>
            <a:r>
              <a:rPr lang="en-IE" sz="2400" i="1" dirty="0" err="1">
                <a:solidFill>
                  <a:srgbClr val="6D6E6C"/>
                </a:solidFill>
              </a:rPr>
              <a:t>podejścia</a:t>
            </a:r>
            <a:r>
              <a:rPr lang="en-IE" sz="2400" i="1" dirty="0">
                <a:solidFill>
                  <a:srgbClr val="6D6E6C"/>
                </a:solidFill>
              </a:rPr>
              <a:t> </a:t>
            </a:r>
            <a:r>
              <a:rPr lang="en-IE" sz="2400" i="1" dirty="0" err="1">
                <a:solidFill>
                  <a:srgbClr val="6D6E6C"/>
                </a:solidFill>
              </a:rPr>
              <a:t>na</a:t>
            </a:r>
            <a:r>
              <a:rPr lang="en-IE" sz="2400" i="1" dirty="0">
                <a:solidFill>
                  <a:srgbClr val="6D6E6C"/>
                </a:solidFill>
              </a:rPr>
              <a:t> </a:t>
            </a:r>
            <a:r>
              <a:rPr lang="en-IE" sz="2400" i="1" dirty="0" err="1">
                <a:solidFill>
                  <a:srgbClr val="6D6E6C"/>
                </a:solidFill>
              </a:rPr>
              <a:t>rynku</a:t>
            </a:r>
            <a:r>
              <a:rPr lang="en-IE" sz="2400" i="1" dirty="0">
                <a:solidFill>
                  <a:srgbClr val="6D6E6C"/>
                </a:solidFill>
              </a:rPr>
              <a:t>, </a:t>
            </a:r>
            <a:r>
              <a:rPr lang="en-IE" sz="2400" i="1" dirty="0" err="1">
                <a:solidFill>
                  <a:srgbClr val="6D6E6C"/>
                </a:solidFill>
              </a:rPr>
              <a:t>rozwiązania</a:t>
            </a:r>
            <a:r>
              <a:rPr lang="en-IE" sz="2400" i="1" dirty="0">
                <a:solidFill>
                  <a:srgbClr val="6D6E6C"/>
                </a:solidFill>
              </a:rPr>
              <a:t> </a:t>
            </a:r>
            <a:r>
              <a:rPr lang="en-IE" sz="2400" i="1" dirty="0" err="1">
                <a:solidFill>
                  <a:srgbClr val="6D6E6C"/>
                </a:solidFill>
              </a:rPr>
              <a:t>i</a:t>
            </a:r>
            <a:r>
              <a:rPr lang="en-IE" sz="2400" i="1" dirty="0">
                <a:solidFill>
                  <a:srgbClr val="6D6E6C"/>
                </a:solidFill>
              </a:rPr>
              <a:t> </a:t>
            </a:r>
            <a:r>
              <a:rPr lang="en-IE" sz="2400" i="1" dirty="0" err="1">
                <a:solidFill>
                  <a:srgbClr val="6D6E6C"/>
                </a:solidFill>
              </a:rPr>
              <a:t>pomysły</a:t>
            </a:r>
            <a:r>
              <a:rPr lang="en-IE" sz="2400" i="1" dirty="0">
                <a:solidFill>
                  <a:srgbClr val="6D6E6C"/>
                </a:solidFill>
              </a:rPr>
              <a:t>. </a:t>
            </a:r>
            <a:r>
              <a:rPr lang="en-IE" sz="2400" i="1" dirty="0" err="1">
                <a:solidFill>
                  <a:srgbClr val="6D6E6C"/>
                </a:solidFill>
              </a:rPr>
              <a:t>Mówią</a:t>
            </a:r>
            <a:r>
              <a:rPr lang="en-IE" sz="2400" i="1" dirty="0">
                <a:solidFill>
                  <a:srgbClr val="6D6E6C"/>
                </a:solidFill>
              </a:rPr>
              <a:t> mi, </a:t>
            </a:r>
            <a:r>
              <a:rPr lang="en-IE" sz="2400" i="1" dirty="0" err="1">
                <a:solidFill>
                  <a:srgbClr val="6D6E6C"/>
                </a:solidFill>
              </a:rPr>
              <a:t>że</a:t>
            </a:r>
            <a:r>
              <a:rPr lang="en-IE" sz="2400" i="1" dirty="0">
                <a:solidFill>
                  <a:srgbClr val="6D6E6C"/>
                </a:solidFill>
              </a:rPr>
              <a:t> </a:t>
            </a:r>
            <a:r>
              <a:rPr lang="en-IE" sz="2400" i="1" dirty="0" err="1">
                <a:solidFill>
                  <a:srgbClr val="6D6E6C"/>
                </a:solidFill>
              </a:rPr>
              <a:t>praca</a:t>
            </a:r>
            <a:r>
              <a:rPr lang="en-IE" sz="2400" i="1" dirty="0">
                <a:solidFill>
                  <a:srgbClr val="6D6E6C"/>
                </a:solidFill>
              </a:rPr>
              <a:t> w </a:t>
            </a:r>
            <a:r>
              <a:rPr lang="en-IE" sz="2400" i="1" dirty="0" err="1">
                <a:solidFill>
                  <a:srgbClr val="6D6E6C"/>
                </a:solidFill>
              </a:rPr>
              <a:t>moim</a:t>
            </a:r>
            <a:r>
              <a:rPr lang="en-IE" sz="2400" i="1" dirty="0">
                <a:solidFill>
                  <a:srgbClr val="6D6E6C"/>
                </a:solidFill>
              </a:rPr>
              <a:t> </a:t>
            </a:r>
            <a:r>
              <a:rPr lang="en-IE" sz="2400" i="1" dirty="0" err="1">
                <a:solidFill>
                  <a:srgbClr val="6D6E6C"/>
                </a:solidFill>
              </a:rPr>
              <a:t>małym</a:t>
            </a:r>
            <a:r>
              <a:rPr lang="en-IE" sz="2400" i="1" dirty="0">
                <a:solidFill>
                  <a:srgbClr val="6D6E6C"/>
                </a:solidFill>
              </a:rPr>
              <a:t> </a:t>
            </a:r>
            <a:r>
              <a:rPr lang="en-IE" sz="2400" i="1" dirty="0" err="1">
                <a:solidFill>
                  <a:srgbClr val="6D6E6C"/>
                </a:solidFill>
              </a:rPr>
              <a:t>biznesie</a:t>
            </a:r>
            <a:r>
              <a:rPr lang="en-IE" sz="2400" i="1" dirty="0">
                <a:solidFill>
                  <a:srgbClr val="6D6E6C"/>
                </a:solidFill>
              </a:rPr>
              <a:t> jest </a:t>
            </a:r>
            <a:r>
              <a:rPr lang="en-IE" sz="2400" i="1" dirty="0" err="1">
                <a:solidFill>
                  <a:srgbClr val="6D6E6C"/>
                </a:solidFill>
              </a:rPr>
              <a:t>dla</a:t>
            </a:r>
            <a:r>
              <a:rPr lang="en-IE" sz="2400" i="1" dirty="0">
                <a:solidFill>
                  <a:srgbClr val="6D6E6C"/>
                </a:solidFill>
              </a:rPr>
              <a:t> </a:t>
            </a:r>
            <a:r>
              <a:rPr lang="en-IE" sz="2400" i="1" dirty="0" err="1">
                <a:solidFill>
                  <a:srgbClr val="6D6E6C"/>
                </a:solidFill>
              </a:rPr>
              <a:t>nich</a:t>
            </a:r>
            <a:r>
              <a:rPr lang="en-IE" sz="2400" i="1" dirty="0">
                <a:solidFill>
                  <a:srgbClr val="6D6E6C"/>
                </a:solidFill>
              </a:rPr>
              <a:t> </a:t>
            </a:r>
            <a:r>
              <a:rPr lang="en-IE" sz="2400" i="1" dirty="0" err="1">
                <a:solidFill>
                  <a:srgbClr val="6D6E6C"/>
                </a:solidFill>
              </a:rPr>
              <a:t>stymulująca</a:t>
            </a:r>
            <a:r>
              <a:rPr lang="en-IE" sz="2400" i="1" dirty="0">
                <a:solidFill>
                  <a:srgbClr val="6D6E6C"/>
                </a:solidFill>
              </a:rPr>
              <a:t>, </a:t>
            </a:r>
            <a:r>
              <a:rPr lang="en-IE" sz="2400" i="1" dirty="0" err="1">
                <a:solidFill>
                  <a:srgbClr val="6D6E6C"/>
                </a:solidFill>
              </a:rPr>
              <a:t>gdy</a:t>
            </a:r>
            <a:r>
              <a:rPr lang="en-IE" sz="2400" i="1" dirty="0">
                <a:solidFill>
                  <a:srgbClr val="6D6E6C"/>
                </a:solidFill>
              </a:rPr>
              <a:t> </a:t>
            </a:r>
            <a:r>
              <a:rPr lang="en-IE" sz="2400" i="1" dirty="0" err="1">
                <a:solidFill>
                  <a:srgbClr val="6D6E6C"/>
                </a:solidFill>
              </a:rPr>
              <a:t>wypróbowują</a:t>
            </a:r>
            <a:r>
              <a:rPr lang="en-IE" sz="2400" i="1" dirty="0">
                <a:solidFill>
                  <a:srgbClr val="6D6E6C"/>
                </a:solidFill>
              </a:rPr>
              <a:t> </a:t>
            </a:r>
            <a:r>
              <a:rPr lang="en-IE" sz="2400" i="1" dirty="0" err="1">
                <a:solidFill>
                  <a:srgbClr val="6D6E6C"/>
                </a:solidFill>
              </a:rPr>
              <a:t>najnowsze</a:t>
            </a:r>
            <a:r>
              <a:rPr lang="en-IE" sz="2400" i="1" dirty="0">
                <a:solidFill>
                  <a:srgbClr val="6D6E6C"/>
                </a:solidFill>
              </a:rPr>
              <a:t> </a:t>
            </a:r>
            <a:r>
              <a:rPr lang="en-IE" sz="2400" i="1" dirty="0" err="1">
                <a:solidFill>
                  <a:srgbClr val="6D6E6C"/>
                </a:solidFill>
              </a:rPr>
              <a:t>rozwiązania</a:t>
            </a:r>
            <a:r>
              <a:rPr lang="en-IE" sz="2400" i="1" dirty="0">
                <a:solidFill>
                  <a:srgbClr val="6D6E6C"/>
                </a:solidFill>
              </a:rPr>
              <a:t> </a:t>
            </a:r>
            <a:r>
              <a:rPr lang="en-IE" sz="2400" i="1" dirty="0" err="1">
                <a:solidFill>
                  <a:srgbClr val="6D6E6C"/>
                </a:solidFill>
              </a:rPr>
              <a:t>i</a:t>
            </a:r>
            <a:r>
              <a:rPr lang="en-IE" sz="2400" i="1" dirty="0">
                <a:solidFill>
                  <a:srgbClr val="6D6E6C"/>
                </a:solidFill>
              </a:rPr>
              <a:t> </a:t>
            </a:r>
            <a:r>
              <a:rPr lang="en-IE" sz="2400" i="1" dirty="0" err="1">
                <a:solidFill>
                  <a:srgbClr val="6D6E6C"/>
                </a:solidFill>
              </a:rPr>
              <a:t>pomysły</a:t>
            </a:r>
            <a:r>
              <a:rPr lang="en-IE" sz="2400" i="1" dirty="0">
                <a:solidFill>
                  <a:srgbClr val="6D6E6C"/>
                </a:solidFill>
              </a:rPr>
              <a:t>. </a:t>
            </a:r>
          </a:p>
          <a:p>
            <a:pPr algn="ctr"/>
            <a:endParaRPr lang="en-IE" sz="2400" dirty="0">
              <a:solidFill>
                <a:srgbClr val="6D6E6C"/>
              </a:solidFill>
            </a:endParaRPr>
          </a:p>
          <a:p>
            <a:pPr algn="ctr"/>
            <a:r>
              <a:rPr lang="en-IE" sz="2400" b="1" dirty="0">
                <a:solidFill>
                  <a:srgbClr val="8F257A"/>
                </a:solidFill>
              </a:rPr>
              <a:t>Anna Marie, Mobile Beauty Business and Blogger, Northern Ireland</a:t>
            </a:r>
            <a:endParaRPr lang="en-IE" sz="2400" dirty="0">
              <a:solidFill>
                <a:srgbClr val="8F257A"/>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1014411" y="1757362"/>
            <a:ext cx="206692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8F257A"/>
                </a:solidFill>
                <a:latin typeface="Times" pitchFamily="2" charset="0"/>
              </a:rPr>
              <a:t>“</a:t>
            </a:r>
            <a:endParaRPr lang="en-IE" sz="9600" b="1" dirty="0">
              <a:solidFill>
                <a:srgbClr val="8F257A"/>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8482014" y="3186112"/>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8F257A"/>
                </a:solidFill>
                <a:latin typeface="Times" pitchFamily="2" charset="0"/>
              </a:rPr>
              <a:t>“</a:t>
            </a:r>
            <a:endParaRPr lang="en-IE" sz="9600" b="1" dirty="0">
              <a:solidFill>
                <a:srgbClr val="8F257A"/>
              </a:solidFill>
              <a:latin typeface="Times" pitchFamily="2" charset="0"/>
            </a:endParaRPr>
          </a:p>
        </p:txBody>
      </p:sp>
    </p:spTree>
    <p:extLst>
      <p:ext uri="{BB962C8B-B14F-4D97-AF65-F5344CB8AC3E}">
        <p14:creationId xmlns:p14="http://schemas.microsoft.com/office/powerpoint/2010/main" val="1999790241"/>
      </p:ext>
    </p:extLst>
  </p:cSld>
  <p:clrMapOvr>
    <a:masterClrMapping/>
  </p:clrMapOvr>
  <mc:AlternateContent xmlns:mc="http://schemas.openxmlformats.org/markup-compatibility/2006">
    <mc:Choice xmlns:p14="http://schemas.microsoft.com/office/powerpoint/2010/main" Requires="p14">
      <p:transition spd="slow" p14:dur="2000" advTm="5890"/>
    </mc:Choice>
    <mc:Fallback>
      <p:transition spd="slow" advTm="589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latin typeface="+mn-lt"/>
              </a:rPr>
              <a:t>6.1 WPROWADZENIE</a:t>
            </a:r>
          </a:p>
        </p:txBody>
      </p:sp>
    </p:spTree>
    <p:extLst>
      <p:ext uri="{BB962C8B-B14F-4D97-AF65-F5344CB8AC3E}">
        <p14:creationId xmlns:p14="http://schemas.microsoft.com/office/powerpoint/2010/main" val="1938481147"/>
      </p:ext>
    </p:extLst>
  </p:cSld>
  <p:clrMapOvr>
    <a:masterClrMapping/>
  </p:clrMapOvr>
  <mc:AlternateContent xmlns:mc="http://schemas.openxmlformats.org/markup-compatibility/2006">
    <mc:Choice xmlns:p14="http://schemas.microsoft.com/office/powerpoint/2010/main" Requires="p14">
      <p:transition spd="slow" p14:dur="2000" advTm="6078"/>
    </mc:Choice>
    <mc:Fallback>
      <p:transition spd="slow" advTm="6078"/>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0B1961B9-3E2E-8746-BAB9-4307E3BCAD3E}"/>
              </a:ext>
            </a:extLst>
          </p:cNvPr>
          <p:cNvSpPr txBox="1">
            <a:spLocks/>
          </p:cNvSpPr>
          <p:nvPr/>
        </p:nvSpPr>
        <p:spPr>
          <a:xfrm>
            <a:off x="753626" y="1178724"/>
            <a:ext cx="10400044" cy="483631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sz="2400" b="1" dirty="0">
                <a:solidFill>
                  <a:schemeClr val="bg1"/>
                </a:solidFill>
                <a:highlight>
                  <a:srgbClr val="2E95D2"/>
                </a:highlight>
              </a:rPr>
              <a:t>STARAJ SIĘ NIE STOSOWAĆ MIKROZARZĄDZANIA</a:t>
            </a:r>
          </a:p>
          <a:p>
            <a:pPr algn="ctr"/>
            <a:endParaRPr lang="en-IE" sz="2400" b="1" dirty="0">
              <a:solidFill>
                <a:schemeClr val="bg1"/>
              </a:solidFill>
              <a:highlight>
                <a:srgbClr val="2E95D2"/>
              </a:highlight>
            </a:endParaRPr>
          </a:p>
          <a:p>
            <a:pPr algn="just"/>
            <a:r>
              <a:rPr lang="en-US" sz="2400" i="1" dirty="0" err="1">
                <a:solidFill>
                  <a:srgbClr val="6D6E6C"/>
                </a:solidFill>
              </a:rPr>
              <a:t>Byłem</a:t>
            </a:r>
            <a:r>
              <a:rPr lang="en-US" sz="2400" i="1" dirty="0">
                <a:solidFill>
                  <a:srgbClr val="6D6E6C"/>
                </a:solidFill>
              </a:rPr>
              <a:t> </a:t>
            </a:r>
            <a:r>
              <a:rPr lang="en-US" sz="2400" i="1" dirty="0" err="1">
                <a:solidFill>
                  <a:srgbClr val="6D6E6C"/>
                </a:solidFill>
              </a:rPr>
              <a:t>bardzo</a:t>
            </a:r>
            <a:r>
              <a:rPr lang="en-US" sz="2400" i="1" dirty="0">
                <a:solidFill>
                  <a:srgbClr val="6D6E6C"/>
                </a:solidFill>
              </a:rPr>
              <a:t> </a:t>
            </a:r>
            <a:r>
              <a:rPr lang="en-US" sz="2400" i="1" dirty="0" err="1">
                <a:solidFill>
                  <a:srgbClr val="6D6E6C"/>
                </a:solidFill>
              </a:rPr>
              <a:t>świadomy</a:t>
            </a:r>
            <a:r>
              <a:rPr lang="en-US" sz="2400" i="1" dirty="0">
                <a:solidFill>
                  <a:srgbClr val="6D6E6C"/>
                </a:solidFill>
              </a:rPr>
              <a:t>, aby </a:t>
            </a:r>
            <a:r>
              <a:rPr lang="en-US" sz="2400" i="1" dirty="0" err="1">
                <a:solidFill>
                  <a:srgbClr val="6D6E6C"/>
                </a:solidFill>
              </a:rPr>
              <a:t>uniknąć</a:t>
            </a:r>
            <a:r>
              <a:rPr lang="en-US" sz="2400" i="1" dirty="0">
                <a:solidFill>
                  <a:srgbClr val="6D6E6C"/>
                </a:solidFill>
              </a:rPr>
              <a:t> </a:t>
            </a:r>
            <a:r>
              <a:rPr lang="en-US" sz="2400" i="1" dirty="0" err="1">
                <a:solidFill>
                  <a:srgbClr val="6D6E6C"/>
                </a:solidFill>
              </a:rPr>
              <a:t>mikrozarządzania</a:t>
            </a:r>
            <a:r>
              <a:rPr lang="en-US" sz="2400" i="1" dirty="0">
                <a:solidFill>
                  <a:srgbClr val="6D6E6C"/>
                </a:solidFill>
              </a:rPr>
              <a:t> </a:t>
            </a:r>
            <a:r>
              <a:rPr lang="en-US" sz="2400" i="1" dirty="0" err="1">
                <a:solidFill>
                  <a:srgbClr val="6D6E6C"/>
                </a:solidFill>
              </a:rPr>
              <a:t>moim</a:t>
            </a:r>
            <a:r>
              <a:rPr lang="en-US" sz="2400" i="1" dirty="0">
                <a:solidFill>
                  <a:srgbClr val="6D6E6C"/>
                </a:solidFill>
              </a:rPr>
              <a:t> </a:t>
            </a:r>
            <a:r>
              <a:rPr lang="en-US" sz="2400" i="1" dirty="0" err="1">
                <a:solidFill>
                  <a:srgbClr val="6D6E6C"/>
                </a:solidFill>
              </a:rPr>
              <a:t>nowym</a:t>
            </a:r>
            <a:r>
              <a:rPr lang="en-US" sz="2400" i="1" dirty="0">
                <a:solidFill>
                  <a:srgbClr val="6D6E6C"/>
                </a:solidFill>
              </a:rPr>
              <a:t> </a:t>
            </a:r>
            <a:r>
              <a:rPr lang="en-US" sz="2400" i="1" dirty="0" err="1">
                <a:solidFill>
                  <a:srgbClr val="6D6E6C"/>
                </a:solidFill>
              </a:rPr>
              <a:t>pracownikiem</a:t>
            </a:r>
            <a:r>
              <a:rPr lang="en-US" sz="2400" i="1" dirty="0">
                <a:solidFill>
                  <a:srgbClr val="6D6E6C"/>
                </a:solidFill>
              </a:rPr>
              <a:t>.   </a:t>
            </a:r>
            <a:r>
              <a:rPr lang="en-US" sz="2400" i="1" dirty="0" err="1">
                <a:solidFill>
                  <a:srgbClr val="6D6E6C"/>
                </a:solidFill>
              </a:rPr>
              <a:t>Tak</a:t>
            </a:r>
            <a:r>
              <a:rPr lang="en-US" sz="2400" i="1" dirty="0">
                <a:solidFill>
                  <a:srgbClr val="6D6E6C"/>
                </a:solidFill>
              </a:rPr>
              <a:t>, </a:t>
            </a:r>
            <a:r>
              <a:rPr lang="en-US" sz="2400" i="1" dirty="0" err="1">
                <a:solidFill>
                  <a:srgbClr val="6D6E6C"/>
                </a:solidFill>
              </a:rPr>
              <a:t>nadzór</a:t>
            </a:r>
            <a:r>
              <a:rPr lang="en-US" sz="2400" i="1" dirty="0">
                <a:solidFill>
                  <a:srgbClr val="6D6E6C"/>
                </a:solidFill>
              </a:rPr>
              <a:t> </a:t>
            </a:r>
            <a:r>
              <a:rPr lang="en-US" sz="2400" i="1" dirty="0" err="1">
                <a:solidFill>
                  <a:srgbClr val="6D6E6C"/>
                </a:solidFill>
              </a:rPr>
              <a:t>nad</a:t>
            </a:r>
            <a:r>
              <a:rPr lang="en-US" sz="2400" i="1" dirty="0">
                <a:solidFill>
                  <a:srgbClr val="6D6E6C"/>
                </a:solidFill>
              </a:rPr>
              <a:t> </a:t>
            </a:r>
            <a:r>
              <a:rPr lang="en-US" sz="2400" i="1" dirty="0" err="1">
                <a:solidFill>
                  <a:srgbClr val="6D6E6C"/>
                </a:solidFill>
              </a:rPr>
              <a:t>ich</a:t>
            </a:r>
            <a:r>
              <a:rPr lang="en-US" sz="2400" i="1" dirty="0">
                <a:solidFill>
                  <a:srgbClr val="6D6E6C"/>
                </a:solidFill>
              </a:rPr>
              <a:t> </a:t>
            </a:r>
            <a:r>
              <a:rPr lang="en-US" sz="2400" i="1" dirty="0" err="1">
                <a:solidFill>
                  <a:srgbClr val="6D6E6C"/>
                </a:solidFill>
              </a:rPr>
              <a:t>pracą</a:t>
            </a:r>
            <a:r>
              <a:rPr lang="en-US" sz="2400" i="1" dirty="0">
                <a:solidFill>
                  <a:srgbClr val="6D6E6C"/>
                </a:solidFill>
              </a:rPr>
              <a:t> jest </a:t>
            </a:r>
            <a:r>
              <a:rPr lang="en-US" sz="2400" i="1" dirty="0" err="1">
                <a:solidFill>
                  <a:srgbClr val="6D6E6C"/>
                </a:solidFill>
              </a:rPr>
              <a:t>naprawdę</a:t>
            </a:r>
            <a:r>
              <a:rPr lang="en-US" sz="2400" i="1" dirty="0">
                <a:solidFill>
                  <a:srgbClr val="6D6E6C"/>
                </a:solidFill>
              </a:rPr>
              <a:t> </a:t>
            </a:r>
            <a:r>
              <a:rPr lang="en-US" sz="2400" i="1" dirty="0" err="1">
                <a:solidFill>
                  <a:srgbClr val="6D6E6C"/>
                </a:solidFill>
              </a:rPr>
              <a:t>ważny</a:t>
            </a:r>
            <a:r>
              <a:rPr lang="en-US" sz="2400" i="1" dirty="0">
                <a:solidFill>
                  <a:srgbClr val="6D6E6C"/>
                </a:solidFill>
              </a:rPr>
              <a:t>, ale </a:t>
            </a:r>
            <a:r>
              <a:rPr lang="en-US" sz="2400" i="1" dirty="0" err="1">
                <a:solidFill>
                  <a:srgbClr val="6D6E6C"/>
                </a:solidFill>
              </a:rPr>
              <a:t>tak</a:t>
            </a:r>
            <a:r>
              <a:rPr lang="en-US" sz="2400" i="1" dirty="0">
                <a:solidFill>
                  <a:srgbClr val="6D6E6C"/>
                </a:solidFill>
              </a:rPr>
              <a:t> </a:t>
            </a:r>
            <a:r>
              <a:rPr lang="en-US" sz="2400" i="1" dirty="0" err="1">
                <a:solidFill>
                  <a:srgbClr val="6D6E6C"/>
                </a:solidFill>
              </a:rPr>
              <a:t>samo</a:t>
            </a:r>
            <a:r>
              <a:rPr lang="en-US" sz="2400" i="1" dirty="0">
                <a:solidFill>
                  <a:srgbClr val="6D6E6C"/>
                </a:solidFill>
              </a:rPr>
              <a:t> </a:t>
            </a:r>
            <a:r>
              <a:rPr lang="en-US" sz="2400" i="1" dirty="0" err="1">
                <a:solidFill>
                  <a:srgbClr val="6D6E6C"/>
                </a:solidFill>
              </a:rPr>
              <a:t>jak</a:t>
            </a:r>
            <a:r>
              <a:rPr lang="en-US" sz="2400" i="1" dirty="0">
                <a:solidFill>
                  <a:srgbClr val="6D6E6C"/>
                </a:solidFill>
              </a:rPr>
              <a:t> </a:t>
            </a:r>
            <a:r>
              <a:rPr lang="en-US" sz="2400" i="1" dirty="0" err="1">
                <a:solidFill>
                  <a:srgbClr val="6D6E6C"/>
                </a:solidFill>
              </a:rPr>
              <a:t>budowanie</a:t>
            </a:r>
            <a:r>
              <a:rPr lang="en-US" sz="2400" i="1" dirty="0">
                <a:solidFill>
                  <a:srgbClr val="6D6E6C"/>
                </a:solidFill>
              </a:rPr>
              <a:t> </a:t>
            </a:r>
            <a:r>
              <a:rPr lang="en-US" sz="2400" i="1" dirty="0" err="1">
                <a:solidFill>
                  <a:srgbClr val="6D6E6C"/>
                </a:solidFill>
              </a:rPr>
              <a:t>ich</a:t>
            </a:r>
            <a:r>
              <a:rPr lang="en-US" sz="2400" i="1" dirty="0">
                <a:solidFill>
                  <a:srgbClr val="6D6E6C"/>
                </a:solidFill>
              </a:rPr>
              <a:t> </a:t>
            </a:r>
            <a:r>
              <a:rPr lang="en-US" sz="2400" i="1" dirty="0" err="1">
                <a:solidFill>
                  <a:srgbClr val="6D6E6C"/>
                </a:solidFill>
              </a:rPr>
              <a:t>zdolności</a:t>
            </a:r>
            <a:r>
              <a:rPr lang="en-US" sz="2400" i="1" dirty="0">
                <a:solidFill>
                  <a:srgbClr val="6D6E6C"/>
                </a:solidFill>
              </a:rPr>
              <a:t> </a:t>
            </a:r>
            <a:r>
              <a:rPr lang="en-US" sz="2400" i="1" dirty="0" err="1">
                <a:solidFill>
                  <a:srgbClr val="6D6E6C"/>
                </a:solidFill>
              </a:rPr>
              <a:t>i</a:t>
            </a:r>
            <a:r>
              <a:rPr lang="en-US" sz="2400" i="1" dirty="0">
                <a:solidFill>
                  <a:srgbClr val="6D6E6C"/>
                </a:solidFill>
              </a:rPr>
              <a:t> </a:t>
            </a:r>
            <a:r>
              <a:rPr lang="en-US" sz="2400" i="1" dirty="0" err="1">
                <a:solidFill>
                  <a:srgbClr val="6D6E6C"/>
                </a:solidFill>
              </a:rPr>
              <a:t>zaufania</a:t>
            </a:r>
            <a:r>
              <a:rPr lang="en-US" sz="2400" i="1" dirty="0">
                <a:solidFill>
                  <a:srgbClr val="6D6E6C"/>
                </a:solidFill>
              </a:rPr>
              <a:t>. </a:t>
            </a:r>
            <a:r>
              <a:rPr lang="en-US" sz="2400" i="1" dirty="0" err="1">
                <a:solidFill>
                  <a:srgbClr val="6D6E6C"/>
                </a:solidFill>
              </a:rPr>
              <a:t>Stwierdziłem</a:t>
            </a:r>
            <a:r>
              <a:rPr lang="en-US" sz="2400" i="1" dirty="0">
                <a:solidFill>
                  <a:srgbClr val="6D6E6C"/>
                </a:solidFill>
              </a:rPr>
              <a:t>, </a:t>
            </a:r>
            <a:r>
              <a:rPr lang="en-US" sz="2400" i="1" dirty="0" err="1">
                <a:solidFill>
                  <a:srgbClr val="6D6E6C"/>
                </a:solidFill>
              </a:rPr>
              <a:t>że</a:t>
            </a:r>
            <a:r>
              <a:rPr lang="en-US" sz="2400" i="1" dirty="0">
                <a:solidFill>
                  <a:srgbClr val="6D6E6C"/>
                </a:solidFill>
              </a:rPr>
              <a:t> </a:t>
            </a:r>
            <a:r>
              <a:rPr lang="en-US" sz="2400" i="1" dirty="0" err="1">
                <a:solidFill>
                  <a:srgbClr val="6D6E6C"/>
                </a:solidFill>
              </a:rPr>
              <a:t>zarządzanie</a:t>
            </a:r>
            <a:r>
              <a:rPr lang="en-US" sz="2400" i="1" dirty="0">
                <a:solidFill>
                  <a:srgbClr val="6D6E6C"/>
                </a:solidFill>
              </a:rPr>
              <a:t> </a:t>
            </a:r>
            <a:r>
              <a:rPr lang="en-US" sz="2400" i="1" dirty="0" err="1">
                <a:solidFill>
                  <a:srgbClr val="6D6E6C"/>
                </a:solidFill>
              </a:rPr>
              <a:t>projektem</a:t>
            </a:r>
            <a:r>
              <a:rPr lang="en-US" sz="2400" i="1" dirty="0">
                <a:solidFill>
                  <a:srgbClr val="6D6E6C"/>
                </a:solidFill>
              </a:rPr>
              <a:t> </a:t>
            </a:r>
            <a:r>
              <a:rPr lang="en-US" sz="2400" i="1" dirty="0" err="1">
                <a:solidFill>
                  <a:srgbClr val="6D6E6C"/>
                </a:solidFill>
              </a:rPr>
              <a:t>i</a:t>
            </a:r>
            <a:r>
              <a:rPr lang="en-US" sz="2400" i="1" dirty="0">
                <a:solidFill>
                  <a:srgbClr val="6D6E6C"/>
                </a:solidFill>
              </a:rPr>
              <a:t> </a:t>
            </a:r>
            <a:r>
              <a:rPr lang="en-US" sz="2400" i="1" dirty="0" err="1">
                <a:solidFill>
                  <a:srgbClr val="6D6E6C"/>
                </a:solidFill>
              </a:rPr>
              <a:t>śledzenie</a:t>
            </a:r>
            <a:r>
              <a:rPr lang="en-US" sz="2400" i="1" dirty="0">
                <a:solidFill>
                  <a:srgbClr val="6D6E6C"/>
                </a:solidFill>
              </a:rPr>
              <a:t> </a:t>
            </a:r>
            <a:r>
              <a:rPr lang="en-US" sz="2400" i="1" dirty="0" err="1">
                <a:solidFill>
                  <a:srgbClr val="6D6E6C"/>
                </a:solidFill>
              </a:rPr>
              <a:t>zadań</a:t>
            </a:r>
            <a:r>
              <a:rPr lang="en-US" sz="2400" i="1" dirty="0">
                <a:solidFill>
                  <a:srgbClr val="6D6E6C"/>
                </a:solidFill>
              </a:rPr>
              <a:t> </a:t>
            </a:r>
            <a:r>
              <a:rPr lang="en-US" sz="2400" i="1" dirty="0" err="1">
                <a:solidFill>
                  <a:srgbClr val="6D6E6C"/>
                </a:solidFill>
              </a:rPr>
              <a:t>naprawdę</a:t>
            </a:r>
            <a:r>
              <a:rPr lang="en-US" sz="2400" i="1" dirty="0">
                <a:solidFill>
                  <a:srgbClr val="6D6E6C"/>
                </a:solidFill>
              </a:rPr>
              <a:t> </a:t>
            </a:r>
            <a:r>
              <a:rPr lang="en-US" sz="2400" i="1" dirty="0" err="1">
                <a:solidFill>
                  <a:srgbClr val="6D6E6C"/>
                </a:solidFill>
              </a:rPr>
              <a:t>pomogło</a:t>
            </a:r>
            <a:r>
              <a:rPr lang="en-US" sz="2400" i="1" dirty="0">
                <a:solidFill>
                  <a:srgbClr val="6D6E6C"/>
                </a:solidFill>
              </a:rPr>
              <a:t>. Jest </a:t>
            </a:r>
            <a:r>
              <a:rPr lang="en-US" sz="2400" i="1" dirty="0" err="1">
                <a:solidFill>
                  <a:srgbClr val="6D6E6C"/>
                </a:solidFill>
              </a:rPr>
              <a:t>wiele</a:t>
            </a:r>
            <a:r>
              <a:rPr lang="en-US" sz="2400" i="1" dirty="0">
                <a:solidFill>
                  <a:srgbClr val="6D6E6C"/>
                </a:solidFill>
              </a:rPr>
              <a:t> </a:t>
            </a:r>
            <a:r>
              <a:rPr lang="en-US" sz="2400" i="1" dirty="0" err="1">
                <a:solidFill>
                  <a:srgbClr val="6D6E6C"/>
                </a:solidFill>
              </a:rPr>
              <a:t>osób</a:t>
            </a:r>
            <a:r>
              <a:rPr lang="en-US" sz="2400" i="1" dirty="0">
                <a:solidFill>
                  <a:srgbClr val="6D6E6C"/>
                </a:solidFill>
              </a:rPr>
              <a:t>, </a:t>
            </a:r>
            <a:r>
              <a:rPr lang="en-US" sz="2400" i="1" dirty="0" err="1">
                <a:solidFill>
                  <a:srgbClr val="6D6E6C"/>
                </a:solidFill>
              </a:rPr>
              <a:t>które</a:t>
            </a:r>
            <a:r>
              <a:rPr lang="en-US" sz="2400" i="1" dirty="0">
                <a:solidFill>
                  <a:srgbClr val="6D6E6C"/>
                </a:solidFill>
              </a:rPr>
              <a:t> </a:t>
            </a:r>
            <a:r>
              <a:rPr lang="en-US" sz="2400" i="1" dirty="0" err="1">
                <a:solidFill>
                  <a:srgbClr val="6D6E6C"/>
                </a:solidFill>
              </a:rPr>
              <a:t>mogą</a:t>
            </a:r>
            <a:r>
              <a:rPr lang="en-US" sz="2400" i="1" dirty="0">
                <a:solidFill>
                  <a:srgbClr val="6D6E6C"/>
                </a:solidFill>
              </a:rPr>
              <a:t> </a:t>
            </a:r>
            <a:r>
              <a:rPr lang="en-US" sz="2400" i="1" dirty="0" err="1">
                <a:solidFill>
                  <a:srgbClr val="6D6E6C"/>
                </a:solidFill>
              </a:rPr>
              <a:t>pomóc</a:t>
            </a:r>
            <a:r>
              <a:rPr lang="en-US" sz="2400" i="1" dirty="0">
                <a:solidFill>
                  <a:srgbClr val="6D6E6C"/>
                </a:solidFill>
              </a:rPr>
              <a:t> - </a:t>
            </a:r>
            <a:r>
              <a:rPr lang="en-US" sz="2400" i="1" dirty="0" err="1">
                <a:solidFill>
                  <a:srgbClr val="6D6E6C"/>
                </a:solidFill>
              </a:rPr>
              <a:t>niektóre</a:t>
            </a:r>
            <a:r>
              <a:rPr lang="en-US" sz="2400" i="1" dirty="0">
                <a:solidFill>
                  <a:srgbClr val="6D6E6C"/>
                </a:solidFill>
              </a:rPr>
              <a:t> za </a:t>
            </a:r>
            <a:r>
              <a:rPr lang="en-US" sz="2400" i="1" dirty="0" err="1">
                <a:solidFill>
                  <a:srgbClr val="6D6E6C"/>
                </a:solidFill>
              </a:rPr>
              <a:t>darmo</a:t>
            </a:r>
            <a:r>
              <a:rPr lang="en-US" sz="2400" i="1" dirty="0">
                <a:solidFill>
                  <a:srgbClr val="6D6E6C"/>
                </a:solidFill>
              </a:rPr>
              <a:t>, </a:t>
            </a:r>
            <a:r>
              <a:rPr lang="en-US" sz="2400" i="1" dirty="0" err="1">
                <a:solidFill>
                  <a:srgbClr val="6D6E6C"/>
                </a:solidFill>
              </a:rPr>
              <a:t>inne</a:t>
            </a:r>
            <a:r>
              <a:rPr lang="en-US" sz="2400" i="1" dirty="0">
                <a:solidFill>
                  <a:srgbClr val="6D6E6C"/>
                </a:solidFill>
              </a:rPr>
              <a:t> za </a:t>
            </a:r>
            <a:r>
              <a:rPr lang="en-US" sz="2400" i="1" dirty="0" err="1">
                <a:solidFill>
                  <a:srgbClr val="6D6E6C"/>
                </a:solidFill>
              </a:rPr>
              <a:t>opłatą</a:t>
            </a:r>
            <a:r>
              <a:rPr lang="en-US" sz="2400" i="1" dirty="0">
                <a:solidFill>
                  <a:srgbClr val="6D6E6C"/>
                </a:solidFill>
              </a:rPr>
              <a:t>.</a:t>
            </a:r>
          </a:p>
          <a:p>
            <a:pPr algn="ctr"/>
            <a:endParaRPr lang="en-IE" sz="2400" b="1" dirty="0">
              <a:solidFill>
                <a:srgbClr val="6D6E6C"/>
              </a:solidFill>
            </a:endParaRPr>
          </a:p>
          <a:p>
            <a:pPr algn="ctr"/>
            <a:r>
              <a:rPr lang="en-US" sz="2400" b="1" dirty="0">
                <a:solidFill>
                  <a:srgbClr val="2E95D2"/>
                </a:solidFill>
              </a:rPr>
              <a:t>Jacek, web designer, Poland</a:t>
            </a:r>
            <a:endParaRPr lang="en-IE" sz="2400" b="1" dirty="0">
              <a:solidFill>
                <a:srgbClr val="2E95D2"/>
              </a:solidFill>
            </a:endParaRPr>
          </a:p>
        </p:txBody>
      </p:sp>
      <p:sp>
        <p:nvSpPr>
          <p:cNvPr id="4" name="Text Placeholder 4">
            <a:extLst>
              <a:ext uri="{FF2B5EF4-FFF2-40B4-BE49-F238E27FC236}">
                <a16:creationId xmlns:a16="http://schemas.microsoft.com/office/drawing/2014/main" id="{9CA46C00-777B-A94A-81E8-33351E0E5EB2}"/>
              </a:ext>
            </a:extLst>
          </p:cNvPr>
          <p:cNvSpPr txBox="1">
            <a:spLocks/>
          </p:cNvSpPr>
          <p:nvPr/>
        </p:nvSpPr>
        <p:spPr>
          <a:xfrm>
            <a:off x="181150" y="1386951"/>
            <a:ext cx="2527300" cy="160813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2E95D2"/>
                </a:solidFill>
                <a:latin typeface="Times" pitchFamily="2" charset="0"/>
              </a:rPr>
              <a:t>“</a:t>
            </a:r>
            <a:endParaRPr lang="en-IE" sz="9600" b="1" dirty="0">
              <a:solidFill>
                <a:srgbClr val="2E95D2"/>
              </a:solidFill>
              <a:latin typeface="Times" pitchFamily="2" charset="0"/>
            </a:endParaRPr>
          </a:p>
        </p:txBody>
      </p:sp>
      <p:sp>
        <p:nvSpPr>
          <p:cNvPr id="5" name="Text Placeholder 4">
            <a:extLst>
              <a:ext uri="{FF2B5EF4-FFF2-40B4-BE49-F238E27FC236}">
                <a16:creationId xmlns:a16="http://schemas.microsoft.com/office/drawing/2014/main" id="{D6E9AEEB-D568-5A4C-8B56-54B6A5DB8A20}"/>
              </a:ext>
            </a:extLst>
          </p:cNvPr>
          <p:cNvSpPr txBox="1">
            <a:spLocks/>
          </p:cNvSpPr>
          <p:nvPr/>
        </p:nvSpPr>
        <p:spPr>
          <a:xfrm rot="10800000">
            <a:off x="9672116" y="2995086"/>
            <a:ext cx="1904997" cy="111918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US" sz="9600" b="1" i="0" dirty="0">
                <a:solidFill>
                  <a:srgbClr val="2E95D2"/>
                </a:solidFill>
                <a:latin typeface="Times" pitchFamily="2" charset="0"/>
              </a:rPr>
              <a:t>“</a:t>
            </a:r>
            <a:endParaRPr lang="en-IE" sz="9600" b="1" dirty="0">
              <a:solidFill>
                <a:srgbClr val="2E95D2"/>
              </a:solidFill>
              <a:latin typeface="Times" pitchFamily="2" charset="0"/>
            </a:endParaRPr>
          </a:p>
        </p:txBody>
      </p:sp>
    </p:spTree>
    <p:extLst>
      <p:ext uri="{BB962C8B-B14F-4D97-AF65-F5344CB8AC3E}">
        <p14:creationId xmlns:p14="http://schemas.microsoft.com/office/powerpoint/2010/main" val="4045792761"/>
      </p:ext>
    </p:extLst>
  </p:cSld>
  <p:clrMapOvr>
    <a:masterClrMapping/>
  </p:clrMapOvr>
  <mc:AlternateContent xmlns:mc="http://schemas.openxmlformats.org/markup-compatibility/2006">
    <mc:Choice xmlns:p14="http://schemas.microsoft.com/office/powerpoint/2010/main" Requires="p14">
      <p:transition spd="slow" p14:dur="2000" advTm="6656"/>
    </mc:Choice>
    <mc:Fallback>
      <p:transition spd="slow" advTm="6656"/>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6037" y="1264319"/>
            <a:ext cx="3384169" cy="1030019"/>
          </a:xfrm>
        </p:spPr>
        <p:txBody>
          <a:bodyPr/>
          <a:lstStyle/>
          <a:p>
            <a:r>
              <a:rPr lang="en-US" sz="4000" dirty="0"/>
              <a:t>DOBRA ROBOTA</a:t>
            </a:r>
          </a:p>
        </p:txBody>
      </p:sp>
      <p:sp>
        <p:nvSpPr>
          <p:cNvPr id="3" name="Text Placeholder 2"/>
          <p:cNvSpPr>
            <a:spLocks noGrp="1"/>
          </p:cNvSpPr>
          <p:nvPr>
            <p:ph type="body" sz="quarter" idx="14"/>
          </p:nvPr>
        </p:nvSpPr>
        <p:spPr>
          <a:xfrm>
            <a:off x="3474722" y="858821"/>
            <a:ext cx="3384169" cy="1841017"/>
          </a:xfrm>
        </p:spPr>
        <p:txBody>
          <a:bodyPr/>
          <a:lstStyle/>
          <a:p>
            <a:r>
              <a:rPr lang="en-US" sz="4000" dirty="0" err="1">
                <a:solidFill>
                  <a:srgbClr val="CE1779"/>
                </a:solidFill>
              </a:rPr>
              <a:t>Wszystkie</a:t>
            </a:r>
            <a:r>
              <a:rPr lang="en-US" sz="4000" dirty="0">
                <a:solidFill>
                  <a:srgbClr val="CE1779"/>
                </a:solidFill>
              </a:rPr>
              <a:t> 6 MODUŁÓW </a:t>
            </a:r>
            <a:r>
              <a:rPr lang="en-US" sz="4000" dirty="0" err="1">
                <a:solidFill>
                  <a:srgbClr val="CE1779"/>
                </a:solidFill>
              </a:rPr>
              <a:t>ukończone</a:t>
            </a:r>
            <a:endParaRPr lang="en-IE" sz="4000" dirty="0"/>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n-US" dirty="0">
                <a:solidFill>
                  <a:schemeClr val="bg1"/>
                </a:solidFill>
              </a:rPr>
              <a:t>@</a:t>
            </a:r>
            <a:r>
              <a:rPr lang="en-US" dirty="0" err="1">
                <a:solidFill>
                  <a:schemeClr val="bg1"/>
                </a:solidFill>
              </a:rPr>
              <a:t>AmbitiontoEmploy</a:t>
            </a:r>
            <a:endParaRPr lang="en-US" dirty="0">
              <a:solidFill>
                <a:schemeClr val="bg1"/>
              </a:solidFill>
            </a:endParaRPr>
          </a:p>
        </p:txBody>
      </p:sp>
      <p:sp>
        <p:nvSpPr>
          <p:cNvPr id="22" name="Text Placeholder 21"/>
          <p:cNvSpPr>
            <a:spLocks noGrp="1"/>
          </p:cNvSpPr>
          <p:nvPr>
            <p:ph type="body" sz="quarter" idx="4294967295"/>
          </p:nvPr>
        </p:nvSpPr>
        <p:spPr>
          <a:xfrm>
            <a:off x="7438298" y="4369677"/>
            <a:ext cx="3661823" cy="323455"/>
          </a:xfrm>
        </p:spPr>
        <p:txBody>
          <a:bodyPr>
            <a:noAutofit/>
          </a:bodyPr>
          <a:lstStyle/>
          <a:p>
            <a:r>
              <a:rPr lang="en-US" sz="2000" dirty="0" err="1">
                <a:solidFill>
                  <a:schemeClr val="bg1"/>
                </a:solidFill>
              </a:rPr>
              <a:t>www.</a:t>
            </a:r>
            <a:r>
              <a:rPr lang="en-US" sz="2000" b="1" dirty="0" err="1">
                <a:solidFill>
                  <a:schemeClr val="bg1"/>
                </a:solidFill>
              </a:rPr>
              <a:t>ambitiontoemploy</a:t>
            </a:r>
            <a:r>
              <a:rPr lang="en-US" sz="2000" dirty="0" err="1">
                <a:solidFill>
                  <a:schemeClr val="bg1"/>
                </a:solidFill>
              </a:rPr>
              <a:t>.eu</a:t>
            </a:r>
            <a:endParaRPr lang="en-US" sz="2000" dirty="0">
              <a:solidFill>
                <a:schemeClr val="bg1"/>
              </a:solidFill>
            </a:endParaRP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Lst>
          </a:blip>
          <a:stretch>
            <a:fillRect/>
          </a:stretch>
        </p:blipFill>
        <p:spPr>
          <a:xfrm>
            <a:off x="7659948" y="3300312"/>
            <a:ext cx="290415" cy="290415"/>
          </a:xfrm>
          <a:prstGeom prst="rect">
            <a:avLst/>
          </a:prstGeom>
        </p:spPr>
      </p:pic>
    </p:spTree>
    <p:extLst>
      <p:ext uri="{BB962C8B-B14F-4D97-AF65-F5344CB8AC3E}">
        <p14:creationId xmlns:p14="http://schemas.microsoft.com/office/powerpoint/2010/main" val="411681804"/>
      </p:ext>
    </p:extLst>
  </p:cSld>
  <p:clrMapOvr>
    <a:masterClrMapping/>
  </p:clrMapOvr>
  <mc:AlternateContent xmlns:mc="http://schemas.openxmlformats.org/markup-compatibility/2006">
    <mc:Choice xmlns:p14="http://schemas.microsoft.com/office/powerpoint/2010/main" Requires="p14">
      <p:transition spd="slow" p14:dur="2000" advTm="5577"/>
    </mc:Choice>
    <mc:Fallback>
      <p:transition spd="slow" advTm="5577"/>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3" y="483330"/>
            <a:ext cx="6467437" cy="5636116"/>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lnSpc>
                <a:spcPct val="100000"/>
              </a:lnSpc>
            </a:pPr>
            <a:r>
              <a:rPr lang="en-US" sz="2400" dirty="0" err="1">
                <a:latin typeface="+mn-lt"/>
              </a:rPr>
              <a:t>Biorąc</a:t>
            </a:r>
            <a:r>
              <a:rPr lang="en-US" sz="2400" dirty="0">
                <a:latin typeface="+mn-lt"/>
              </a:rPr>
              <a:t> pod </a:t>
            </a:r>
            <a:r>
              <a:rPr lang="en-US" sz="2400" dirty="0" err="1">
                <a:latin typeface="+mn-lt"/>
              </a:rPr>
              <a:t>uwagę</a:t>
            </a:r>
            <a:r>
              <a:rPr lang="en-US" sz="2400" dirty="0">
                <a:latin typeface="+mn-lt"/>
              </a:rPr>
              <a:t>, </a:t>
            </a:r>
            <a:r>
              <a:rPr lang="en-US" sz="2400" dirty="0" err="1">
                <a:latin typeface="+mn-lt"/>
              </a:rPr>
              <a:t>że</a:t>
            </a:r>
            <a:r>
              <a:rPr lang="en-US" sz="2400" dirty="0">
                <a:latin typeface="+mn-lt"/>
              </a:rPr>
              <a:t> </a:t>
            </a:r>
            <a:r>
              <a:rPr lang="en-US" sz="2400" dirty="0" err="1">
                <a:latin typeface="+mn-lt"/>
              </a:rPr>
              <a:t>firmy</a:t>
            </a:r>
            <a:r>
              <a:rPr lang="en-US" sz="2400" dirty="0">
                <a:latin typeface="+mn-lt"/>
              </a:rPr>
              <a:t> </a:t>
            </a:r>
            <a:r>
              <a:rPr lang="en-US" sz="2400" dirty="0" err="1">
                <a:latin typeface="+mn-lt"/>
              </a:rPr>
              <a:t>wydają</a:t>
            </a:r>
            <a:r>
              <a:rPr lang="en-US" sz="2400" dirty="0">
                <a:latin typeface="+mn-lt"/>
              </a:rPr>
              <a:t> </a:t>
            </a:r>
            <a:r>
              <a:rPr lang="en-US" sz="2400" dirty="0" err="1">
                <a:latin typeface="+mn-lt"/>
              </a:rPr>
              <a:t>obecnie</a:t>
            </a:r>
            <a:r>
              <a:rPr lang="en-US" sz="2400" dirty="0">
                <a:latin typeface="+mn-lt"/>
              </a:rPr>
              <a:t> </a:t>
            </a:r>
            <a:r>
              <a:rPr lang="en-US" sz="2400" dirty="0" err="1">
                <a:latin typeface="+mn-lt"/>
              </a:rPr>
              <a:t>średnio</a:t>
            </a:r>
            <a:r>
              <a:rPr lang="en-US" sz="2400" dirty="0">
                <a:latin typeface="+mn-lt"/>
              </a:rPr>
              <a:t> </a:t>
            </a:r>
            <a:r>
              <a:rPr lang="en-US" sz="2400" dirty="0" err="1">
                <a:latin typeface="+mn-lt"/>
              </a:rPr>
              <a:t>ponad</a:t>
            </a:r>
            <a:r>
              <a:rPr lang="en-US" sz="2400" dirty="0">
                <a:latin typeface="+mn-lt"/>
              </a:rPr>
              <a:t> </a:t>
            </a:r>
            <a:r>
              <a:rPr lang="en-US" sz="2400" dirty="0" err="1">
                <a:latin typeface="+mn-lt"/>
              </a:rPr>
              <a:t>jedną</a:t>
            </a:r>
            <a:r>
              <a:rPr lang="en-US" sz="2400" dirty="0">
                <a:latin typeface="+mn-lt"/>
              </a:rPr>
              <a:t> </a:t>
            </a:r>
            <a:r>
              <a:rPr lang="en-US" sz="2400" dirty="0" err="1">
                <a:latin typeface="+mn-lt"/>
              </a:rPr>
              <a:t>trzecią</a:t>
            </a:r>
            <a:r>
              <a:rPr lang="en-US" sz="2400" dirty="0">
                <a:latin typeface="+mn-lt"/>
              </a:rPr>
              <a:t> </a:t>
            </a:r>
            <a:r>
              <a:rPr lang="en-US" sz="2400" dirty="0" err="1">
                <a:latin typeface="+mn-lt"/>
              </a:rPr>
              <a:t>swoich</a:t>
            </a:r>
            <a:r>
              <a:rPr lang="en-US" sz="2400" dirty="0">
                <a:latin typeface="+mn-lt"/>
              </a:rPr>
              <a:t> </a:t>
            </a:r>
            <a:r>
              <a:rPr lang="en-US" sz="2400" dirty="0" err="1">
                <a:latin typeface="+mn-lt"/>
              </a:rPr>
              <a:t>przychodów</a:t>
            </a:r>
            <a:r>
              <a:rPr lang="en-US" sz="2400" dirty="0">
                <a:latin typeface="+mn-lt"/>
              </a:rPr>
              <a:t> </a:t>
            </a:r>
            <a:r>
              <a:rPr lang="en-US" sz="2400" dirty="0" err="1">
                <a:latin typeface="+mn-lt"/>
              </a:rPr>
              <a:t>na</a:t>
            </a:r>
            <a:r>
              <a:rPr lang="en-US" sz="2400" dirty="0">
                <a:latin typeface="+mn-lt"/>
              </a:rPr>
              <a:t> </a:t>
            </a:r>
            <a:r>
              <a:rPr lang="en-US" sz="2400" dirty="0" err="1">
                <a:latin typeface="+mn-lt"/>
              </a:rPr>
              <a:t>wynagrodzenia</a:t>
            </a:r>
            <a:r>
              <a:rPr lang="en-US" sz="2400" dirty="0">
                <a:latin typeface="+mn-lt"/>
              </a:rPr>
              <a:t> </a:t>
            </a:r>
            <a:r>
              <a:rPr lang="en-US" sz="2400" dirty="0" err="1">
                <a:latin typeface="+mn-lt"/>
              </a:rPr>
              <a:t>i</a:t>
            </a:r>
            <a:r>
              <a:rPr lang="en-US" sz="2400" dirty="0">
                <a:latin typeface="+mn-lt"/>
              </a:rPr>
              <a:t> </a:t>
            </a:r>
            <a:r>
              <a:rPr lang="en-US" sz="2400" dirty="0" err="1">
                <a:latin typeface="+mn-lt"/>
              </a:rPr>
              <a:t>świadczenia</a:t>
            </a:r>
            <a:r>
              <a:rPr lang="en-US" sz="2400" dirty="0">
                <a:latin typeface="+mn-lt"/>
              </a:rPr>
              <a:t> </a:t>
            </a:r>
            <a:r>
              <a:rPr lang="en-US" sz="2400" dirty="0" err="1">
                <a:latin typeface="+mn-lt"/>
              </a:rPr>
              <a:t>pracownicze</a:t>
            </a:r>
            <a:r>
              <a:rPr lang="en-US" sz="2400" dirty="0">
                <a:latin typeface="+mn-lt"/>
              </a:rPr>
              <a:t>, </a:t>
            </a:r>
            <a:r>
              <a:rPr lang="en-US" sz="2400" dirty="0" err="1">
                <a:latin typeface="+mn-lt"/>
              </a:rPr>
              <a:t>zarządzanie</a:t>
            </a:r>
            <a:r>
              <a:rPr lang="en-US" sz="2400" dirty="0">
                <a:latin typeface="+mn-lt"/>
              </a:rPr>
              <a:t> </a:t>
            </a:r>
            <a:r>
              <a:rPr lang="en-US" sz="2400" dirty="0" err="1">
                <a:latin typeface="+mn-lt"/>
              </a:rPr>
              <a:t>talentami</a:t>
            </a:r>
            <a:r>
              <a:rPr lang="en-US" sz="2400" dirty="0">
                <a:latin typeface="+mn-lt"/>
              </a:rPr>
              <a:t> </a:t>
            </a:r>
            <a:r>
              <a:rPr lang="en-US" sz="2400" dirty="0" err="1">
                <a:latin typeface="+mn-lt"/>
              </a:rPr>
              <a:t>nigdy</a:t>
            </a:r>
            <a:r>
              <a:rPr lang="en-US" sz="2400" dirty="0">
                <a:latin typeface="+mn-lt"/>
              </a:rPr>
              <a:t> </a:t>
            </a:r>
            <a:r>
              <a:rPr lang="en-US" sz="2400" dirty="0" err="1">
                <a:latin typeface="+mn-lt"/>
              </a:rPr>
              <a:t>nie</a:t>
            </a:r>
            <a:r>
              <a:rPr lang="en-US" sz="2400" dirty="0">
                <a:latin typeface="+mn-lt"/>
              </a:rPr>
              <a:t> </a:t>
            </a:r>
            <a:r>
              <a:rPr lang="en-US" sz="2400" dirty="0" err="1">
                <a:latin typeface="+mn-lt"/>
              </a:rPr>
              <a:t>było</a:t>
            </a:r>
            <a:r>
              <a:rPr lang="en-US" sz="2400" dirty="0">
                <a:latin typeface="+mn-lt"/>
              </a:rPr>
              <a:t> </a:t>
            </a:r>
            <a:r>
              <a:rPr lang="en-US" sz="2400" dirty="0" err="1">
                <a:latin typeface="+mn-lt"/>
              </a:rPr>
              <a:t>ważniejsze</a:t>
            </a:r>
            <a:r>
              <a:rPr lang="en-US" sz="2400" dirty="0">
                <a:latin typeface="+mn-lt"/>
              </a:rPr>
              <a:t>. Talent jest </a:t>
            </a:r>
            <a:r>
              <a:rPr lang="en-US" sz="2400" dirty="0" err="1">
                <a:latin typeface="+mn-lt"/>
              </a:rPr>
              <a:t>coraz</a:t>
            </a:r>
            <a:r>
              <a:rPr lang="en-US" sz="2400" dirty="0">
                <a:latin typeface="+mn-lt"/>
              </a:rPr>
              <a:t> </a:t>
            </a:r>
            <a:r>
              <a:rPr lang="en-US" sz="2400" dirty="0" err="1">
                <a:latin typeface="+mn-lt"/>
              </a:rPr>
              <a:t>bardziej</a:t>
            </a:r>
            <a:r>
              <a:rPr lang="en-US" sz="2400" dirty="0">
                <a:latin typeface="+mn-lt"/>
              </a:rPr>
              <a:t> </a:t>
            </a:r>
            <a:r>
              <a:rPr lang="en-US" sz="2400" dirty="0" err="1">
                <a:latin typeface="+mn-lt"/>
              </a:rPr>
              <a:t>deficytowym</a:t>
            </a:r>
            <a:r>
              <a:rPr lang="en-US" sz="2400" dirty="0">
                <a:latin typeface="+mn-lt"/>
              </a:rPr>
              <a:t> </a:t>
            </a:r>
            <a:r>
              <a:rPr lang="en-US" sz="2400" dirty="0" err="1">
                <a:latin typeface="+mn-lt"/>
              </a:rPr>
              <a:t>zasobem</a:t>
            </a:r>
            <a:r>
              <a:rPr lang="en-US" sz="2400" dirty="0">
                <a:latin typeface="+mn-lt"/>
              </a:rPr>
              <a:t>, </a:t>
            </a:r>
            <a:r>
              <a:rPr lang="en-US" sz="2400" dirty="0" err="1">
                <a:latin typeface="+mn-lt"/>
              </a:rPr>
              <a:t>dlatego</a:t>
            </a:r>
            <a:r>
              <a:rPr lang="en-US" sz="2400" dirty="0">
                <a:latin typeface="+mn-lt"/>
              </a:rPr>
              <a:t> </a:t>
            </a:r>
            <a:r>
              <a:rPr lang="en-US" sz="2400" dirty="0" err="1">
                <a:latin typeface="+mn-lt"/>
              </a:rPr>
              <a:t>należy</a:t>
            </a:r>
            <a:r>
              <a:rPr lang="en-US" sz="2400" dirty="0">
                <a:latin typeface="+mn-lt"/>
              </a:rPr>
              <a:t> </a:t>
            </a:r>
            <a:r>
              <a:rPr lang="en-US" sz="2400" dirty="0" err="1">
                <a:latin typeface="+mn-lt"/>
              </a:rPr>
              <a:t>nim</a:t>
            </a:r>
            <a:r>
              <a:rPr lang="en-US" sz="2400" dirty="0">
                <a:latin typeface="+mn-lt"/>
              </a:rPr>
              <a:t> w </a:t>
            </a:r>
            <a:r>
              <a:rPr lang="en-US" sz="2400" dirty="0" err="1">
                <a:latin typeface="+mn-lt"/>
              </a:rPr>
              <a:t>pełni</a:t>
            </a:r>
            <a:r>
              <a:rPr lang="en-US" sz="2400" dirty="0">
                <a:latin typeface="+mn-lt"/>
              </a:rPr>
              <a:t> </a:t>
            </a:r>
            <a:r>
              <a:rPr lang="en-US" sz="2400" dirty="0" err="1">
                <a:latin typeface="+mn-lt"/>
              </a:rPr>
              <a:t>zarządzać</a:t>
            </a:r>
            <a:r>
              <a:rPr lang="en-US" sz="2400" dirty="0">
                <a:latin typeface="+mn-lt"/>
              </a:rPr>
              <a:t>.</a:t>
            </a:r>
          </a:p>
          <a:p>
            <a:pPr algn="just">
              <a:lnSpc>
                <a:spcPct val="100000"/>
              </a:lnSpc>
            </a:pPr>
            <a:r>
              <a:rPr lang="en-US" sz="2400" dirty="0" err="1">
                <a:latin typeface="+mn-lt"/>
              </a:rPr>
              <a:t>Podczas</a:t>
            </a:r>
            <a:r>
              <a:rPr lang="en-US" sz="2400" dirty="0">
                <a:latin typeface="+mn-lt"/>
              </a:rPr>
              <a:t> </a:t>
            </a:r>
            <a:r>
              <a:rPr lang="en-US" sz="2400" dirty="0" err="1">
                <a:latin typeface="+mn-lt"/>
              </a:rPr>
              <a:t>gdy</a:t>
            </a:r>
            <a:r>
              <a:rPr lang="en-US" sz="2400" dirty="0">
                <a:latin typeface="+mn-lt"/>
              </a:rPr>
              <a:t> </a:t>
            </a:r>
            <a:r>
              <a:rPr lang="en-US" sz="2400" dirty="0" err="1">
                <a:latin typeface="+mn-lt"/>
              </a:rPr>
              <a:t>wiele</a:t>
            </a:r>
            <a:r>
              <a:rPr lang="en-US" sz="2400" dirty="0">
                <a:latin typeface="+mn-lt"/>
              </a:rPr>
              <a:t> </a:t>
            </a:r>
            <a:r>
              <a:rPr lang="en-US" sz="2400" dirty="0" err="1">
                <a:latin typeface="+mn-lt"/>
              </a:rPr>
              <a:t>wysiłku</a:t>
            </a:r>
            <a:r>
              <a:rPr lang="en-US" sz="2400" dirty="0">
                <a:latin typeface="+mn-lt"/>
              </a:rPr>
              <a:t> </a:t>
            </a:r>
            <a:r>
              <a:rPr lang="en-US" sz="2400" dirty="0" err="1">
                <a:latin typeface="+mn-lt"/>
              </a:rPr>
              <a:t>wkłada</a:t>
            </a:r>
            <a:r>
              <a:rPr lang="en-US" sz="2400" dirty="0">
                <a:latin typeface="+mn-lt"/>
              </a:rPr>
              <a:t> </a:t>
            </a:r>
            <a:r>
              <a:rPr lang="en-US" sz="2400" dirty="0" err="1">
                <a:latin typeface="+mn-lt"/>
              </a:rPr>
              <a:t>się</a:t>
            </a:r>
            <a:r>
              <a:rPr lang="en-US" sz="2400" dirty="0">
                <a:latin typeface="+mn-lt"/>
              </a:rPr>
              <a:t> w </a:t>
            </a:r>
            <a:r>
              <a:rPr lang="en-US" sz="2400" dirty="0" err="1">
                <a:latin typeface="+mn-lt"/>
              </a:rPr>
              <a:t>zatrudnianie</a:t>
            </a:r>
            <a:r>
              <a:rPr lang="en-US" sz="2400" dirty="0">
                <a:latin typeface="+mn-lt"/>
              </a:rPr>
              <a:t> </a:t>
            </a:r>
            <a:r>
              <a:rPr lang="en-US" sz="2400" dirty="0" err="1">
                <a:latin typeface="+mn-lt"/>
              </a:rPr>
              <a:t>i</a:t>
            </a:r>
            <a:r>
              <a:rPr lang="en-US" sz="2400" dirty="0">
                <a:latin typeface="+mn-lt"/>
              </a:rPr>
              <a:t> </a:t>
            </a:r>
            <a:r>
              <a:rPr lang="en-US" sz="2400" dirty="0" err="1">
                <a:latin typeface="+mn-lt"/>
              </a:rPr>
              <a:t>rozwój</a:t>
            </a:r>
            <a:r>
              <a:rPr lang="en-US" sz="2400" dirty="0">
                <a:latin typeface="+mn-lt"/>
              </a:rPr>
              <a:t> </a:t>
            </a:r>
            <a:r>
              <a:rPr lang="en-US" sz="2400" dirty="0" err="1">
                <a:latin typeface="+mn-lt"/>
              </a:rPr>
              <a:t>personelu</a:t>
            </a:r>
            <a:r>
              <a:rPr lang="en-US" sz="2400" dirty="0">
                <a:latin typeface="+mn-lt"/>
              </a:rPr>
              <a:t> - </a:t>
            </a:r>
            <a:r>
              <a:rPr lang="en-US" sz="2400" dirty="0" err="1">
                <a:latin typeface="+mn-lt"/>
              </a:rPr>
              <a:t>utrzymanie</a:t>
            </a:r>
            <a:r>
              <a:rPr lang="en-US" sz="2400" dirty="0">
                <a:latin typeface="+mn-lt"/>
              </a:rPr>
              <a:t> </a:t>
            </a:r>
            <a:r>
              <a:rPr lang="en-US" sz="2400" dirty="0" err="1">
                <a:latin typeface="+mn-lt"/>
              </a:rPr>
              <a:t>tego</a:t>
            </a:r>
            <a:r>
              <a:rPr lang="en-US" sz="2400" dirty="0">
                <a:latin typeface="+mn-lt"/>
              </a:rPr>
              <a:t> </a:t>
            </a:r>
            <a:r>
              <a:rPr lang="en-US" sz="2400" dirty="0" err="1">
                <a:latin typeface="+mn-lt"/>
              </a:rPr>
              <a:t>pierwszego</a:t>
            </a:r>
            <a:r>
              <a:rPr lang="en-US" sz="2400" dirty="0">
                <a:latin typeface="+mn-lt"/>
              </a:rPr>
              <a:t> </a:t>
            </a:r>
            <a:r>
              <a:rPr lang="en-US" sz="2400" dirty="0" err="1">
                <a:latin typeface="+mn-lt"/>
              </a:rPr>
              <a:t>i</a:t>
            </a:r>
            <a:r>
              <a:rPr lang="en-US" sz="2400" dirty="0">
                <a:latin typeface="+mn-lt"/>
              </a:rPr>
              <a:t> </a:t>
            </a:r>
            <a:r>
              <a:rPr lang="en-US" sz="2400" dirty="0" err="1">
                <a:latin typeface="+mn-lt"/>
              </a:rPr>
              <a:t>kolejnych</a:t>
            </a:r>
            <a:r>
              <a:rPr lang="en-US" sz="2400" dirty="0">
                <a:latin typeface="+mn-lt"/>
              </a:rPr>
              <a:t> </a:t>
            </a:r>
            <a:r>
              <a:rPr lang="en-US" sz="2400" dirty="0" err="1">
                <a:latin typeface="+mn-lt"/>
              </a:rPr>
              <a:t>pracowników</a:t>
            </a:r>
            <a:r>
              <a:rPr lang="en-US" sz="2400" dirty="0">
                <a:latin typeface="+mn-lt"/>
              </a:rPr>
              <a:t>, </a:t>
            </a:r>
            <a:r>
              <a:rPr lang="en-US" sz="2400" dirty="0" err="1">
                <a:latin typeface="+mn-lt"/>
              </a:rPr>
              <a:t>ich</a:t>
            </a:r>
            <a:r>
              <a:rPr lang="en-US" sz="2400" dirty="0">
                <a:latin typeface="+mn-lt"/>
              </a:rPr>
              <a:t> </a:t>
            </a:r>
            <a:r>
              <a:rPr lang="en-US" sz="2400" dirty="0" err="1">
                <a:latin typeface="+mn-lt"/>
              </a:rPr>
              <a:t>umiejętności</a:t>
            </a:r>
            <a:r>
              <a:rPr lang="en-US" sz="2400" dirty="0">
                <a:latin typeface="+mn-lt"/>
              </a:rPr>
              <a:t> </a:t>
            </a:r>
            <a:r>
              <a:rPr lang="en-US" sz="2400" dirty="0" err="1">
                <a:latin typeface="+mn-lt"/>
              </a:rPr>
              <a:t>i</a:t>
            </a:r>
            <a:r>
              <a:rPr lang="en-US" sz="2400" dirty="0">
                <a:latin typeface="+mn-lt"/>
              </a:rPr>
              <a:t> </a:t>
            </a:r>
            <a:r>
              <a:rPr lang="en-US" sz="2400" dirty="0" err="1">
                <a:latin typeface="+mn-lt"/>
              </a:rPr>
              <a:t>talentów</a:t>
            </a:r>
            <a:r>
              <a:rPr lang="en-US" sz="2400" dirty="0">
                <a:latin typeface="+mn-lt"/>
              </a:rPr>
              <a:t> jest </a:t>
            </a:r>
            <a:r>
              <a:rPr lang="en-US" sz="2400" dirty="0" err="1">
                <a:latin typeface="+mn-lt"/>
              </a:rPr>
              <a:t>zarówno</a:t>
            </a:r>
            <a:r>
              <a:rPr lang="en-US" sz="2400" dirty="0">
                <a:latin typeface="+mn-lt"/>
              </a:rPr>
              <a:t> </a:t>
            </a:r>
            <a:r>
              <a:rPr lang="en-US" sz="2400" dirty="0" err="1">
                <a:latin typeface="+mn-lt"/>
              </a:rPr>
              <a:t>opłacalne</a:t>
            </a:r>
            <a:r>
              <a:rPr lang="en-US" sz="2400" dirty="0">
                <a:latin typeface="+mn-lt"/>
              </a:rPr>
              <a:t>, </a:t>
            </a:r>
            <a:r>
              <a:rPr lang="en-US" sz="2400" dirty="0" err="1">
                <a:latin typeface="+mn-lt"/>
              </a:rPr>
              <a:t>jak</a:t>
            </a:r>
            <a:r>
              <a:rPr lang="en-US" sz="2400" dirty="0">
                <a:latin typeface="+mn-lt"/>
              </a:rPr>
              <a:t> </a:t>
            </a:r>
            <a:r>
              <a:rPr lang="en-US" sz="2400" dirty="0" err="1">
                <a:latin typeface="+mn-lt"/>
              </a:rPr>
              <a:t>i</a:t>
            </a:r>
            <a:r>
              <a:rPr lang="en-US" sz="2400" dirty="0">
                <a:latin typeface="+mn-lt"/>
              </a:rPr>
              <a:t> </a:t>
            </a:r>
            <a:r>
              <a:rPr lang="en-US" sz="2400" dirty="0" err="1">
                <a:latin typeface="+mn-lt"/>
              </a:rPr>
              <a:t>niezbędne</a:t>
            </a:r>
            <a:r>
              <a:rPr lang="en-US" sz="2400" dirty="0">
                <a:latin typeface="+mn-lt"/>
              </a:rPr>
              <a:t>.</a:t>
            </a:r>
            <a:endParaRPr lang="en-US" sz="2400" b="1" dirty="0">
              <a:solidFill>
                <a:srgbClr val="CE1779"/>
              </a:solidFill>
              <a:latin typeface="+mn-lt"/>
            </a:endParaRPr>
          </a:p>
          <a:p>
            <a:pPr algn="ctr"/>
            <a:r>
              <a:rPr lang="en-US" b="1" dirty="0">
                <a:solidFill>
                  <a:srgbClr val="CE1779"/>
                </a:solidFill>
                <a:latin typeface="+mn-lt"/>
              </a:rPr>
              <a:t>MĄDRY PRACODAWCA CHCE POMYSŁÓW, </a:t>
            </a:r>
            <a:r>
              <a:rPr lang="en-US" b="1" u="sng" dirty="0">
                <a:solidFill>
                  <a:srgbClr val="CE1779"/>
                </a:solidFill>
                <a:latin typeface="+mn-lt"/>
              </a:rPr>
              <a:t>A NIE ECHA!</a:t>
            </a:r>
            <a:endParaRPr lang="en-IE" b="1" dirty="0">
              <a:solidFill>
                <a:srgbClr val="CE1779"/>
              </a:solidFill>
              <a:latin typeface="+mn-lt"/>
            </a:endParaRPr>
          </a:p>
        </p:txBody>
      </p:sp>
      <p:sp>
        <p:nvSpPr>
          <p:cNvPr id="4" name="Text Placeholder 9">
            <a:extLst>
              <a:ext uri="{FF2B5EF4-FFF2-40B4-BE49-F238E27FC236}">
                <a16:creationId xmlns:a16="http://schemas.microsoft.com/office/drawing/2014/main" id="{526673DF-290B-8946-8418-A780DC449655}"/>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MODUŁ 6:</a:t>
            </a:r>
            <a:endParaRPr lang="en-US" b="1" dirty="0">
              <a:solidFill>
                <a:schemeClr val="bg1"/>
              </a:solidFill>
            </a:endParaRPr>
          </a:p>
          <a:p>
            <a:pPr algn="r">
              <a:lnSpc>
                <a:spcPct val="100000"/>
              </a:lnSpc>
            </a:pPr>
            <a:endParaRPr lang="en-US" sz="300" b="1" dirty="0">
              <a:solidFill>
                <a:schemeClr val="bg1"/>
              </a:solidFill>
            </a:endParaRPr>
          </a:p>
          <a:p>
            <a:pPr algn="r">
              <a:lnSpc>
                <a:spcPct val="100000"/>
              </a:lnSpc>
              <a:spcBef>
                <a:spcPts val="0"/>
              </a:spcBef>
            </a:pPr>
            <a:r>
              <a:rPr lang="en-IE" dirty="0">
                <a:solidFill>
                  <a:schemeClr val="bg1"/>
                </a:solidFill>
              </a:rPr>
              <a:t>ZARZĄDZANIE UTALENTOWANYM PRACOWNIKIEM? </a:t>
            </a:r>
          </a:p>
          <a:p>
            <a:pPr algn="r"/>
            <a:endParaRPr lang="en-US" dirty="0">
              <a:solidFill>
                <a:schemeClr val="bg1"/>
              </a:solidFill>
            </a:endParaRPr>
          </a:p>
        </p:txBody>
      </p:sp>
    </p:spTree>
    <p:extLst>
      <p:ext uri="{BB962C8B-B14F-4D97-AF65-F5344CB8AC3E}">
        <p14:creationId xmlns:p14="http://schemas.microsoft.com/office/powerpoint/2010/main" val="3761040541"/>
      </p:ext>
    </p:extLst>
  </p:cSld>
  <p:clrMapOvr>
    <a:masterClrMapping/>
  </p:clrMapOvr>
  <mc:AlternateContent xmlns:mc="http://schemas.openxmlformats.org/markup-compatibility/2006">
    <mc:Choice xmlns:p14="http://schemas.microsoft.com/office/powerpoint/2010/main" Requires="p14">
      <p:transition spd="slow" p14:dur="2000" advTm="6218"/>
    </mc:Choice>
    <mc:Fallback>
      <p:transition spd="slow" advTm="6218"/>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3" y="483330"/>
            <a:ext cx="6068553"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lnSpc>
                <a:spcPct val="100000"/>
              </a:lnSpc>
            </a:pPr>
            <a:r>
              <a:rPr lang="en-US" sz="2400" dirty="0">
                <a:latin typeface="+mn-lt"/>
              </a:rPr>
              <a:t>W Module 6 </a:t>
            </a:r>
            <a:r>
              <a:rPr lang="en-US" sz="2400" dirty="0" err="1">
                <a:latin typeface="+mn-lt"/>
              </a:rPr>
              <a:t>dowiesz</a:t>
            </a:r>
            <a:r>
              <a:rPr lang="en-US" sz="2400" dirty="0">
                <a:latin typeface="+mn-lt"/>
              </a:rPr>
              <a:t> </a:t>
            </a:r>
            <a:r>
              <a:rPr lang="en-US" sz="2400" dirty="0" err="1">
                <a:latin typeface="+mn-lt"/>
              </a:rPr>
              <a:t>się</a:t>
            </a:r>
            <a:r>
              <a:rPr lang="en-US" sz="2400" dirty="0">
                <a:latin typeface="+mn-lt"/>
              </a:rPr>
              <a:t>, </a:t>
            </a:r>
            <a:r>
              <a:rPr lang="en-US" sz="2400" dirty="0" err="1">
                <a:latin typeface="+mn-lt"/>
              </a:rPr>
              <a:t>że</a:t>
            </a:r>
            <a:r>
              <a:rPr lang="en-US" sz="2400" dirty="0">
                <a:latin typeface="+mn-lt"/>
              </a:rPr>
              <a:t> talent jest </a:t>
            </a:r>
            <a:r>
              <a:rPr lang="en-US" sz="2400" dirty="0" err="1">
                <a:latin typeface="+mn-lt"/>
              </a:rPr>
              <a:t>szybko</a:t>
            </a:r>
            <a:r>
              <a:rPr lang="en-US" sz="2400" dirty="0">
                <a:latin typeface="+mn-lt"/>
              </a:rPr>
              <a:t> </a:t>
            </a:r>
            <a:r>
              <a:rPr lang="en-US" sz="2400" dirty="0" err="1">
                <a:latin typeface="+mn-lt"/>
              </a:rPr>
              <a:t>rosnącym</a:t>
            </a:r>
            <a:r>
              <a:rPr lang="en-US" sz="2400" dirty="0">
                <a:latin typeface="+mn-lt"/>
              </a:rPr>
              <a:t> </a:t>
            </a:r>
            <a:r>
              <a:rPr lang="en-US" sz="2400" dirty="0" err="1">
                <a:latin typeface="+mn-lt"/>
              </a:rPr>
              <a:t>źródłem</a:t>
            </a:r>
            <a:r>
              <a:rPr lang="en-US" sz="2400" dirty="0">
                <a:latin typeface="+mn-lt"/>
              </a:rPr>
              <a:t> </a:t>
            </a:r>
            <a:r>
              <a:rPr lang="en-US" sz="2400" dirty="0" err="1">
                <a:latin typeface="+mn-lt"/>
              </a:rPr>
              <a:t>tworzenia</a:t>
            </a:r>
            <a:r>
              <a:rPr lang="en-US" sz="2400" dirty="0">
                <a:latin typeface="+mn-lt"/>
              </a:rPr>
              <a:t> </a:t>
            </a:r>
            <a:r>
              <a:rPr lang="en-US" sz="2400" dirty="0" err="1">
                <a:latin typeface="+mn-lt"/>
              </a:rPr>
              <a:t>wartości</a:t>
            </a:r>
            <a:r>
              <a:rPr lang="en-US" sz="2400" dirty="0">
                <a:latin typeface="+mn-lt"/>
              </a:rPr>
              <a:t> </a:t>
            </a:r>
            <a:r>
              <a:rPr lang="en-US" sz="2400" dirty="0" err="1">
                <a:latin typeface="+mn-lt"/>
              </a:rPr>
              <a:t>nawet</a:t>
            </a:r>
            <a:r>
              <a:rPr lang="en-US" sz="2400" dirty="0">
                <a:latin typeface="+mn-lt"/>
              </a:rPr>
              <a:t> w </a:t>
            </a:r>
            <a:r>
              <a:rPr lang="en-US" sz="2400" dirty="0" err="1">
                <a:latin typeface="+mn-lt"/>
              </a:rPr>
              <a:t>najmniejszych</a:t>
            </a:r>
            <a:r>
              <a:rPr lang="en-US" sz="2400" dirty="0">
                <a:latin typeface="+mn-lt"/>
              </a:rPr>
              <a:t> </a:t>
            </a:r>
            <a:r>
              <a:rPr lang="en-US" sz="2400" dirty="0" err="1">
                <a:latin typeface="+mn-lt"/>
              </a:rPr>
              <a:t>firmach</a:t>
            </a:r>
            <a:r>
              <a:rPr lang="en-US" sz="2400" dirty="0">
                <a:latin typeface="+mn-lt"/>
              </a:rPr>
              <a:t>, w </a:t>
            </a:r>
            <a:r>
              <a:rPr lang="en-US" sz="2400" dirty="0" err="1">
                <a:latin typeface="+mn-lt"/>
              </a:rPr>
              <a:t>których</a:t>
            </a:r>
            <a:r>
              <a:rPr lang="en-US" sz="2400" dirty="0">
                <a:latin typeface="+mn-lt"/>
              </a:rPr>
              <a:t> </a:t>
            </a:r>
            <a:r>
              <a:rPr lang="en-US" sz="2400" dirty="0" err="1">
                <a:latin typeface="+mn-lt"/>
              </a:rPr>
              <a:t>ludzie</a:t>
            </a:r>
            <a:r>
              <a:rPr lang="en-US" sz="2400" dirty="0">
                <a:latin typeface="+mn-lt"/>
              </a:rPr>
              <a:t> </a:t>
            </a:r>
            <a:r>
              <a:rPr lang="en-US" sz="2400" dirty="0" err="1">
                <a:latin typeface="+mn-lt"/>
              </a:rPr>
              <a:t>są</a:t>
            </a:r>
            <a:r>
              <a:rPr lang="en-US" sz="2400" dirty="0">
                <a:latin typeface="+mn-lt"/>
              </a:rPr>
              <a:t> </a:t>
            </a:r>
            <a:r>
              <a:rPr lang="en-US" sz="2400" dirty="0" err="1">
                <a:latin typeface="+mn-lt"/>
              </a:rPr>
              <a:t>naprawdę</a:t>
            </a:r>
            <a:r>
              <a:rPr lang="en-US" sz="2400" dirty="0">
                <a:latin typeface="+mn-lt"/>
              </a:rPr>
              <a:t> </a:t>
            </a:r>
            <a:r>
              <a:rPr lang="en-US" sz="2400" dirty="0" err="1">
                <a:latin typeface="+mn-lt"/>
              </a:rPr>
              <a:t>jedyną</a:t>
            </a:r>
            <a:r>
              <a:rPr lang="en-US" sz="2400" dirty="0">
                <a:latin typeface="+mn-lt"/>
              </a:rPr>
              <a:t> </a:t>
            </a:r>
            <a:r>
              <a:rPr lang="en-US" sz="2400" dirty="0" err="1">
                <a:latin typeface="+mn-lt"/>
              </a:rPr>
              <a:t>prawdziwą</a:t>
            </a:r>
            <a:r>
              <a:rPr lang="en-US" sz="2400" dirty="0">
                <a:latin typeface="+mn-lt"/>
              </a:rPr>
              <a:t> </a:t>
            </a:r>
            <a:r>
              <a:rPr lang="en-US" sz="2400" dirty="0" err="1">
                <a:latin typeface="+mn-lt"/>
              </a:rPr>
              <a:t>przewagą</a:t>
            </a:r>
            <a:r>
              <a:rPr lang="en-US" sz="2400" dirty="0">
                <a:latin typeface="+mn-lt"/>
              </a:rPr>
              <a:t> </a:t>
            </a:r>
            <a:r>
              <a:rPr lang="en-US" sz="2400" dirty="0" err="1">
                <a:latin typeface="+mn-lt"/>
              </a:rPr>
              <a:t>konkurencyjną</a:t>
            </a:r>
            <a:r>
              <a:rPr lang="en-US" sz="2400" dirty="0">
                <a:latin typeface="+mn-lt"/>
              </a:rPr>
              <a:t> </a:t>
            </a:r>
            <a:r>
              <a:rPr lang="en-US" sz="2400" dirty="0" err="1">
                <a:latin typeface="+mn-lt"/>
              </a:rPr>
              <a:t>mikrofirmy</a:t>
            </a:r>
            <a:r>
              <a:rPr lang="en-US" sz="2400" dirty="0">
                <a:latin typeface="+mn-lt"/>
              </a:rPr>
              <a:t>. </a:t>
            </a:r>
          </a:p>
          <a:p>
            <a:pPr algn="just">
              <a:lnSpc>
                <a:spcPct val="100000"/>
              </a:lnSpc>
            </a:pPr>
            <a:endParaRPr lang="en-US" sz="2400" dirty="0">
              <a:latin typeface="+mn-lt"/>
            </a:endParaRPr>
          </a:p>
          <a:p>
            <a:pPr algn="just">
              <a:lnSpc>
                <a:spcPct val="100000"/>
              </a:lnSpc>
            </a:pPr>
            <a:r>
              <a:rPr lang="en-US" sz="2400" dirty="0" err="1">
                <a:latin typeface="+mn-lt"/>
              </a:rPr>
              <a:t>Nawet</a:t>
            </a:r>
            <a:r>
              <a:rPr lang="en-US" sz="2400" dirty="0">
                <a:latin typeface="+mn-lt"/>
              </a:rPr>
              <a:t> </a:t>
            </a:r>
            <a:r>
              <a:rPr lang="en-US" sz="2400" dirty="0" err="1">
                <a:latin typeface="+mn-lt"/>
              </a:rPr>
              <a:t>jeśli</a:t>
            </a:r>
            <a:r>
              <a:rPr lang="en-US" sz="2400" dirty="0">
                <a:latin typeface="+mn-lt"/>
              </a:rPr>
              <a:t> w </a:t>
            </a:r>
            <a:r>
              <a:rPr lang="en-US" sz="2400" dirty="0" err="1">
                <a:latin typeface="+mn-lt"/>
              </a:rPr>
              <a:t>tej</a:t>
            </a:r>
            <a:r>
              <a:rPr lang="en-US" sz="2400" dirty="0">
                <a:latin typeface="+mn-lt"/>
              </a:rPr>
              <a:t> </a:t>
            </a:r>
            <a:r>
              <a:rPr lang="en-US" sz="2400" dirty="0" err="1">
                <a:latin typeface="+mn-lt"/>
              </a:rPr>
              <a:t>chwili</a:t>
            </a:r>
            <a:r>
              <a:rPr lang="en-US" sz="2400" dirty="0">
                <a:latin typeface="+mn-lt"/>
              </a:rPr>
              <a:t> jest was </a:t>
            </a:r>
            <a:r>
              <a:rPr lang="en-US" sz="2400" dirty="0" err="1">
                <a:latin typeface="+mn-lt"/>
              </a:rPr>
              <a:t>tylko</a:t>
            </a:r>
            <a:r>
              <a:rPr lang="en-US" sz="2400" dirty="0">
                <a:latin typeface="+mn-lt"/>
              </a:rPr>
              <a:t> </a:t>
            </a:r>
            <a:r>
              <a:rPr lang="en-US" sz="2400" dirty="0" err="1">
                <a:latin typeface="+mn-lt"/>
              </a:rPr>
              <a:t>dwóch</a:t>
            </a:r>
            <a:r>
              <a:rPr lang="en-US" sz="2400" dirty="0">
                <a:latin typeface="+mn-lt"/>
              </a:rPr>
              <a:t>, </a:t>
            </a:r>
            <a:r>
              <a:rPr lang="en-US" sz="2400" dirty="0" err="1">
                <a:latin typeface="+mn-lt"/>
              </a:rPr>
              <a:t>macie</a:t>
            </a:r>
            <a:r>
              <a:rPr lang="en-US" sz="2400" dirty="0">
                <a:latin typeface="+mn-lt"/>
              </a:rPr>
              <a:t> </a:t>
            </a:r>
            <a:r>
              <a:rPr lang="en-US" sz="2400" dirty="0" err="1">
                <a:latin typeface="+mn-lt"/>
              </a:rPr>
              <a:t>teraz</a:t>
            </a:r>
            <a:r>
              <a:rPr lang="en-US" sz="2400" dirty="0">
                <a:latin typeface="+mn-lt"/>
              </a:rPr>
              <a:t> </a:t>
            </a:r>
            <a:r>
              <a:rPr lang="en-US" sz="2400" dirty="0" err="1">
                <a:latin typeface="+mn-lt"/>
              </a:rPr>
              <a:t>systemy</a:t>
            </a:r>
            <a:r>
              <a:rPr lang="en-US" sz="2400" dirty="0">
                <a:latin typeface="+mn-lt"/>
              </a:rPr>
              <a:t> </a:t>
            </a:r>
            <a:r>
              <a:rPr lang="en-US" sz="2400" dirty="0" err="1">
                <a:latin typeface="+mn-lt"/>
              </a:rPr>
              <a:t>i</a:t>
            </a:r>
            <a:r>
              <a:rPr lang="en-US" sz="2400" dirty="0">
                <a:latin typeface="+mn-lt"/>
              </a:rPr>
              <a:t> </a:t>
            </a:r>
            <a:r>
              <a:rPr lang="en-US" sz="2400" dirty="0" err="1">
                <a:latin typeface="+mn-lt"/>
              </a:rPr>
              <a:t>uczycie</a:t>
            </a:r>
            <a:r>
              <a:rPr lang="en-US" sz="2400" dirty="0">
                <a:latin typeface="+mn-lt"/>
              </a:rPr>
              <a:t> </a:t>
            </a:r>
            <a:r>
              <a:rPr lang="en-US" sz="2400" dirty="0" err="1">
                <a:latin typeface="+mn-lt"/>
              </a:rPr>
              <a:t>się</a:t>
            </a:r>
            <a:r>
              <a:rPr lang="en-US" sz="2400" dirty="0">
                <a:latin typeface="+mn-lt"/>
              </a:rPr>
              <a:t> </a:t>
            </a:r>
            <a:r>
              <a:rPr lang="en-US" sz="2400" dirty="0" err="1">
                <a:latin typeface="+mn-lt"/>
              </a:rPr>
              <a:t>zatrudniać</a:t>
            </a:r>
            <a:r>
              <a:rPr lang="en-US" sz="2400" dirty="0">
                <a:latin typeface="+mn-lt"/>
              </a:rPr>
              <a:t> </a:t>
            </a:r>
            <a:r>
              <a:rPr lang="en-US" sz="2400" dirty="0" err="1">
                <a:latin typeface="+mn-lt"/>
              </a:rPr>
              <a:t>innych</a:t>
            </a:r>
            <a:r>
              <a:rPr lang="en-US" sz="2400" dirty="0">
                <a:latin typeface="+mn-lt"/>
              </a:rPr>
              <a:t>, </a:t>
            </a:r>
            <a:r>
              <a:rPr lang="en-US" sz="2400" dirty="0" err="1">
                <a:latin typeface="+mn-lt"/>
              </a:rPr>
              <a:t>gdy</a:t>
            </a:r>
            <a:r>
              <a:rPr lang="en-US" sz="2400" dirty="0">
                <a:latin typeface="+mn-lt"/>
              </a:rPr>
              <a:t> </a:t>
            </a:r>
            <a:r>
              <a:rPr lang="en-US" sz="2400" dirty="0" err="1">
                <a:latin typeface="+mn-lt"/>
              </a:rPr>
              <a:t>nadejdzie</a:t>
            </a:r>
            <a:r>
              <a:rPr lang="en-US" sz="2400" dirty="0">
                <a:latin typeface="+mn-lt"/>
              </a:rPr>
              <a:t> </a:t>
            </a:r>
            <a:r>
              <a:rPr lang="en-US" sz="2400" dirty="0" err="1">
                <a:latin typeface="+mn-lt"/>
              </a:rPr>
              <a:t>odpowiedni</a:t>
            </a:r>
            <a:r>
              <a:rPr lang="en-US" sz="2400" dirty="0">
                <a:latin typeface="+mn-lt"/>
              </a:rPr>
              <a:t> </a:t>
            </a:r>
            <a:r>
              <a:rPr lang="en-US" sz="2400" dirty="0" err="1">
                <a:latin typeface="+mn-lt"/>
              </a:rPr>
              <a:t>czas</a:t>
            </a:r>
            <a:r>
              <a:rPr lang="en-US" sz="2400" dirty="0">
                <a:latin typeface="+mn-lt"/>
              </a:rPr>
              <a:t>, </a:t>
            </a:r>
            <a:r>
              <a:rPr lang="en-US" sz="2400" dirty="0" err="1">
                <a:latin typeface="+mn-lt"/>
              </a:rPr>
              <a:t>i</a:t>
            </a:r>
            <a:r>
              <a:rPr lang="en-US" sz="2400" dirty="0">
                <a:latin typeface="+mn-lt"/>
              </a:rPr>
              <a:t> </a:t>
            </a:r>
            <a:r>
              <a:rPr lang="en-US" sz="2400" dirty="0" err="1">
                <a:latin typeface="+mn-lt"/>
              </a:rPr>
              <a:t>rzeczywiście</a:t>
            </a:r>
            <a:r>
              <a:rPr lang="en-US" sz="2400" dirty="0">
                <a:latin typeface="+mn-lt"/>
              </a:rPr>
              <a:t> </a:t>
            </a:r>
            <a:r>
              <a:rPr lang="en-US" sz="2400" dirty="0" err="1">
                <a:latin typeface="+mn-lt"/>
              </a:rPr>
              <a:t>przyspieszycie</a:t>
            </a:r>
            <a:r>
              <a:rPr lang="en-US" sz="2400" dirty="0">
                <a:latin typeface="+mn-lt"/>
              </a:rPr>
              <a:t> </a:t>
            </a:r>
            <a:r>
              <a:rPr lang="en-US" sz="2400" dirty="0" err="1">
                <a:latin typeface="+mn-lt"/>
              </a:rPr>
              <a:t>rozwój</a:t>
            </a:r>
            <a:r>
              <a:rPr lang="en-US" sz="2400" dirty="0">
                <a:latin typeface="+mn-lt"/>
              </a:rPr>
              <a:t> </a:t>
            </a:r>
            <a:r>
              <a:rPr lang="en-US" sz="2400" dirty="0" err="1">
                <a:latin typeface="+mn-lt"/>
              </a:rPr>
              <a:t>waszego</a:t>
            </a:r>
            <a:r>
              <a:rPr lang="en-US" sz="2400" dirty="0">
                <a:latin typeface="+mn-lt"/>
              </a:rPr>
              <a:t> </a:t>
            </a:r>
            <a:r>
              <a:rPr lang="en-US" sz="2400" dirty="0" err="1">
                <a:latin typeface="+mn-lt"/>
              </a:rPr>
              <a:t>biznesu</a:t>
            </a:r>
            <a:r>
              <a:rPr lang="en-US" sz="2400" dirty="0">
                <a:latin typeface="+mn-lt"/>
              </a:rPr>
              <a:t>. </a:t>
            </a:r>
            <a:endParaRPr lang="en-IE" sz="2400" dirty="0">
              <a:latin typeface="+mn-lt"/>
            </a:endParaRPr>
          </a:p>
        </p:txBody>
      </p:sp>
      <p:sp>
        <p:nvSpPr>
          <p:cNvPr id="4" name="Text Placeholder 9">
            <a:extLst>
              <a:ext uri="{FF2B5EF4-FFF2-40B4-BE49-F238E27FC236}">
                <a16:creationId xmlns:a16="http://schemas.microsoft.com/office/drawing/2014/main" id="{526673DF-290B-8946-8418-A780DC449655}"/>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6:</a:t>
            </a:r>
            <a:endParaRPr lang="en-US" b="1" dirty="0">
              <a:solidFill>
                <a:schemeClr val="bg1"/>
              </a:solidFill>
            </a:endParaRPr>
          </a:p>
          <a:p>
            <a:pPr algn="r">
              <a:lnSpc>
                <a:spcPct val="100000"/>
              </a:lnSpc>
            </a:pPr>
            <a:endParaRPr lang="en-US" sz="300" b="1" dirty="0">
              <a:solidFill>
                <a:schemeClr val="bg1"/>
              </a:solidFill>
            </a:endParaRPr>
          </a:p>
          <a:p>
            <a:pPr algn="r">
              <a:lnSpc>
                <a:spcPct val="100000"/>
              </a:lnSpc>
              <a:spcBef>
                <a:spcPts val="0"/>
              </a:spcBef>
            </a:pPr>
            <a:r>
              <a:rPr lang="en-IE" dirty="0">
                <a:solidFill>
                  <a:schemeClr val="bg1"/>
                </a:solidFill>
              </a:rPr>
              <a:t>ZARZĄDZANIE UTALENTOWANYM PRACOWNIKIEM? </a:t>
            </a:r>
          </a:p>
          <a:p>
            <a:pPr algn="r"/>
            <a:endParaRPr lang="en-US" dirty="0">
              <a:solidFill>
                <a:schemeClr val="bg1"/>
              </a:solidFill>
            </a:endParaRPr>
          </a:p>
        </p:txBody>
      </p:sp>
    </p:spTree>
    <p:extLst>
      <p:ext uri="{BB962C8B-B14F-4D97-AF65-F5344CB8AC3E}">
        <p14:creationId xmlns:p14="http://schemas.microsoft.com/office/powerpoint/2010/main" val="3951025543"/>
      </p:ext>
    </p:extLst>
  </p:cSld>
  <p:clrMapOvr>
    <a:masterClrMapping/>
  </p:clrMapOvr>
  <mc:AlternateContent xmlns:mc="http://schemas.openxmlformats.org/markup-compatibility/2006">
    <mc:Choice xmlns:p14="http://schemas.microsoft.com/office/powerpoint/2010/main" Requires="p14">
      <p:transition spd="slow" p14:dur="2000" advTm="7437"/>
    </mc:Choice>
    <mc:Fallback>
      <p:transition spd="slow" advTm="7437"/>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31287" y="3583517"/>
            <a:ext cx="7807393" cy="3028298"/>
          </a:xfrm>
        </p:spPr>
        <p:txBody>
          <a:bodyPr/>
          <a:lstStyle/>
          <a:p>
            <a:r>
              <a:rPr lang="en-US" dirty="0">
                <a:latin typeface="+mn-lt"/>
              </a:rPr>
              <a:t>6.2 NAJWAŻNIEJSZE WSKAZÓWKI DOTYCZĄCE ZARZĄDZANIA TALENTAMI </a:t>
            </a:r>
            <a:endParaRPr lang="en-IE" dirty="0">
              <a:latin typeface="+mn-lt"/>
            </a:endParaRPr>
          </a:p>
        </p:txBody>
      </p:sp>
      <p:pic>
        <p:nvPicPr>
          <p:cNvPr id="7" name="Picture 6" descr="A picture containing room, drawing&#10;&#10;Description automatically generated">
            <a:extLst>
              <a:ext uri="{FF2B5EF4-FFF2-40B4-BE49-F238E27FC236}">
                <a16:creationId xmlns:a16="http://schemas.microsoft.com/office/drawing/2014/main" id="{1CEC5547-EBCC-4923-A0D1-32374A08A2E1}"/>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14108" r="8128"/>
          <a:stretch/>
        </p:blipFill>
        <p:spPr>
          <a:xfrm>
            <a:off x="7650182" y="836507"/>
            <a:ext cx="4016302" cy="2905176"/>
          </a:xfrm>
          <a:prstGeom prst="rect">
            <a:avLst/>
          </a:prstGeom>
        </p:spPr>
      </p:pic>
    </p:spTree>
    <p:extLst>
      <p:ext uri="{BB962C8B-B14F-4D97-AF65-F5344CB8AC3E}">
        <p14:creationId xmlns:p14="http://schemas.microsoft.com/office/powerpoint/2010/main" val="1273294252"/>
      </p:ext>
    </p:extLst>
  </p:cSld>
  <p:clrMapOvr>
    <a:masterClrMapping/>
  </p:clrMapOvr>
  <mc:AlternateContent xmlns:mc="http://schemas.openxmlformats.org/markup-compatibility/2006">
    <mc:Choice xmlns:p14="http://schemas.microsoft.com/office/powerpoint/2010/main" Requires="p14">
      <p:transition spd="slow" p14:dur="2000" advTm="5702"/>
    </mc:Choice>
    <mc:Fallback>
      <p:transition spd="slow" advTm="5702"/>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207818" y="403539"/>
            <a:ext cx="2995253" cy="2425550"/>
          </a:xfrm>
        </p:spPr>
        <p:txBody>
          <a:bodyPr>
            <a:noAutofit/>
          </a:bodyPr>
          <a:lstStyle/>
          <a:p>
            <a:r>
              <a:rPr lang="en-US" sz="3300" dirty="0">
                <a:solidFill>
                  <a:srgbClr val="CE1779"/>
                </a:solidFill>
              </a:rPr>
              <a:t>NAJWAŻNIEJSZE WSKAZÓWKI DOTYCZĄCE ZARZĄDZANIA TALENTAMI</a:t>
            </a:r>
            <a:endParaRPr lang="en-IE" sz="3300" dirty="0">
              <a:solidFill>
                <a:srgbClr val="CE1779"/>
              </a:solidFill>
            </a:endParaRPr>
          </a:p>
        </p:txBody>
      </p:sp>
      <p:sp>
        <p:nvSpPr>
          <p:cNvPr id="9" name="Text Placeholder 8"/>
          <p:cNvSpPr>
            <a:spLocks noGrp="1"/>
          </p:cNvSpPr>
          <p:nvPr>
            <p:ph type="body" sz="quarter" idx="15"/>
          </p:nvPr>
        </p:nvSpPr>
        <p:spPr>
          <a:xfrm>
            <a:off x="3203072" y="403538"/>
            <a:ext cx="8711837" cy="5434553"/>
          </a:xfrm>
        </p:spPr>
        <p:txBody>
          <a:bodyPr/>
          <a:lstStyle/>
          <a:p>
            <a:pPr marL="457200" lvl="0" indent="-457200" algn="just">
              <a:buClr>
                <a:srgbClr val="CE1779"/>
              </a:buClr>
              <a:buFont typeface="+mj-lt"/>
              <a:buAutoNum type="arabicPeriod"/>
            </a:pPr>
            <a:r>
              <a:rPr lang="en-US" sz="2200" b="1" dirty="0" err="1">
                <a:solidFill>
                  <a:srgbClr val="CE1779"/>
                </a:solidFill>
              </a:rPr>
              <a:t>Zapewnienie</a:t>
            </a:r>
            <a:r>
              <a:rPr lang="en-US" sz="2200" b="1" dirty="0">
                <a:solidFill>
                  <a:srgbClr val="CE1779"/>
                </a:solidFill>
              </a:rPr>
              <a:t> </a:t>
            </a:r>
            <a:r>
              <a:rPr lang="en-US" sz="2200" b="1" dirty="0" err="1">
                <a:solidFill>
                  <a:srgbClr val="CE1779"/>
                </a:solidFill>
              </a:rPr>
              <a:t>szansy</a:t>
            </a:r>
            <a:r>
              <a:rPr lang="en-US" sz="2200" b="1" dirty="0">
                <a:solidFill>
                  <a:srgbClr val="CE1779"/>
                </a:solidFill>
              </a:rPr>
              <a:t> w </a:t>
            </a:r>
            <a:r>
              <a:rPr lang="en-US" sz="2200" b="1" dirty="0" err="1">
                <a:solidFill>
                  <a:srgbClr val="CE1779"/>
                </a:solidFill>
              </a:rPr>
              <a:t>sposób</a:t>
            </a:r>
            <a:r>
              <a:rPr lang="en-US" sz="2200" b="1" dirty="0">
                <a:solidFill>
                  <a:srgbClr val="CE1779"/>
                </a:solidFill>
              </a:rPr>
              <a:t> </a:t>
            </a:r>
            <a:r>
              <a:rPr lang="en-US" sz="2200" b="1" dirty="0" err="1">
                <a:solidFill>
                  <a:srgbClr val="CE1779"/>
                </a:solidFill>
              </a:rPr>
              <a:t>ciągły</a:t>
            </a:r>
            <a:r>
              <a:rPr lang="en-US" sz="2200" b="1" dirty="0">
                <a:solidFill>
                  <a:srgbClr val="CE1779"/>
                </a:solidFill>
              </a:rPr>
              <a:t> </a:t>
            </a:r>
            <a:r>
              <a:rPr lang="en-US" sz="2200" b="1" dirty="0"/>
              <a:t>- </a:t>
            </a:r>
            <a:r>
              <a:rPr lang="en-US" sz="2200" dirty="0" err="1"/>
              <a:t>największym</a:t>
            </a:r>
            <a:r>
              <a:rPr lang="en-US" sz="2200" dirty="0"/>
              <a:t> </a:t>
            </a:r>
            <a:r>
              <a:rPr lang="en-US" sz="2200" dirty="0" err="1"/>
              <a:t>wrogiem</a:t>
            </a:r>
            <a:r>
              <a:rPr lang="en-US" sz="2200" dirty="0"/>
              <a:t> </a:t>
            </a:r>
            <a:r>
              <a:rPr lang="en-US" sz="2200" dirty="0" err="1"/>
              <a:t>talentu</a:t>
            </a:r>
            <a:r>
              <a:rPr lang="en-US" sz="2200" dirty="0"/>
              <a:t> jest </a:t>
            </a:r>
            <a:r>
              <a:rPr lang="en-US" sz="2200" dirty="0" err="1"/>
              <a:t>zablokowana</a:t>
            </a:r>
            <a:r>
              <a:rPr lang="en-US" sz="2200" dirty="0"/>
              <a:t> </a:t>
            </a:r>
            <a:r>
              <a:rPr lang="en-US" sz="2200" dirty="0" err="1"/>
              <a:t>szansa</a:t>
            </a:r>
            <a:r>
              <a:rPr lang="en-US" sz="2200" dirty="0"/>
              <a:t>, </a:t>
            </a:r>
            <a:r>
              <a:rPr lang="en-US" sz="2200" dirty="0" err="1"/>
              <a:t>ponieważ</a:t>
            </a:r>
            <a:r>
              <a:rPr lang="en-US" sz="2200" dirty="0"/>
              <a:t> </a:t>
            </a:r>
            <a:r>
              <a:rPr lang="en-US" sz="2200" dirty="0" err="1"/>
              <a:t>czekanie</a:t>
            </a:r>
            <a:r>
              <a:rPr lang="en-US" sz="2200" dirty="0"/>
              <a:t> </a:t>
            </a:r>
            <a:r>
              <a:rPr lang="en-US" sz="2200" dirty="0" err="1"/>
              <a:t>na</a:t>
            </a:r>
            <a:r>
              <a:rPr lang="en-US" sz="2200" dirty="0"/>
              <a:t> </a:t>
            </a:r>
            <a:r>
              <a:rPr lang="en-US" sz="2200" dirty="0" err="1"/>
              <a:t>okazję</a:t>
            </a:r>
            <a:r>
              <a:rPr lang="en-US" sz="2200" dirty="0"/>
              <a:t> do </a:t>
            </a:r>
            <a:r>
              <a:rPr lang="en-US" sz="2200" dirty="0" err="1"/>
              <a:t>awansu</a:t>
            </a:r>
            <a:r>
              <a:rPr lang="en-US" sz="2200" dirty="0"/>
              <a:t> </a:t>
            </a:r>
            <a:r>
              <a:rPr lang="en-US" sz="2200" dirty="0" err="1"/>
              <a:t>może</a:t>
            </a:r>
            <a:r>
              <a:rPr lang="en-US" sz="2200" dirty="0"/>
              <a:t> </a:t>
            </a:r>
            <a:r>
              <a:rPr lang="en-US" sz="2200" dirty="0" err="1"/>
              <a:t>oznaczać</a:t>
            </a:r>
            <a:r>
              <a:rPr lang="en-US" sz="2200" dirty="0"/>
              <a:t>, </a:t>
            </a:r>
            <a:r>
              <a:rPr lang="en-US" sz="2200" dirty="0" err="1"/>
              <a:t>że</a:t>
            </a:r>
            <a:r>
              <a:rPr lang="en-US" sz="2200" dirty="0"/>
              <a:t> </a:t>
            </a:r>
            <a:r>
              <a:rPr lang="en-US" sz="2200" dirty="0" err="1"/>
              <a:t>po</a:t>
            </a:r>
            <a:r>
              <a:rPr lang="en-US" sz="2200" dirty="0"/>
              <a:t> </a:t>
            </a:r>
            <a:r>
              <a:rPr lang="en-US" sz="2200" dirty="0" err="1"/>
              <a:t>prostu</a:t>
            </a:r>
            <a:r>
              <a:rPr lang="en-US" sz="2200" dirty="0"/>
              <a:t> </a:t>
            </a:r>
            <a:r>
              <a:rPr lang="en-US" sz="2200" dirty="0" err="1"/>
              <a:t>pójdą</a:t>
            </a:r>
            <a:r>
              <a:rPr lang="en-US" sz="2200" dirty="0"/>
              <a:t> </a:t>
            </a:r>
            <a:r>
              <a:rPr lang="en-US" sz="2200" dirty="0" err="1"/>
              <a:t>gdzie</a:t>
            </a:r>
            <a:r>
              <a:rPr lang="en-US" sz="2200" dirty="0"/>
              <a:t> </a:t>
            </a:r>
            <a:r>
              <a:rPr lang="en-US" sz="2200" dirty="0" err="1"/>
              <a:t>indziej</a:t>
            </a:r>
            <a:r>
              <a:rPr lang="en-US" sz="2200" dirty="0"/>
              <a:t>.</a:t>
            </a:r>
            <a:endParaRPr lang="en-IE" sz="2200" b="1" dirty="0"/>
          </a:p>
          <a:p>
            <a:pPr marL="457200" lvl="0" indent="-457200" algn="just">
              <a:buClr>
                <a:srgbClr val="CE1779"/>
              </a:buClr>
              <a:buFont typeface="+mj-lt"/>
              <a:buAutoNum type="arabicPeriod"/>
            </a:pPr>
            <a:r>
              <a:rPr lang="en-US" sz="2200" b="1" dirty="0" err="1">
                <a:solidFill>
                  <a:srgbClr val="CE1779"/>
                </a:solidFill>
              </a:rPr>
              <a:t>Pochwała</a:t>
            </a:r>
            <a:r>
              <a:rPr lang="en-US" sz="2200" b="1" dirty="0">
                <a:solidFill>
                  <a:srgbClr val="CE1779"/>
                </a:solidFill>
              </a:rPr>
              <a:t> </a:t>
            </a:r>
            <a:r>
              <a:rPr lang="en-US" sz="2200" b="1" dirty="0" err="1">
                <a:solidFill>
                  <a:srgbClr val="CE1779"/>
                </a:solidFill>
              </a:rPr>
              <a:t>i</a:t>
            </a:r>
            <a:r>
              <a:rPr lang="en-US" sz="2200" b="1" dirty="0">
                <a:solidFill>
                  <a:srgbClr val="CE1779"/>
                </a:solidFill>
              </a:rPr>
              <a:t> </a:t>
            </a:r>
            <a:r>
              <a:rPr lang="en-US" sz="2200" b="1" dirty="0" err="1">
                <a:solidFill>
                  <a:srgbClr val="CE1779"/>
                </a:solidFill>
              </a:rPr>
              <a:t>uznanie</a:t>
            </a:r>
            <a:r>
              <a:rPr lang="en-US" sz="2200" b="1" dirty="0">
                <a:solidFill>
                  <a:srgbClr val="CE1779"/>
                </a:solidFill>
              </a:rPr>
              <a:t> </a:t>
            </a:r>
            <a:r>
              <a:rPr lang="en-US" sz="2200" dirty="0"/>
              <a:t>- </a:t>
            </a:r>
            <a:r>
              <a:rPr lang="en-US" sz="2200" dirty="0" err="1"/>
              <a:t>pochwała</a:t>
            </a:r>
            <a:r>
              <a:rPr lang="en-US" sz="2200" dirty="0"/>
              <a:t> </a:t>
            </a:r>
            <a:r>
              <a:rPr lang="en-US" sz="2200" dirty="0" err="1"/>
              <a:t>musi</a:t>
            </a:r>
            <a:r>
              <a:rPr lang="en-US" sz="2200" dirty="0"/>
              <a:t> </a:t>
            </a:r>
            <a:r>
              <a:rPr lang="en-US" sz="2200" dirty="0" err="1"/>
              <a:t>być</a:t>
            </a:r>
            <a:r>
              <a:rPr lang="en-US" sz="2200" dirty="0"/>
              <a:t> </a:t>
            </a:r>
            <a:r>
              <a:rPr lang="en-US" sz="2200" dirty="0" err="1"/>
              <a:t>zindywidualizowana</a:t>
            </a:r>
            <a:r>
              <a:rPr lang="en-US" sz="2200" dirty="0"/>
              <a:t>.  </a:t>
            </a:r>
            <a:r>
              <a:rPr lang="en-US" sz="2200" dirty="0" err="1"/>
              <a:t>Właściciele</a:t>
            </a:r>
            <a:r>
              <a:rPr lang="en-US" sz="2200" dirty="0"/>
              <a:t> MŚP </a:t>
            </a:r>
            <a:r>
              <a:rPr lang="en-US" sz="2200" dirty="0" err="1"/>
              <a:t>muszą</a:t>
            </a:r>
            <a:r>
              <a:rPr lang="en-US" sz="2200" dirty="0"/>
              <a:t> </a:t>
            </a:r>
            <a:r>
              <a:rPr lang="en-US" sz="2200" dirty="0" err="1"/>
              <a:t>podawać</a:t>
            </a:r>
            <a:r>
              <a:rPr lang="en-US" sz="2200" dirty="0"/>
              <a:t> </a:t>
            </a:r>
            <a:r>
              <a:rPr lang="en-US" sz="2200" dirty="0" err="1"/>
              <a:t>jasne</a:t>
            </a:r>
            <a:r>
              <a:rPr lang="en-US" sz="2200" dirty="0"/>
              <a:t> </a:t>
            </a:r>
            <a:r>
              <a:rPr lang="en-US" sz="2200" dirty="0" err="1"/>
              <a:t>i</a:t>
            </a:r>
            <a:r>
              <a:rPr lang="en-US" sz="2200" dirty="0"/>
              <a:t> </a:t>
            </a:r>
            <a:r>
              <a:rPr lang="en-US" sz="2200" dirty="0" err="1"/>
              <a:t>stałe</a:t>
            </a:r>
            <a:r>
              <a:rPr lang="en-US" sz="2200" dirty="0"/>
              <a:t> </a:t>
            </a:r>
            <a:r>
              <a:rPr lang="en-US" sz="2200" dirty="0" err="1"/>
              <a:t>wskazówki</a:t>
            </a:r>
            <a:r>
              <a:rPr lang="en-US" sz="2200" dirty="0"/>
              <a:t> </a:t>
            </a:r>
            <a:r>
              <a:rPr lang="en-US" sz="2200" dirty="0" err="1"/>
              <a:t>oraz</a:t>
            </a:r>
            <a:r>
              <a:rPr lang="en-US" sz="2200" dirty="0"/>
              <a:t> </a:t>
            </a:r>
            <a:r>
              <a:rPr lang="en-US" sz="2200" dirty="0" err="1"/>
              <a:t>instrukcje</a:t>
            </a:r>
            <a:r>
              <a:rPr lang="en-US" sz="2200" dirty="0"/>
              <a:t> </a:t>
            </a:r>
            <a:r>
              <a:rPr lang="en-US" sz="2200" dirty="0" err="1"/>
              <a:t>dotyczące</a:t>
            </a:r>
            <a:r>
              <a:rPr lang="en-US" sz="2200" dirty="0"/>
              <a:t> </a:t>
            </a:r>
            <a:r>
              <a:rPr lang="en-US" sz="2200" dirty="0" err="1"/>
              <a:t>procesów</a:t>
            </a:r>
            <a:r>
              <a:rPr lang="en-US" sz="2200" dirty="0"/>
              <a:t> </a:t>
            </a:r>
            <a:r>
              <a:rPr lang="en-US" sz="2200" dirty="0" err="1"/>
              <a:t>i</a:t>
            </a:r>
            <a:r>
              <a:rPr lang="en-US" sz="2200" dirty="0"/>
              <a:t> </a:t>
            </a:r>
            <a:r>
              <a:rPr lang="en-US" sz="2200" dirty="0" err="1"/>
              <a:t>procedur</a:t>
            </a:r>
            <a:r>
              <a:rPr lang="en-US" sz="2200" dirty="0"/>
              <a:t>. </a:t>
            </a:r>
            <a:r>
              <a:rPr lang="en-US" sz="2200" dirty="0" err="1"/>
              <a:t>Pozytywne</a:t>
            </a:r>
            <a:r>
              <a:rPr lang="en-US" sz="2200" dirty="0"/>
              <a:t> </a:t>
            </a:r>
            <a:r>
              <a:rPr lang="en-US" sz="2200" dirty="0" err="1"/>
              <a:t>wzmocnienie</a:t>
            </a:r>
            <a:r>
              <a:rPr lang="en-US" sz="2200" dirty="0"/>
              <a:t>, </a:t>
            </a:r>
            <a:r>
              <a:rPr lang="en-US" sz="2200" dirty="0" err="1"/>
              <a:t>że</a:t>
            </a:r>
            <a:r>
              <a:rPr lang="en-US" sz="2200" dirty="0"/>
              <a:t> </a:t>
            </a:r>
            <a:r>
              <a:rPr lang="en-US" sz="2200" dirty="0" err="1"/>
              <a:t>wykonują</a:t>
            </a:r>
            <a:r>
              <a:rPr lang="en-US" sz="2200" dirty="0"/>
              <a:t> </a:t>
            </a:r>
            <a:r>
              <a:rPr lang="en-US" sz="2200" dirty="0" err="1"/>
              <a:t>dobrą</a:t>
            </a:r>
            <a:r>
              <a:rPr lang="en-US" sz="2200" dirty="0"/>
              <a:t> </a:t>
            </a:r>
            <a:r>
              <a:rPr lang="en-US" sz="2200" dirty="0" err="1"/>
              <a:t>pracę</a:t>
            </a:r>
            <a:r>
              <a:rPr lang="en-US" sz="2200" dirty="0"/>
              <a:t>, </a:t>
            </a:r>
            <a:r>
              <a:rPr lang="en-US" sz="2200" dirty="0" err="1"/>
              <a:t>pomoże</a:t>
            </a:r>
            <a:r>
              <a:rPr lang="en-US" sz="2200" dirty="0"/>
              <a:t> </a:t>
            </a:r>
            <a:r>
              <a:rPr lang="en-US" sz="2200" dirty="0" err="1"/>
              <a:t>zbudować</a:t>
            </a:r>
            <a:r>
              <a:rPr lang="en-US" sz="2200" dirty="0"/>
              <a:t> </a:t>
            </a:r>
            <a:r>
              <a:rPr lang="en-US" sz="2200" dirty="0" err="1"/>
              <a:t>poczucie</a:t>
            </a:r>
            <a:r>
              <a:rPr lang="en-US" sz="2200" dirty="0"/>
              <a:t> </a:t>
            </a:r>
            <a:r>
              <a:rPr lang="en-US" sz="2200" dirty="0" err="1"/>
              <a:t>własnej</a:t>
            </a:r>
            <a:r>
              <a:rPr lang="en-US" sz="2200" dirty="0"/>
              <a:t> </a:t>
            </a:r>
            <a:r>
              <a:rPr lang="en-US" sz="2200" dirty="0" err="1"/>
              <a:t>wartości</a:t>
            </a:r>
            <a:r>
              <a:rPr lang="en-US" sz="2200" dirty="0"/>
              <a:t> </a:t>
            </a:r>
            <a:r>
              <a:rPr lang="en-US" sz="2200" dirty="0" err="1"/>
              <a:t>i</a:t>
            </a:r>
            <a:r>
              <a:rPr lang="en-US" sz="2200" dirty="0"/>
              <a:t> </a:t>
            </a:r>
            <a:r>
              <a:rPr lang="en-US" sz="2200" dirty="0" err="1"/>
              <a:t>sprawi</a:t>
            </a:r>
            <a:r>
              <a:rPr lang="en-US" sz="2200" dirty="0"/>
              <a:t>, </a:t>
            </a:r>
            <a:r>
              <a:rPr lang="en-US" sz="2200" dirty="0" err="1"/>
              <a:t>że</a:t>
            </a:r>
            <a:r>
              <a:rPr lang="en-US" sz="2200" dirty="0"/>
              <a:t> </a:t>
            </a:r>
            <a:r>
              <a:rPr lang="en-US" sz="2200" dirty="0" err="1"/>
              <a:t>Twój</a:t>
            </a:r>
            <a:r>
              <a:rPr lang="en-US" sz="2200" dirty="0"/>
              <a:t> </a:t>
            </a:r>
            <a:r>
              <a:rPr lang="en-US" sz="2200" dirty="0" err="1"/>
              <a:t>pierwszy</a:t>
            </a:r>
            <a:r>
              <a:rPr lang="en-US" sz="2200" dirty="0"/>
              <a:t> </a:t>
            </a:r>
            <a:r>
              <a:rPr lang="en-US" sz="2200" dirty="0" err="1"/>
              <a:t>pracownik</a:t>
            </a:r>
            <a:r>
              <a:rPr lang="en-US" sz="2200" dirty="0"/>
              <a:t> </a:t>
            </a:r>
            <a:r>
              <a:rPr lang="en-US" sz="2200" dirty="0" err="1"/>
              <a:t>poczuje</a:t>
            </a:r>
            <a:r>
              <a:rPr lang="en-US" sz="2200" dirty="0"/>
              <a:t> </a:t>
            </a:r>
            <a:r>
              <a:rPr lang="en-US" sz="2200" dirty="0" err="1"/>
              <a:t>się</a:t>
            </a:r>
            <a:r>
              <a:rPr lang="en-US" sz="2200" dirty="0"/>
              <a:t>, </a:t>
            </a:r>
            <a:r>
              <a:rPr lang="en-US" sz="2200" dirty="0" err="1"/>
              <a:t>jakby</a:t>
            </a:r>
            <a:r>
              <a:rPr lang="en-US" sz="2200" dirty="0"/>
              <a:t> </a:t>
            </a:r>
            <a:r>
              <a:rPr lang="en-US" sz="2200" dirty="0" err="1"/>
              <a:t>był</a:t>
            </a:r>
            <a:r>
              <a:rPr lang="en-US" sz="2200" dirty="0"/>
              <a:t> </a:t>
            </a:r>
            <a:r>
              <a:rPr lang="en-US" sz="2200" dirty="0" err="1"/>
              <a:t>cenioną</a:t>
            </a:r>
            <a:r>
              <a:rPr lang="en-US" sz="2200" dirty="0"/>
              <a:t> </a:t>
            </a:r>
            <a:r>
              <a:rPr lang="en-US" sz="2200" dirty="0" err="1"/>
              <a:t>częścią</a:t>
            </a:r>
            <a:r>
              <a:rPr lang="en-US" sz="2200" dirty="0"/>
              <a:t> </a:t>
            </a:r>
            <a:r>
              <a:rPr lang="en-US" sz="2200" dirty="0" err="1"/>
              <a:t>Twojego</a:t>
            </a:r>
            <a:r>
              <a:rPr lang="en-US" sz="2200" dirty="0"/>
              <a:t> </a:t>
            </a:r>
            <a:r>
              <a:rPr lang="en-US" sz="2200" dirty="0" err="1"/>
              <a:t>biznesu</a:t>
            </a:r>
            <a:r>
              <a:rPr lang="en-US" sz="2200" dirty="0"/>
              <a:t>. </a:t>
            </a:r>
            <a:r>
              <a:rPr lang="en-US" sz="2200" dirty="0" err="1"/>
              <a:t>Pozytywność</a:t>
            </a:r>
            <a:r>
              <a:rPr lang="en-US" sz="2200" dirty="0"/>
              <a:t> </a:t>
            </a:r>
            <a:r>
              <a:rPr lang="en-US" sz="2200" dirty="0" err="1"/>
              <a:t>rodzi</a:t>
            </a:r>
            <a:r>
              <a:rPr lang="en-US" sz="2200" dirty="0"/>
              <a:t> </a:t>
            </a:r>
            <a:r>
              <a:rPr lang="en-US" sz="2200" dirty="0" err="1"/>
              <a:t>pozytywność</a:t>
            </a:r>
            <a:r>
              <a:rPr lang="en-US" sz="2200" dirty="0"/>
              <a:t>, </a:t>
            </a:r>
            <a:r>
              <a:rPr lang="en-US" sz="2200" dirty="0" err="1"/>
              <a:t>więc</a:t>
            </a:r>
            <a:r>
              <a:rPr lang="en-US" sz="2200" dirty="0"/>
              <a:t> </a:t>
            </a:r>
            <a:r>
              <a:rPr lang="en-US" sz="2200" dirty="0" err="1"/>
              <a:t>jeśli</a:t>
            </a:r>
            <a:r>
              <a:rPr lang="en-US" sz="2200" dirty="0"/>
              <a:t> </a:t>
            </a:r>
            <a:r>
              <a:rPr lang="en-US" sz="2200" dirty="0" err="1"/>
              <a:t>podkreślisz</a:t>
            </a:r>
            <a:r>
              <a:rPr lang="en-US" sz="2200" dirty="0"/>
              <a:t> </a:t>
            </a:r>
            <a:r>
              <a:rPr lang="en-US" sz="2200" dirty="0" err="1"/>
              <a:t>pozytywną</a:t>
            </a:r>
            <a:r>
              <a:rPr lang="en-US" sz="2200" dirty="0"/>
              <a:t> </a:t>
            </a:r>
            <a:r>
              <a:rPr lang="en-US" sz="2200" dirty="0" err="1"/>
              <a:t>wartość</a:t>
            </a:r>
            <a:r>
              <a:rPr lang="en-US" sz="2200" dirty="0"/>
              <a:t>, </a:t>
            </a:r>
            <a:r>
              <a:rPr lang="en-US" sz="2200" dirty="0" err="1"/>
              <a:t>jaką</a:t>
            </a:r>
            <a:r>
              <a:rPr lang="en-US" sz="2200" dirty="0"/>
              <a:t> </a:t>
            </a:r>
            <a:r>
              <a:rPr lang="en-US" sz="2200" dirty="0" err="1"/>
              <a:t>pracownik</a:t>
            </a:r>
            <a:r>
              <a:rPr lang="en-US" sz="2200" dirty="0"/>
              <a:t> </a:t>
            </a:r>
            <a:r>
              <a:rPr lang="en-US" sz="2200" dirty="0" err="1"/>
              <a:t>wnosi</a:t>
            </a:r>
            <a:r>
              <a:rPr lang="en-US" sz="2200" dirty="0"/>
              <a:t> do </a:t>
            </a:r>
            <a:r>
              <a:rPr lang="en-US" sz="2200" dirty="0" err="1"/>
              <a:t>firmy</a:t>
            </a:r>
            <a:r>
              <a:rPr lang="en-US" sz="2200" dirty="0"/>
              <a:t>, </a:t>
            </a:r>
            <a:r>
              <a:rPr lang="en-US" sz="2200" dirty="0" err="1"/>
              <a:t>będzie</a:t>
            </a:r>
            <a:r>
              <a:rPr lang="en-US" sz="2200" dirty="0"/>
              <a:t> to </a:t>
            </a:r>
            <a:r>
              <a:rPr lang="en-US" sz="2200" dirty="0" err="1"/>
              <a:t>miało</a:t>
            </a:r>
            <a:r>
              <a:rPr lang="en-US" sz="2200" dirty="0"/>
              <a:t> </a:t>
            </a:r>
            <a:r>
              <a:rPr lang="en-US" sz="2200" dirty="0" err="1"/>
              <a:t>efekt</a:t>
            </a:r>
            <a:r>
              <a:rPr lang="en-US" sz="2200" dirty="0"/>
              <a:t> </a:t>
            </a:r>
            <a:r>
              <a:rPr lang="en-US" sz="2200" dirty="0" err="1"/>
              <a:t>zwielokrotniony</a:t>
            </a:r>
            <a:endParaRPr lang="en-US" sz="2200" b="1" dirty="0"/>
          </a:p>
          <a:p>
            <a:pPr marL="457200" indent="-457200" algn="just">
              <a:buClr>
                <a:srgbClr val="CE1779"/>
              </a:buClr>
              <a:buFont typeface="+mj-lt"/>
              <a:buAutoNum type="arabicPeriod"/>
            </a:pPr>
            <a:r>
              <a:rPr lang="en-US" sz="2200" b="1" dirty="0" err="1">
                <a:solidFill>
                  <a:srgbClr val="CE1779"/>
                </a:solidFill>
              </a:rPr>
              <a:t>Traktuj</a:t>
            </a:r>
            <a:r>
              <a:rPr lang="en-US" sz="2200" b="1" dirty="0">
                <a:solidFill>
                  <a:srgbClr val="CE1779"/>
                </a:solidFill>
              </a:rPr>
              <a:t> </a:t>
            </a:r>
            <a:r>
              <a:rPr lang="en-US" sz="2200" b="1" dirty="0" err="1">
                <a:solidFill>
                  <a:srgbClr val="CE1779"/>
                </a:solidFill>
              </a:rPr>
              <a:t>swojego</a:t>
            </a:r>
            <a:r>
              <a:rPr lang="en-US" sz="2200" b="1" dirty="0">
                <a:solidFill>
                  <a:srgbClr val="CE1779"/>
                </a:solidFill>
              </a:rPr>
              <a:t> </a:t>
            </a:r>
            <a:r>
              <a:rPr lang="en-US" sz="2200" b="1" dirty="0" err="1">
                <a:solidFill>
                  <a:srgbClr val="CE1779"/>
                </a:solidFill>
              </a:rPr>
              <a:t>pracownika</a:t>
            </a:r>
            <a:r>
              <a:rPr lang="en-US" sz="2200" b="1" dirty="0">
                <a:solidFill>
                  <a:srgbClr val="CE1779"/>
                </a:solidFill>
              </a:rPr>
              <a:t> </a:t>
            </a:r>
            <a:r>
              <a:rPr lang="en-US" sz="2200" b="1" dirty="0" err="1">
                <a:solidFill>
                  <a:srgbClr val="CE1779"/>
                </a:solidFill>
              </a:rPr>
              <a:t>jak</a:t>
            </a:r>
            <a:r>
              <a:rPr lang="en-US" sz="2200" b="1" dirty="0">
                <a:solidFill>
                  <a:srgbClr val="CE1779"/>
                </a:solidFill>
              </a:rPr>
              <a:t> </a:t>
            </a:r>
            <a:r>
              <a:rPr lang="en-US" sz="2200" b="1" dirty="0" err="1">
                <a:solidFill>
                  <a:srgbClr val="CE1779"/>
                </a:solidFill>
              </a:rPr>
              <a:t>indywidualną</a:t>
            </a:r>
            <a:r>
              <a:rPr lang="en-US" sz="2200" b="1" dirty="0">
                <a:solidFill>
                  <a:srgbClr val="CE1779"/>
                </a:solidFill>
              </a:rPr>
              <a:t> </a:t>
            </a:r>
            <a:r>
              <a:rPr lang="en-US" sz="2200" b="1" dirty="0" err="1">
                <a:solidFill>
                  <a:srgbClr val="CE1779"/>
                </a:solidFill>
              </a:rPr>
              <a:t>osobę</a:t>
            </a:r>
            <a:r>
              <a:rPr lang="en-US" sz="2200" b="1" dirty="0">
                <a:solidFill>
                  <a:srgbClr val="CE1779"/>
                </a:solidFill>
              </a:rPr>
              <a:t> </a:t>
            </a:r>
            <a:r>
              <a:rPr lang="en-US" sz="2200" dirty="0"/>
              <a:t>- </a:t>
            </a:r>
            <a:r>
              <a:rPr lang="en-US" sz="2200" dirty="0" err="1"/>
              <a:t>unikalną</a:t>
            </a:r>
            <a:r>
              <a:rPr lang="en-US" sz="2200" dirty="0"/>
              <a:t>, </a:t>
            </a:r>
            <a:r>
              <a:rPr lang="en-US" sz="2200" dirty="0" err="1"/>
              <a:t>cenną</a:t>
            </a:r>
            <a:r>
              <a:rPr lang="en-US" sz="2200" dirty="0"/>
              <a:t> </a:t>
            </a:r>
            <a:r>
              <a:rPr lang="en-US" sz="2200" dirty="0" err="1"/>
              <a:t>osobą</a:t>
            </a:r>
            <a:r>
              <a:rPr lang="en-US" sz="2200" dirty="0"/>
              <a:t>. </a:t>
            </a:r>
            <a:r>
              <a:rPr lang="en-US" sz="2200" dirty="0" err="1"/>
              <a:t>Nowy</a:t>
            </a:r>
            <a:r>
              <a:rPr lang="en-US" sz="2200" dirty="0"/>
              <a:t> </a:t>
            </a:r>
            <a:r>
              <a:rPr lang="en-US" sz="2200" dirty="0" err="1"/>
              <a:t>pracownik</a:t>
            </a:r>
            <a:r>
              <a:rPr lang="en-US" sz="2200" dirty="0"/>
              <a:t> </a:t>
            </a:r>
            <a:r>
              <a:rPr lang="en-US" sz="2200" dirty="0" err="1"/>
              <a:t>może</a:t>
            </a:r>
            <a:r>
              <a:rPr lang="en-US" sz="2200" dirty="0"/>
              <a:t> </a:t>
            </a:r>
            <a:r>
              <a:rPr lang="en-US" sz="2200" dirty="0" err="1"/>
              <a:t>wnieść</a:t>
            </a:r>
            <a:r>
              <a:rPr lang="en-US" sz="2200" dirty="0"/>
              <a:t> do </a:t>
            </a:r>
            <a:r>
              <a:rPr lang="en-US" sz="2200" dirty="0" err="1"/>
              <a:t>pracy</a:t>
            </a:r>
            <a:r>
              <a:rPr lang="en-US" sz="2200" dirty="0"/>
              <a:t> </a:t>
            </a:r>
            <a:r>
              <a:rPr lang="en-US" sz="2200" dirty="0" err="1"/>
              <a:t>energię</a:t>
            </a:r>
            <a:r>
              <a:rPr lang="en-US" sz="2200" dirty="0"/>
              <a:t>, </a:t>
            </a:r>
            <a:r>
              <a:rPr lang="en-US" sz="2200" dirty="0" err="1"/>
              <a:t>entuzjazm</a:t>
            </a:r>
            <a:r>
              <a:rPr lang="en-US" sz="2200" dirty="0"/>
              <a:t>, </a:t>
            </a:r>
            <a:r>
              <a:rPr lang="en-US" sz="2200" dirty="0" err="1"/>
              <a:t>świeże</a:t>
            </a:r>
            <a:r>
              <a:rPr lang="en-US" sz="2200" dirty="0"/>
              <a:t> </a:t>
            </a:r>
            <a:r>
              <a:rPr lang="en-US" sz="2200" dirty="0" err="1"/>
              <a:t>spojrzenie</a:t>
            </a:r>
            <a:r>
              <a:rPr lang="en-US" sz="2200" dirty="0"/>
              <a:t>, </a:t>
            </a:r>
            <a:r>
              <a:rPr lang="en-US" sz="2200" dirty="0" err="1"/>
              <a:t>zaangażowanie</a:t>
            </a:r>
            <a:r>
              <a:rPr lang="en-US" sz="2200" dirty="0"/>
              <a:t> w </a:t>
            </a:r>
            <a:r>
              <a:rPr lang="en-US" sz="2200" dirty="0" err="1"/>
              <a:t>osiąganie</a:t>
            </a:r>
            <a:r>
              <a:rPr lang="en-US" sz="2200" dirty="0"/>
              <a:t> </a:t>
            </a:r>
            <a:r>
              <a:rPr lang="en-US" sz="2200" dirty="0" err="1"/>
              <a:t>celów</a:t>
            </a:r>
            <a:r>
              <a:rPr lang="en-US" sz="2200" dirty="0"/>
              <a:t> </a:t>
            </a:r>
            <a:r>
              <a:rPr lang="en-US" sz="2200" dirty="0" err="1"/>
              <a:t>i</a:t>
            </a:r>
            <a:r>
              <a:rPr lang="en-US" sz="2200" dirty="0"/>
              <a:t> </a:t>
            </a:r>
            <a:r>
              <a:rPr lang="en-US" sz="2200" dirty="0" err="1"/>
              <a:t>technologiczne</a:t>
            </a:r>
            <a:r>
              <a:rPr lang="en-US" sz="2200" dirty="0"/>
              <a:t> know-how. </a:t>
            </a:r>
            <a:r>
              <a:rPr lang="en-US" sz="2200" dirty="0" err="1"/>
              <a:t>Skoncentruj</a:t>
            </a:r>
            <a:r>
              <a:rPr lang="en-US" sz="2200" dirty="0"/>
              <a:t> </a:t>
            </a:r>
            <a:r>
              <a:rPr lang="en-US" sz="2200" dirty="0" err="1"/>
              <a:t>się</a:t>
            </a:r>
            <a:r>
              <a:rPr lang="en-US" sz="2200" dirty="0"/>
              <a:t> </a:t>
            </a:r>
            <a:r>
              <a:rPr lang="en-US" sz="2200" dirty="0" err="1"/>
              <a:t>na</a:t>
            </a:r>
            <a:r>
              <a:rPr lang="en-US" sz="2200" dirty="0"/>
              <a:t> </a:t>
            </a:r>
            <a:r>
              <a:rPr lang="en-US" sz="2200" dirty="0" err="1"/>
              <a:t>budowaniu</a:t>
            </a:r>
            <a:r>
              <a:rPr lang="en-US" sz="2200" dirty="0"/>
              <a:t> </a:t>
            </a:r>
            <a:r>
              <a:rPr lang="en-US" sz="2200" dirty="0" err="1"/>
              <a:t>silnych</a:t>
            </a:r>
            <a:r>
              <a:rPr lang="en-US" sz="2200" dirty="0"/>
              <a:t> </a:t>
            </a:r>
            <a:r>
              <a:rPr lang="en-US" sz="2200" dirty="0" err="1"/>
              <a:t>i</a:t>
            </a:r>
            <a:r>
              <a:rPr lang="en-US" sz="2200" dirty="0"/>
              <a:t> </a:t>
            </a:r>
            <a:r>
              <a:rPr lang="en-US" sz="2200" dirty="0" err="1"/>
              <a:t>pozytywnych</a:t>
            </a:r>
            <a:r>
              <a:rPr lang="en-US" sz="2200" dirty="0"/>
              <a:t> </a:t>
            </a:r>
            <a:r>
              <a:rPr lang="en-US" sz="2200" dirty="0" err="1"/>
              <a:t>cech</a:t>
            </a:r>
            <a:r>
              <a:rPr lang="en-US" sz="2200" dirty="0"/>
              <a:t>, </a:t>
            </a:r>
            <a:r>
              <a:rPr lang="en-US" sz="2200" dirty="0" err="1"/>
              <a:t>które</a:t>
            </a:r>
            <a:r>
              <a:rPr lang="en-US" sz="2200" dirty="0"/>
              <a:t> </a:t>
            </a:r>
            <a:r>
              <a:rPr lang="en-US" sz="2200" dirty="0" err="1"/>
              <a:t>osoba</a:t>
            </a:r>
            <a:r>
              <a:rPr lang="en-US" sz="2200" dirty="0"/>
              <a:t> </a:t>
            </a:r>
            <a:r>
              <a:rPr lang="en-US" sz="2200" dirty="0" err="1"/>
              <a:t>wnosi</a:t>
            </a:r>
            <a:r>
              <a:rPr lang="en-US" sz="2200" dirty="0"/>
              <a:t> do </a:t>
            </a:r>
            <a:r>
              <a:rPr lang="en-US" sz="2200" dirty="0" err="1"/>
              <a:t>pracy</a:t>
            </a:r>
            <a:r>
              <a:rPr lang="en-US" sz="2200" dirty="0"/>
              <a:t>.</a:t>
            </a:r>
            <a:endParaRPr lang="en-IE" b="1" dirty="0"/>
          </a:p>
        </p:txBody>
      </p:sp>
    </p:spTree>
    <p:extLst>
      <p:ext uri="{BB962C8B-B14F-4D97-AF65-F5344CB8AC3E}">
        <p14:creationId xmlns:p14="http://schemas.microsoft.com/office/powerpoint/2010/main" val="1823261599"/>
      </p:ext>
    </p:extLst>
  </p:cSld>
  <p:clrMapOvr>
    <a:masterClrMapping/>
  </p:clrMapOvr>
  <mc:AlternateContent xmlns:mc="http://schemas.openxmlformats.org/markup-compatibility/2006">
    <mc:Choice xmlns:p14="http://schemas.microsoft.com/office/powerpoint/2010/main" Requires="p14">
      <p:transition spd="slow" p14:dur="2000" advTm="7468"/>
    </mc:Choice>
    <mc:Fallback>
      <p:transition spd="slow" advTm="7468"/>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80108" y="403535"/>
            <a:ext cx="3198091" cy="2425550"/>
          </a:xfrm>
        </p:spPr>
        <p:txBody>
          <a:bodyPr>
            <a:noAutofit/>
          </a:bodyPr>
          <a:lstStyle/>
          <a:p>
            <a:r>
              <a:rPr lang="en-US" dirty="0">
                <a:solidFill>
                  <a:srgbClr val="CE1779"/>
                </a:solidFill>
              </a:rPr>
              <a:t>NAJWAŻNIEJSZE WSKAZÓWKI DOTYCZĄCE ZARZĄDZANIA TALENTAMI</a:t>
            </a:r>
            <a:endParaRPr lang="en-IE" dirty="0">
              <a:solidFill>
                <a:srgbClr val="CE1779"/>
              </a:solidFill>
            </a:endParaRPr>
          </a:p>
        </p:txBody>
      </p:sp>
      <p:sp>
        <p:nvSpPr>
          <p:cNvPr id="9" name="Text Placeholder 8"/>
          <p:cNvSpPr>
            <a:spLocks noGrp="1"/>
          </p:cNvSpPr>
          <p:nvPr>
            <p:ph type="body" sz="quarter" idx="15"/>
          </p:nvPr>
        </p:nvSpPr>
        <p:spPr>
          <a:xfrm>
            <a:off x="3203072" y="403534"/>
            <a:ext cx="8711837" cy="5816395"/>
          </a:xfrm>
        </p:spPr>
        <p:txBody>
          <a:bodyPr/>
          <a:lstStyle/>
          <a:p>
            <a:pPr marL="457200" lvl="0" indent="-457200" algn="just">
              <a:buClr>
                <a:srgbClr val="CE1779"/>
              </a:buClr>
              <a:buFont typeface="+mj-lt"/>
              <a:buAutoNum type="arabicPeriod" startAt="4"/>
            </a:pPr>
            <a:r>
              <a:rPr lang="en-US" sz="2200" b="1" dirty="0" err="1">
                <a:solidFill>
                  <a:srgbClr val="CE1779"/>
                </a:solidFill>
              </a:rPr>
              <a:t>Używaj</a:t>
            </a:r>
            <a:r>
              <a:rPr lang="en-US" sz="2200" b="1" dirty="0">
                <a:solidFill>
                  <a:srgbClr val="CE1779"/>
                </a:solidFill>
              </a:rPr>
              <a:t> </a:t>
            </a:r>
            <a:r>
              <a:rPr lang="en-US" sz="2200" b="1" dirty="0" err="1">
                <a:solidFill>
                  <a:srgbClr val="CE1779"/>
                </a:solidFill>
              </a:rPr>
              <a:t>narzędzi</a:t>
            </a:r>
            <a:r>
              <a:rPr lang="en-US" sz="2200" b="1" dirty="0">
                <a:solidFill>
                  <a:srgbClr val="CE1779"/>
                </a:solidFill>
              </a:rPr>
              <a:t> </a:t>
            </a:r>
            <a:r>
              <a:rPr lang="en-US" sz="2200" b="1" dirty="0" err="1">
                <a:solidFill>
                  <a:srgbClr val="CE1779"/>
                </a:solidFill>
              </a:rPr>
              <a:t>technologicznych</a:t>
            </a:r>
            <a:r>
              <a:rPr lang="en-US" sz="2200" b="1" dirty="0">
                <a:solidFill>
                  <a:srgbClr val="CE1779"/>
                </a:solidFill>
              </a:rPr>
              <a:t> tam, </a:t>
            </a:r>
            <a:r>
              <a:rPr lang="en-US" sz="2200" b="1" dirty="0" err="1">
                <a:solidFill>
                  <a:srgbClr val="CE1779"/>
                </a:solidFill>
              </a:rPr>
              <a:t>gdzie</a:t>
            </a:r>
            <a:r>
              <a:rPr lang="en-US" sz="2200" b="1" dirty="0">
                <a:solidFill>
                  <a:srgbClr val="CE1779"/>
                </a:solidFill>
              </a:rPr>
              <a:t> </a:t>
            </a:r>
            <a:r>
              <a:rPr lang="en-US" sz="2200" b="1" dirty="0" err="1">
                <a:solidFill>
                  <a:srgbClr val="CE1779"/>
                </a:solidFill>
              </a:rPr>
              <a:t>możesz</a:t>
            </a:r>
            <a:r>
              <a:rPr lang="en-US" sz="2200" b="1" dirty="0">
                <a:solidFill>
                  <a:srgbClr val="CE1779"/>
                </a:solidFill>
              </a:rPr>
              <a:t> </a:t>
            </a:r>
            <a:r>
              <a:rPr lang="en-US" sz="2200" b="1" dirty="0"/>
              <a:t>– </a:t>
            </a:r>
            <a:r>
              <a:rPr lang="en-US" sz="2200" dirty="0" err="1"/>
              <a:t>na</a:t>
            </a:r>
            <a:r>
              <a:rPr lang="en-US" sz="2200" dirty="0"/>
              <a:t> </a:t>
            </a:r>
            <a:r>
              <a:rPr lang="en-US" sz="2200" dirty="0" err="1"/>
              <a:t>przykład</a:t>
            </a:r>
            <a:r>
              <a:rPr lang="en-US" sz="2200" dirty="0"/>
              <a:t> - Time tracking software - </a:t>
            </a:r>
            <a:r>
              <a:rPr lang="en-US" sz="2200" dirty="0" err="1"/>
              <a:t>oprogramowanie</a:t>
            </a:r>
            <a:r>
              <a:rPr lang="en-US" sz="2200" dirty="0"/>
              <a:t> do </a:t>
            </a:r>
            <a:r>
              <a:rPr lang="en-US" sz="2200" dirty="0" err="1"/>
              <a:t>śledzenia</a:t>
            </a:r>
            <a:r>
              <a:rPr lang="en-US" sz="2200" dirty="0"/>
              <a:t> </a:t>
            </a:r>
            <a:r>
              <a:rPr lang="en-US" sz="2200" dirty="0" err="1"/>
              <a:t>czasu</a:t>
            </a:r>
            <a:r>
              <a:rPr lang="en-US" sz="2200" dirty="0"/>
              <a:t> </a:t>
            </a:r>
            <a:r>
              <a:rPr lang="en-US" sz="2200" dirty="0" err="1"/>
              <a:t>pracy</a:t>
            </a:r>
            <a:r>
              <a:rPr lang="en-US" sz="2200" dirty="0"/>
              <a:t>, </a:t>
            </a:r>
            <a:r>
              <a:rPr lang="en-US" sz="2200" dirty="0" err="1"/>
              <a:t>które</a:t>
            </a:r>
            <a:r>
              <a:rPr lang="en-US" sz="2200" dirty="0"/>
              <a:t> </a:t>
            </a:r>
            <a:r>
              <a:rPr lang="en-US" sz="2200" dirty="0" err="1"/>
              <a:t>poprawia</a:t>
            </a:r>
            <a:r>
              <a:rPr lang="en-US" sz="2200" dirty="0"/>
              <a:t> </a:t>
            </a:r>
            <a:r>
              <a:rPr lang="en-US" sz="2200" dirty="0" err="1"/>
              <a:t>rentowność</a:t>
            </a:r>
            <a:r>
              <a:rPr lang="en-US" sz="2200" dirty="0"/>
              <a:t> </a:t>
            </a:r>
            <a:r>
              <a:rPr lang="en-US" sz="2200" dirty="0" err="1"/>
              <a:t>Twoich</a:t>
            </a:r>
            <a:r>
              <a:rPr lang="en-US" sz="2200" dirty="0"/>
              <a:t> </a:t>
            </a:r>
            <a:r>
              <a:rPr lang="en-US" sz="2200" dirty="0" err="1"/>
              <a:t>projektów</a:t>
            </a:r>
            <a:r>
              <a:rPr lang="en-US" sz="2200" dirty="0"/>
              <a:t>. </a:t>
            </a:r>
            <a:r>
              <a:rPr lang="en-US" sz="2200" dirty="0" err="1"/>
              <a:t>Nie</a:t>
            </a:r>
            <a:r>
              <a:rPr lang="en-US" sz="2200" dirty="0"/>
              <a:t> </a:t>
            </a:r>
            <a:r>
              <a:rPr lang="en-US" sz="2200" dirty="0" err="1"/>
              <a:t>możesz</a:t>
            </a:r>
            <a:r>
              <a:rPr lang="en-US" sz="2200" dirty="0"/>
              <a:t> </a:t>
            </a:r>
            <a:r>
              <a:rPr lang="en-US" sz="2200" dirty="0" err="1"/>
              <a:t>poprawić</a:t>
            </a:r>
            <a:r>
              <a:rPr lang="en-US" sz="2200" dirty="0"/>
              <a:t> </a:t>
            </a:r>
            <a:r>
              <a:rPr lang="en-US" sz="2200" dirty="0" err="1"/>
              <a:t>tego</a:t>
            </a:r>
            <a:r>
              <a:rPr lang="en-US" sz="2200" dirty="0"/>
              <a:t>, </a:t>
            </a:r>
            <a:r>
              <a:rPr lang="en-US" sz="2200" dirty="0" err="1"/>
              <a:t>czego</a:t>
            </a:r>
            <a:r>
              <a:rPr lang="en-US" sz="2200" dirty="0"/>
              <a:t> </a:t>
            </a:r>
            <a:r>
              <a:rPr lang="en-US" sz="2200" dirty="0" err="1"/>
              <a:t>nie</a:t>
            </a:r>
            <a:r>
              <a:rPr lang="en-US" sz="2200" dirty="0"/>
              <a:t> </a:t>
            </a:r>
            <a:r>
              <a:rPr lang="en-US" sz="2200" dirty="0" err="1"/>
              <a:t>mierzysz</a:t>
            </a:r>
            <a:r>
              <a:rPr lang="en-US" sz="2200" dirty="0"/>
              <a:t>. </a:t>
            </a:r>
            <a:r>
              <a:rPr lang="en-US" sz="2200" dirty="0" err="1"/>
              <a:t>Potrzebujesz</a:t>
            </a:r>
            <a:r>
              <a:rPr lang="en-US" sz="2200" dirty="0"/>
              <a:t> </a:t>
            </a:r>
            <a:r>
              <a:rPr lang="en-US" sz="2200" dirty="0" err="1"/>
              <a:t>niepodważalnych</a:t>
            </a:r>
            <a:r>
              <a:rPr lang="en-US" sz="2200" dirty="0"/>
              <a:t> </a:t>
            </a:r>
            <a:r>
              <a:rPr lang="en-US" sz="2200" dirty="0" err="1"/>
              <a:t>danych</a:t>
            </a:r>
            <a:r>
              <a:rPr lang="en-US" sz="2200" dirty="0"/>
              <a:t> </a:t>
            </a:r>
            <a:r>
              <a:rPr lang="en-US" sz="2200" dirty="0" err="1"/>
              <a:t>na</a:t>
            </a:r>
            <a:r>
              <a:rPr lang="en-US" sz="2200" dirty="0"/>
              <a:t> </a:t>
            </a:r>
            <a:r>
              <a:rPr lang="en-US" sz="2200" dirty="0" err="1"/>
              <a:t>temat</a:t>
            </a:r>
            <a:r>
              <a:rPr lang="en-US" sz="2200" dirty="0"/>
              <a:t> </a:t>
            </a:r>
            <a:r>
              <a:rPr lang="en-US" sz="2200" dirty="0" err="1"/>
              <a:t>wydajności</a:t>
            </a:r>
            <a:r>
              <a:rPr lang="en-US" sz="2200" dirty="0"/>
              <a:t> </a:t>
            </a:r>
            <a:r>
              <a:rPr lang="en-US" sz="2200" dirty="0" err="1"/>
              <a:t>Twojego</a:t>
            </a:r>
            <a:r>
              <a:rPr lang="en-US" sz="2200" dirty="0"/>
              <a:t> </a:t>
            </a:r>
            <a:r>
              <a:rPr lang="en-US" sz="2200" dirty="0" err="1"/>
              <a:t>projektu</a:t>
            </a:r>
            <a:r>
              <a:rPr lang="en-US" sz="2200" dirty="0"/>
              <a:t>. </a:t>
            </a:r>
            <a:r>
              <a:rPr lang="en-US" sz="2200" dirty="0" err="1"/>
              <a:t>doskonalenia</a:t>
            </a:r>
            <a:r>
              <a:rPr lang="en-US" sz="2200" dirty="0"/>
              <a:t> </a:t>
            </a:r>
            <a:r>
              <a:rPr lang="en-US" sz="2200" dirty="0" err="1"/>
              <a:t>procesów</a:t>
            </a:r>
            <a:r>
              <a:rPr lang="en-US" sz="2200" dirty="0"/>
              <a:t>.</a:t>
            </a:r>
            <a:br>
              <a:rPr lang="en-US" sz="2200" dirty="0"/>
            </a:br>
            <a:br>
              <a:rPr lang="en-US" sz="2200" dirty="0"/>
            </a:br>
            <a:r>
              <a:rPr lang="en-US" sz="2200" dirty="0" err="1"/>
              <a:t>Przykładami</a:t>
            </a:r>
            <a:r>
              <a:rPr lang="en-US" sz="2200" dirty="0"/>
              <a:t> </a:t>
            </a:r>
            <a:r>
              <a:rPr lang="en-US" sz="2200" dirty="0" err="1"/>
              <a:t>są</a:t>
            </a:r>
            <a:r>
              <a:rPr lang="en-US" sz="2200" dirty="0"/>
              <a:t> </a:t>
            </a:r>
            <a:r>
              <a:rPr lang="en-US" sz="2200" b="1" u="sng" dirty="0" err="1">
                <a:solidFill>
                  <a:srgbClr val="0B74BB"/>
                </a:solidFill>
              </a:rPr>
              <a:t>Clockify</a:t>
            </a:r>
            <a:r>
              <a:rPr lang="en-US" sz="2200" dirty="0"/>
              <a:t> </a:t>
            </a:r>
            <a:r>
              <a:rPr lang="en-US" sz="2200" dirty="0" err="1"/>
              <a:t>i</a:t>
            </a:r>
            <a:r>
              <a:rPr lang="en-US" sz="2200" dirty="0"/>
              <a:t> </a:t>
            </a:r>
            <a:r>
              <a:rPr lang="en-US" sz="2200" b="1" u="sng" dirty="0">
                <a:solidFill>
                  <a:srgbClr val="0B74BB"/>
                </a:solidFill>
              </a:rPr>
              <a:t>Get Harvest </a:t>
            </a:r>
            <a:r>
              <a:rPr lang="en-US" sz="2200" dirty="0"/>
              <a:t>(</a:t>
            </a:r>
            <a:r>
              <a:rPr lang="en-US" sz="2200" dirty="0" err="1"/>
              <a:t>również</a:t>
            </a:r>
            <a:r>
              <a:rPr lang="en-US" sz="2200" dirty="0"/>
              <a:t> </a:t>
            </a:r>
            <a:r>
              <a:rPr lang="en-US" sz="2200" dirty="0" err="1"/>
              <a:t>ułatwiające</a:t>
            </a:r>
            <a:r>
              <a:rPr lang="en-US" sz="2200" dirty="0"/>
              <a:t> </a:t>
            </a:r>
            <a:r>
              <a:rPr lang="en-US" sz="2200" dirty="0" err="1"/>
              <a:t>fakturowanie</a:t>
            </a:r>
            <a:r>
              <a:rPr lang="en-US" sz="2200" dirty="0"/>
              <a:t>). Ma to </a:t>
            </a:r>
            <a:r>
              <a:rPr lang="en-US" sz="2200" dirty="0" err="1"/>
              <a:t>szereg</a:t>
            </a:r>
            <a:r>
              <a:rPr lang="en-US" sz="2200" dirty="0"/>
              <a:t> </a:t>
            </a:r>
            <a:r>
              <a:rPr lang="en-US" sz="2200" dirty="0" err="1"/>
              <a:t>korzyści</a:t>
            </a:r>
            <a:r>
              <a:rPr lang="en-US" sz="2200" dirty="0"/>
              <a:t>, w </a:t>
            </a:r>
            <a:r>
              <a:rPr lang="en-US" sz="2200" dirty="0" err="1"/>
              <a:t>tym</a:t>
            </a:r>
            <a:r>
              <a:rPr lang="en-US" sz="2200" dirty="0"/>
              <a:t> </a:t>
            </a:r>
            <a:r>
              <a:rPr lang="en-US" sz="2200" dirty="0" err="1"/>
              <a:t>dokładniejsze</a:t>
            </a:r>
            <a:r>
              <a:rPr lang="en-US" sz="2200" dirty="0"/>
              <a:t> </a:t>
            </a:r>
            <a:r>
              <a:rPr lang="en-US" sz="2200" dirty="0" err="1"/>
              <a:t>oszacowanie</a:t>
            </a:r>
            <a:r>
              <a:rPr lang="en-US" sz="2200" dirty="0"/>
              <a:t> </a:t>
            </a:r>
            <a:r>
              <a:rPr lang="en-US" sz="2200" dirty="0" err="1"/>
              <a:t>czasu</a:t>
            </a:r>
            <a:r>
              <a:rPr lang="en-US" sz="2200" dirty="0"/>
              <a:t> </a:t>
            </a:r>
            <a:r>
              <a:rPr lang="en-US" sz="2200" dirty="0" err="1"/>
              <a:t>trwania</a:t>
            </a:r>
            <a:r>
              <a:rPr lang="en-US" sz="2200" dirty="0"/>
              <a:t> </a:t>
            </a:r>
            <a:r>
              <a:rPr lang="en-US" sz="2200" dirty="0" err="1"/>
              <a:t>projektu</a:t>
            </a:r>
            <a:r>
              <a:rPr lang="en-US" sz="2200" dirty="0"/>
              <a:t> </a:t>
            </a:r>
            <a:r>
              <a:rPr lang="en-US" sz="2200" dirty="0" err="1"/>
              <a:t>i</a:t>
            </a:r>
            <a:r>
              <a:rPr lang="en-US" sz="2200" dirty="0"/>
              <a:t> </a:t>
            </a:r>
            <a:r>
              <a:rPr lang="en-US" sz="2200" dirty="0" err="1"/>
              <a:t>pomaga</a:t>
            </a:r>
            <a:r>
              <a:rPr lang="en-US" sz="2200" dirty="0"/>
              <a:t> </a:t>
            </a:r>
            <a:r>
              <a:rPr lang="en-US" sz="2200" dirty="0" err="1"/>
              <a:t>zwiększyć</a:t>
            </a:r>
            <a:r>
              <a:rPr lang="en-US" sz="2200" dirty="0"/>
              <a:t> </a:t>
            </a:r>
            <a:r>
              <a:rPr lang="en-US" sz="2200" dirty="0" err="1"/>
              <a:t>wydajność</a:t>
            </a:r>
            <a:r>
              <a:rPr lang="en-US" sz="2200" dirty="0"/>
              <a:t>. </a:t>
            </a:r>
            <a:br>
              <a:rPr lang="en-US" sz="2200" dirty="0"/>
            </a:br>
            <a:br>
              <a:rPr lang="en-US" sz="2200" dirty="0"/>
            </a:br>
            <a:r>
              <a:rPr lang="en-US" sz="2200" dirty="0" err="1"/>
              <a:t>Dostępnych</a:t>
            </a:r>
            <a:r>
              <a:rPr lang="en-US" sz="2200" dirty="0"/>
              <a:t> jest </a:t>
            </a:r>
            <a:r>
              <a:rPr lang="en-US" sz="2200" dirty="0" err="1"/>
              <a:t>wiele</a:t>
            </a:r>
            <a:r>
              <a:rPr lang="en-US" sz="2200" dirty="0"/>
              <a:t> </a:t>
            </a:r>
            <a:r>
              <a:rPr lang="en-US" sz="2200" dirty="0" err="1"/>
              <a:t>narzędzi</a:t>
            </a:r>
            <a:r>
              <a:rPr lang="en-US" sz="2200" dirty="0"/>
              <a:t> do </a:t>
            </a:r>
            <a:r>
              <a:rPr lang="en-US" sz="2200" dirty="0" err="1"/>
              <a:t>śledzenia</a:t>
            </a:r>
            <a:r>
              <a:rPr lang="en-US" sz="2200" dirty="0"/>
              <a:t> </a:t>
            </a:r>
            <a:r>
              <a:rPr lang="en-US" sz="2200" dirty="0" err="1"/>
              <a:t>czasu</a:t>
            </a:r>
            <a:r>
              <a:rPr lang="en-US" sz="2200" dirty="0"/>
              <a:t>, w </a:t>
            </a:r>
            <a:r>
              <a:rPr lang="en-US" sz="2200" dirty="0" err="1"/>
              <a:t>tym</a:t>
            </a:r>
            <a:r>
              <a:rPr lang="en-US" sz="2200" dirty="0"/>
              <a:t> </a:t>
            </a:r>
            <a:r>
              <a:rPr lang="en-US" sz="2200" dirty="0" err="1"/>
              <a:t>aplikacje</a:t>
            </a:r>
            <a:r>
              <a:rPr lang="en-US" sz="2200" dirty="0"/>
              <a:t> </a:t>
            </a:r>
            <a:r>
              <a:rPr lang="en-US" sz="2200" dirty="0" err="1"/>
              <a:t>desktopowe</a:t>
            </a:r>
            <a:r>
              <a:rPr lang="en-US" sz="2200" dirty="0"/>
              <a:t>, </a:t>
            </a:r>
            <a:r>
              <a:rPr lang="en-US" sz="2200" dirty="0" err="1"/>
              <a:t>narzędzia</a:t>
            </a:r>
            <a:r>
              <a:rPr lang="en-US" sz="2200" dirty="0"/>
              <a:t> online, a </a:t>
            </a:r>
            <a:r>
              <a:rPr lang="en-US" sz="2200" dirty="0" err="1"/>
              <a:t>nawet</a:t>
            </a:r>
            <a:r>
              <a:rPr lang="en-US" sz="2200" dirty="0"/>
              <a:t> </a:t>
            </a:r>
            <a:r>
              <a:rPr lang="en-US" sz="2200" dirty="0" err="1"/>
              <a:t>usługi</a:t>
            </a:r>
            <a:r>
              <a:rPr lang="en-US" sz="2200" dirty="0"/>
              <a:t> </a:t>
            </a:r>
            <a:r>
              <a:rPr lang="en-US" sz="2200" dirty="0" err="1"/>
              <a:t>zintegrowane</a:t>
            </a:r>
            <a:r>
              <a:rPr lang="en-US" sz="2200" dirty="0"/>
              <a:t> z </a:t>
            </a:r>
            <a:r>
              <a:rPr lang="en-US" sz="2200" dirty="0" err="1"/>
              <a:t>większym</a:t>
            </a:r>
            <a:r>
              <a:rPr lang="en-US" sz="2200" dirty="0"/>
              <a:t> </a:t>
            </a:r>
            <a:r>
              <a:rPr lang="en-US" sz="2200" dirty="0" err="1"/>
              <a:t>oprogramowaniem</a:t>
            </a:r>
            <a:r>
              <a:rPr lang="en-US" sz="2200" dirty="0"/>
              <a:t> do </a:t>
            </a:r>
            <a:r>
              <a:rPr lang="en-US" sz="2200" dirty="0" err="1"/>
              <a:t>zarządzania</a:t>
            </a:r>
            <a:r>
              <a:rPr lang="en-US" sz="2200" dirty="0"/>
              <a:t> </a:t>
            </a:r>
            <a:r>
              <a:rPr lang="en-US" sz="2200" dirty="0" err="1"/>
              <a:t>projektami</a:t>
            </a:r>
            <a:r>
              <a:rPr lang="en-US" sz="2200" dirty="0"/>
              <a:t> </a:t>
            </a:r>
            <a:r>
              <a:rPr lang="en-US" sz="2200" dirty="0" err="1"/>
              <a:t>lub</a:t>
            </a:r>
            <a:r>
              <a:rPr lang="en-US" sz="2200" dirty="0"/>
              <a:t> </a:t>
            </a:r>
            <a:r>
              <a:rPr lang="en-US" sz="2200" dirty="0" err="1"/>
              <a:t>księgowości</a:t>
            </a:r>
            <a:r>
              <a:rPr lang="en-US" sz="2200" dirty="0"/>
              <a:t>.   </a:t>
            </a:r>
            <a:br>
              <a:rPr lang="en-US" sz="2200" dirty="0"/>
            </a:br>
            <a:br>
              <a:rPr lang="en-US" sz="2200" dirty="0"/>
            </a:br>
            <a:r>
              <a:rPr lang="en-US" sz="2200" dirty="0" err="1"/>
              <a:t>Korzystaj</a:t>
            </a:r>
            <a:r>
              <a:rPr lang="en-US" sz="2200" dirty="0"/>
              <a:t> z </a:t>
            </a:r>
            <a:r>
              <a:rPr lang="en-US" sz="2200" dirty="0" err="1"/>
              <a:t>narzędzi</a:t>
            </a:r>
            <a:r>
              <a:rPr lang="en-US" sz="2200" dirty="0"/>
              <a:t> do </a:t>
            </a:r>
            <a:r>
              <a:rPr lang="en-US" sz="2200" dirty="0" err="1"/>
              <a:t>zarządzania</a:t>
            </a:r>
            <a:r>
              <a:rPr lang="en-US" sz="2200" dirty="0"/>
              <a:t> </a:t>
            </a:r>
            <a:r>
              <a:rPr lang="en-US" sz="2200" dirty="0" err="1"/>
              <a:t>projektami</a:t>
            </a:r>
            <a:r>
              <a:rPr lang="en-US" sz="2200" dirty="0"/>
              <a:t> </a:t>
            </a:r>
            <a:r>
              <a:rPr lang="en-US" sz="2200" dirty="0" err="1"/>
              <a:t>i</a:t>
            </a:r>
            <a:r>
              <a:rPr lang="en-US" sz="2200" dirty="0"/>
              <a:t> </a:t>
            </a:r>
            <a:r>
              <a:rPr lang="en-US" sz="2200" dirty="0" err="1"/>
              <a:t>zadaniami</a:t>
            </a:r>
            <a:r>
              <a:rPr lang="en-US" sz="2200" dirty="0"/>
              <a:t>, aby </a:t>
            </a:r>
            <a:r>
              <a:rPr lang="en-US" sz="2200" dirty="0" err="1"/>
              <a:t>być</a:t>
            </a:r>
            <a:r>
              <a:rPr lang="en-US" sz="2200" dirty="0"/>
              <a:t> </a:t>
            </a:r>
            <a:r>
              <a:rPr lang="en-US" sz="2200" dirty="0" err="1"/>
              <a:t>na</a:t>
            </a:r>
            <a:r>
              <a:rPr lang="en-US" sz="2200" dirty="0"/>
              <a:t> </a:t>
            </a:r>
            <a:r>
              <a:rPr lang="en-US" sz="2200" dirty="0" err="1"/>
              <a:t>bieżąco</a:t>
            </a:r>
            <a:r>
              <a:rPr lang="en-US" sz="2200" dirty="0"/>
              <a:t> z </a:t>
            </a:r>
            <a:r>
              <a:rPr lang="en-US" sz="2200" dirty="0" err="1"/>
              <a:t>codziennymi</a:t>
            </a:r>
            <a:r>
              <a:rPr lang="en-US" sz="2200" dirty="0"/>
              <a:t> </a:t>
            </a:r>
            <a:r>
              <a:rPr lang="en-US" sz="2200" dirty="0" err="1"/>
              <a:t>obowiązkami</a:t>
            </a:r>
            <a:r>
              <a:rPr lang="en-US" sz="2200" dirty="0"/>
              <a:t> </a:t>
            </a:r>
            <a:r>
              <a:rPr lang="en-US" sz="2200" dirty="0" err="1"/>
              <a:t>biznesowymi</a:t>
            </a:r>
            <a:r>
              <a:rPr lang="en-US" sz="2200" dirty="0"/>
              <a:t> </a:t>
            </a:r>
            <a:r>
              <a:rPr lang="en-US" sz="2200" dirty="0" err="1"/>
              <a:t>swoich</a:t>
            </a:r>
            <a:r>
              <a:rPr lang="en-US" sz="2200" dirty="0"/>
              <a:t> </a:t>
            </a:r>
            <a:r>
              <a:rPr lang="en-US" sz="2200" dirty="0" err="1"/>
              <a:t>pracowników</a:t>
            </a:r>
            <a:r>
              <a:rPr lang="en-US" sz="2200" dirty="0"/>
              <a:t>.  </a:t>
            </a:r>
            <a:r>
              <a:rPr lang="en-US" sz="2200" dirty="0" err="1"/>
              <a:t>Istnieje</a:t>
            </a:r>
            <a:r>
              <a:rPr lang="en-US" sz="2200" dirty="0"/>
              <a:t> </a:t>
            </a:r>
            <a:r>
              <a:rPr lang="en-US" sz="2200" dirty="0" err="1"/>
              <a:t>wiele</a:t>
            </a:r>
            <a:r>
              <a:rPr lang="en-US" sz="2200" dirty="0"/>
              <a:t> </a:t>
            </a:r>
            <a:r>
              <a:rPr lang="en-US" sz="2200" dirty="0" err="1"/>
              <a:t>opcji</a:t>
            </a:r>
            <a:r>
              <a:rPr lang="en-US" sz="2200" dirty="0"/>
              <a:t> w </a:t>
            </a:r>
            <a:r>
              <a:rPr lang="en-US" sz="2200" dirty="0" err="1"/>
              <a:t>tym</a:t>
            </a:r>
            <a:r>
              <a:rPr lang="en-US" sz="2200" dirty="0"/>
              <a:t> </a:t>
            </a:r>
            <a:r>
              <a:rPr lang="en-US" sz="2200" dirty="0" err="1"/>
              <a:t>zakresie</a:t>
            </a:r>
            <a:r>
              <a:rPr lang="en-US" sz="2200" dirty="0"/>
              <a:t>–</a:t>
            </a:r>
            <a:r>
              <a:rPr lang="en-US" sz="2200" b="1" dirty="0"/>
              <a:t> </a:t>
            </a:r>
            <a:r>
              <a:rPr lang="en-US" sz="2200" b="1" u="sng" dirty="0">
                <a:hlinkClick r:id="rId2"/>
              </a:rPr>
              <a:t>Asana</a:t>
            </a:r>
            <a:r>
              <a:rPr lang="en-US" sz="2200" b="1" dirty="0"/>
              <a:t>, </a:t>
            </a:r>
            <a:r>
              <a:rPr lang="en-US" sz="2200" b="1" u="sng" dirty="0">
                <a:hlinkClick r:id="rId3"/>
              </a:rPr>
              <a:t>Monday</a:t>
            </a:r>
            <a:r>
              <a:rPr lang="en-US" sz="2200" b="1" dirty="0"/>
              <a:t>, </a:t>
            </a:r>
            <a:r>
              <a:rPr lang="en-US" sz="2200" b="1" u="sng" dirty="0">
                <a:hlinkClick r:id="rId4"/>
              </a:rPr>
              <a:t>Basecamp</a:t>
            </a:r>
            <a:r>
              <a:rPr lang="en-US" sz="2200" b="1" dirty="0"/>
              <a:t>.</a:t>
            </a:r>
            <a:endParaRPr lang="en-IE" sz="2200" b="1" dirty="0"/>
          </a:p>
        </p:txBody>
      </p:sp>
    </p:spTree>
    <p:extLst>
      <p:ext uri="{BB962C8B-B14F-4D97-AF65-F5344CB8AC3E}">
        <p14:creationId xmlns:p14="http://schemas.microsoft.com/office/powerpoint/2010/main" val="4164225398"/>
      </p:ext>
    </p:extLst>
  </p:cSld>
  <p:clrMapOvr>
    <a:masterClrMapping/>
  </p:clrMapOvr>
  <mc:AlternateContent xmlns:mc="http://schemas.openxmlformats.org/markup-compatibility/2006">
    <mc:Choice xmlns:p14="http://schemas.microsoft.com/office/powerpoint/2010/main" Requires="p14">
      <p:transition spd="slow" p14:dur="2000" advTm="6468"/>
    </mc:Choice>
    <mc:Fallback>
      <p:transition spd="slow" advTm="6468"/>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erson standing in a kitchen&#10;&#10;Description automatically generated">
            <a:extLst>
              <a:ext uri="{FF2B5EF4-FFF2-40B4-BE49-F238E27FC236}">
                <a16:creationId xmlns:a16="http://schemas.microsoft.com/office/drawing/2014/main" id="{9C701010-B502-0C46-9644-5471D3D70837}"/>
              </a:ext>
            </a:extLst>
          </p:cNvPr>
          <p:cNvPicPr>
            <a:picLocks noGrp="1" noChangeAspect="1"/>
          </p:cNvPicPr>
          <p:nvPr>
            <p:ph type="pic" sz="quarter" idx="18"/>
          </p:nvPr>
        </p:nvPicPr>
        <p:blipFill>
          <a:blip r:embed="rId2"/>
          <a:srcRect l="13877" r="13877"/>
          <a:stretch>
            <a:fillRect/>
          </a:stretch>
        </p:blipFill>
        <p:spPr/>
      </p:pic>
      <p:sp>
        <p:nvSpPr>
          <p:cNvPr id="13" name="Rectangle 12">
            <a:extLst>
              <a:ext uri="{FF2B5EF4-FFF2-40B4-BE49-F238E27FC236}">
                <a16:creationId xmlns:a16="http://schemas.microsoft.com/office/drawing/2014/main" id="{EAFF277A-703D-BC4A-A348-9D4931ACCD3F}"/>
              </a:ext>
            </a:extLst>
          </p:cNvPr>
          <p:cNvSpPr/>
          <p:nvPr/>
        </p:nvSpPr>
        <p:spPr>
          <a:xfrm>
            <a:off x="5863633" y="1399309"/>
            <a:ext cx="5598559" cy="4294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5">
            <a:extLst>
              <a:ext uri="{FF2B5EF4-FFF2-40B4-BE49-F238E27FC236}">
                <a16:creationId xmlns:a16="http://schemas.microsoft.com/office/drawing/2014/main" id="{C4D5AC47-CBA1-8D4A-9022-1847854F278D}"/>
              </a:ext>
            </a:extLst>
          </p:cNvPr>
          <p:cNvSpPr txBox="1">
            <a:spLocks/>
          </p:cNvSpPr>
          <p:nvPr/>
        </p:nvSpPr>
        <p:spPr>
          <a:xfrm>
            <a:off x="5863633" y="180108"/>
            <a:ext cx="6023567" cy="61202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spcBef>
                <a:spcPts val="600"/>
              </a:spcBef>
            </a:pPr>
            <a:r>
              <a:rPr lang="en-US" sz="2200" dirty="0"/>
              <a:t>W </a:t>
            </a:r>
            <a:r>
              <a:rPr lang="en-US" sz="2200" dirty="0" err="1"/>
              <a:t>komunikacji</a:t>
            </a:r>
            <a:r>
              <a:rPr lang="en-US" sz="2200" dirty="0"/>
              <a:t> z </a:t>
            </a:r>
            <a:r>
              <a:rPr lang="en-US" sz="2200" dirty="0" err="1"/>
              <a:t>nowym</a:t>
            </a:r>
            <a:r>
              <a:rPr lang="en-US" sz="2200" dirty="0"/>
              <a:t> </a:t>
            </a:r>
            <a:r>
              <a:rPr lang="en-US" sz="2200" dirty="0" err="1"/>
              <a:t>pracownikiem</a:t>
            </a:r>
            <a:r>
              <a:rPr lang="en-US" sz="2200" dirty="0"/>
              <a:t>, </a:t>
            </a:r>
            <a:r>
              <a:rPr lang="en-US" sz="2200" dirty="0" err="1"/>
              <a:t>aplikacje</a:t>
            </a:r>
            <a:r>
              <a:rPr lang="en-US" sz="2200" dirty="0"/>
              <a:t> do </a:t>
            </a:r>
            <a:r>
              <a:rPr lang="en-US" sz="2200" dirty="0" err="1"/>
              <a:t>wysyłania</a:t>
            </a:r>
            <a:r>
              <a:rPr lang="en-US" sz="2200" dirty="0"/>
              <a:t> </a:t>
            </a:r>
            <a:r>
              <a:rPr lang="en-US" sz="2200" dirty="0" err="1"/>
              <a:t>wiadomości</a:t>
            </a:r>
            <a:r>
              <a:rPr lang="en-US" sz="2200" dirty="0"/>
              <a:t> </a:t>
            </a:r>
            <a:r>
              <a:rPr lang="en-US" sz="2200" dirty="0" err="1"/>
              <a:t>biznesowych</a:t>
            </a:r>
            <a:r>
              <a:rPr lang="en-US" sz="2200" dirty="0"/>
              <a:t> </a:t>
            </a:r>
            <a:r>
              <a:rPr lang="en-US" sz="2200" dirty="0" err="1"/>
              <a:t>mają</a:t>
            </a:r>
            <a:r>
              <a:rPr lang="en-US" sz="2200" dirty="0"/>
              <a:t> </a:t>
            </a:r>
            <a:r>
              <a:rPr lang="en-US" sz="2200" dirty="0" err="1"/>
              <a:t>kilka</a:t>
            </a:r>
            <a:r>
              <a:rPr lang="en-US" sz="2200" dirty="0"/>
              <a:t> </a:t>
            </a:r>
            <a:r>
              <a:rPr lang="en-US" sz="2200" dirty="0" err="1"/>
              <a:t>zalet</a:t>
            </a:r>
            <a:r>
              <a:rPr lang="en-US" sz="2200" dirty="0"/>
              <a:t> w </a:t>
            </a:r>
            <a:r>
              <a:rPr lang="en-US" sz="2200" dirty="0" err="1"/>
              <a:t>porównaniu</a:t>
            </a:r>
            <a:r>
              <a:rPr lang="en-US" sz="2200" dirty="0"/>
              <a:t> z </a:t>
            </a:r>
            <a:r>
              <a:rPr lang="en-US" sz="2200" dirty="0" err="1"/>
              <a:t>pocztą</a:t>
            </a:r>
            <a:r>
              <a:rPr lang="en-US" sz="2200" dirty="0"/>
              <a:t> </a:t>
            </a:r>
            <a:r>
              <a:rPr lang="en-US" sz="2200" dirty="0" err="1"/>
              <a:t>elektroniczną</a:t>
            </a:r>
            <a:r>
              <a:rPr lang="en-US" sz="2200" dirty="0"/>
              <a:t>.  </a:t>
            </a:r>
            <a:r>
              <a:rPr lang="en-US" sz="2200" dirty="0" err="1"/>
              <a:t>Tekst</a:t>
            </a:r>
            <a:r>
              <a:rPr lang="en-US" sz="2200" dirty="0"/>
              <a:t> </a:t>
            </a:r>
            <a:r>
              <a:rPr lang="en-US" sz="2200" dirty="0" err="1"/>
              <a:t>i</a:t>
            </a:r>
            <a:r>
              <a:rPr lang="en-US" sz="2200" dirty="0"/>
              <a:t> </a:t>
            </a:r>
            <a:r>
              <a:rPr lang="en-US" sz="2200" dirty="0" err="1"/>
              <a:t>czat</a:t>
            </a:r>
            <a:r>
              <a:rPr lang="en-US" sz="2200" dirty="0"/>
              <a:t> </a:t>
            </a:r>
            <a:r>
              <a:rPr lang="en-US" sz="2200" dirty="0" err="1"/>
              <a:t>dają</a:t>
            </a:r>
            <a:r>
              <a:rPr lang="en-US" sz="2200" dirty="0"/>
              <a:t> </a:t>
            </a:r>
            <a:r>
              <a:rPr lang="en-US" sz="2200" dirty="0" err="1"/>
              <a:t>poczucie</a:t>
            </a:r>
            <a:r>
              <a:rPr lang="en-US" sz="2200" dirty="0"/>
              <a:t> </a:t>
            </a:r>
            <a:r>
              <a:rPr lang="en-US" sz="2200" dirty="0" err="1"/>
              <a:t>natychmiastowego</a:t>
            </a:r>
            <a:r>
              <a:rPr lang="en-US" sz="2200" dirty="0"/>
              <a:t> </a:t>
            </a:r>
            <a:r>
              <a:rPr lang="en-US" sz="2200" dirty="0" err="1"/>
              <a:t>połączenia</a:t>
            </a:r>
            <a:r>
              <a:rPr lang="en-US" sz="2200" dirty="0"/>
              <a:t>, </a:t>
            </a:r>
            <a:r>
              <a:rPr lang="en-US" sz="2200" dirty="0" err="1"/>
              <a:t>zachęcają</a:t>
            </a:r>
            <a:r>
              <a:rPr lang="en-US" sz="2200" dirty="0"/>
              <a:t> do </a:t>
            </a:r>
            <a:r>
              <a:rPr lang="en-US" sz="2200" dirty="0" err="1"/>
              <a:t>zwięzłości</a:t>
            </a:r>
            <a:r>
              <a:rPr lang="en-US" sz="2200" dirty="0"/>
              <a:t>, ale </a:t>
            </a:r>
            <a:r>
              <a:rPr lang="en-US" sz="2200" dirty="0" err="1"/>
              <a:t>pamiętaj</a:t>
            </a:r>
            <a:r>
              <a:rPr lang="en-US" sz="2200" dirty="0"/>
              <a:t>, </a:t>
            </a:r>
            <a:r>
              <a:rPr lang="en-US" sz="2200" dirty="0" err="1"/>
              <a:t>że</a:t>
            </a:r>
            <a:r>
              <a:rPr lang="en-US" sz="2200" dirty="0"/>
              <a:t> </a:t>
            </a:r>
            <a:r>
              <a:rPr lang="en-US" sz="2200" dirty="0" err="1"/>
              <a:t>może</a:t>
            </a:r>
            <a:r>
              <a:rPr lang="en-US" sz="2200" dirty="0"/>
              <a:t> </a:t>
            </a:r>
            <a:r>
              <a:rPr lang="en-US" sz="2200" dirty="0" err="1"/>
              <a:t>być</a:t>
            </a:r>
            <a:r>
              <a:rPr lang="en-US" sz="2200" dirty="0"/>
              <a:t> </a:t>
            </a:r>
            <a:r>
              <a:rPr lang="en-US" sz="2200" dirty="0" err="1"/>
              <a:t>trudno</a:t>
            </a:r>
            <a:r>
              <a:rPr lang="en-US" sz="2200" dirty="0"/>
              <a:t> z </a:t>
            </a:r>
            <a:r>
              <a:rPr lang="en-US" sz="2200" dirty="0" err="1"/>
              <a:t>nich</a:t>
            </a:r>
            <a:r>
              <a:rPr lang="en-US" sz="2200" dirty="0"/>
              <a:t> </a:t>
            </a:r>
            <a:r>
              <a:rPr lang="en-US" sz="2200" dirty="0" err="1"/>
              <a:t>korzystać</a:t>
            </a:r>
            <a:r>
              <a:rPr lang="en-US" sz="2200" dirty="0"/>
              <a:t>, aby </a:t>
            </a:r>
            <a:r>
              <a:rPr lang="en-US" sz="2200" dirty="0" err="1"/>
              <a:t>przekazać</a:t>
            </a:r>
            <a:r>
              <a:rPr lang="en-US" sz="2200" dirty="0"/>
              <a:t> </a:t>
            </a:r>
            <a:r>
              <a:rPr lang="en-US" sz="2200" dirty="0" err="1"/>
              <a:t>coś</a:t>
            </a:r>
            <a:r>
              <a:rPr lang="en-US" sz="2200" dirty="0"/>
              <a:t> </a:t>
            </a:r>
            <a:r>
              <a:rPr lang="en-US" sz="2200" dirty="0" err="1"/>
              <a:t>bardziej</a:t>
            </a:r>
            <a:r>
              <a:rPr lang="en-US" sz="2200" dirty="0"/>
              <a:t> </a:t>
            </a:r>
            <a:r>
              <a:rPr lang="en-US" sz="2200" dirty="0" err="1"/>
              <a:t>skomplikowanego</a:t>
            </a:r>
            <a:r>
              <a:rPr lang="en-US" sz="2200" dirty="0"/>
              <a:t> </a:t>
            </a:r>
            <a:r>
              <a:rPr lang="en-US" sz="2200" dirty="0" err="1"/>
              <a:t>niż</a:t>
            </a:r>
            <a:r>
              <a:rPr lang="en-US" sz="2200" dirty="0"/>
              <a:t> </a:t>
            </a:r>
            <a:r>
              <a:rPr lang="en-US" sz="2200" dirty="0" err="1"/>
              <a:t>podstawowe</a:t>
            </a:r>
            <a:r>
              <a:rPr lang="en-US" sz="2200" dirty="0"/>
              <a:t> </a:t>
            </a:r>
            <a:r>
              <a:rPr lang="en-US" sz="2200" dirty="0" err="1"/>
              <a:t>informacje</a:t>
            </a:r>
            <a:r>
              <a:rPr lang="en-US" sz="2200" dirty="0"/>
              <a:t>. </a:t>
            </a:r>
            <a:r>
              <a:rPr lang="en-US" sz="2200" dirty="0" err="1"/>
              <a:t>Pasują</a:t>
            </a:r>
            <a:r>
              <a:rPr lang="en-US" sz="2200" dirty="0"/>
              <a:t> do </a:t>
            </a:r>
            <a:r>
              <a:rPr lang="en-US" sz="2200" dirty="0" err="1"/>
              <a:t>spontaniczności</a:t>
            </a:r>
            <a:r>
              <a:rPr lang="en-US" sz="2200" dirty="0"/>
              <a:t>, np. </a:t>
            </a:r>
            <a:r>
              <a:rPr lang="en-US" sz="2200" dirty="0" err="1"/>
              <a:t>otwierają</a:t>
            </a:r>
            <a:r>
              <a:rPr lang="en-US" sz="2200" dirty="0"/>
              <a:t> </a:t>
            </a:r>
            <a:r>
              <a:rPr lang="en-US" sz="2200" dirty="0" err="1"/>
              <a:t>wątek</a:t>
            </a:r>
            <a:r>
              <a:rPr lang="en-US" sz="2200" dirty="0"/>
              <a:t> </a:t>
            </a:r>
            <a:r>
              <a:rPr lang="en-US" sz="2200" dirty="0" err="1"/>
              <a:t>czatu</a:t>
            </a:r>
            <a:r>
              <a:rPr lang="en-US" sz="2200" dirty="0"/>
              <a:t> o </a:t>
            </a:r>
            <a:r>
              <a:rPr lang="en-US" sz="2200" dirty="0" err="1"/>
              <a:t>nazwie</a:t>
            </a:r>
            <a:r>
              <a:rPr lang="en-US" sz="2200" dirty="0"/>
              <a:t> "</a:t>
            </a:r>
            <a:r>
              <a:rPr lang="en-US" sz="2200" dirty="0" err="1"/>
              <a:t>Burza</a:t>
            </a:r>
            <a:r>
              <a:rPr lang="en-US" sz="2200" dirty="0"/>
              <a:t> </a:t>
            </a:r>
            <a:r>
              <a:rPr lang="en-US" sz="2200" dirty="0" err="1"/>
              <a:t>mózgów</a:t>
            </a:r>
            <a:r>
              <a:rPr lang="en-US" sz="2200" dirty="0"/>
              <a:t>", a </a:t>
            </a:r>
            <a:r>
              <a:rPr lang="en-US" sz="2200" dirty="0" err="1"/>
              <a:t>ludzie</a:t>
            </a:r>
            <a:r>
              <a:rPr lang="en-US" sz="2200" dirty="0"/>
              <a:t> </a:t>
            </a:r>
            <a:r>
              <a:rPr lang="en-US" sz="2200" dirty="0" err="1"/>
              <a:t>mogą</a:t>
            </a:r>
            <a:r>
              <a:rPr lang="en-US" sz="2200" dirty="0"/>
              <a:t> </a:t>
            </a:r>
            <a:r>
              <a:rPr lang="en-US" sz="2200" dirty="0" err="1"/>
              <a:t>dodać</a:t>
            </a:r>
            <a:r>
              <a:rPr lang="en-US" sz="2200" dirty="0"/>
              <a:t> </a:t>
            </a:r>
            <a:r>
              <a:rPr lang="en-US" sz="2200" dirty="0" err="1"/>
              <a:t>pomysł</a:t>
            </a:r>
            <a:r>
              <a:rPr lang="en-US" sz="2200" dirty="0"/>
              <a:t>, </a:t>
            </a:r>
            <a:r>
              <a:rPr lang="en-US" sz="2200" dirty="0" err="1"/>
              <a:t>kiedy</a:t>
            </a:r>
            <a:r>
              <a:rPr lang="en-US" sz="2200" dirty="0"/>
              <a:t> </a:t>
            </a:r>
            <a:r>
              <a:rPr lang="en-US" sz="2200" dirty="0" err="1"/>
              <a:t>tylko</a:t>
            </a:r>
            <a:r>
              <a:rPr lang="en-US" sz="2200" dirty="0"/>
              <a:t> </a:t>
            </a:r>
            <a:r>
              <a:rPr lang="en-US" sz="2200" dirty="0" err="1"/>
              <a:t>im</a:t>
            </a:r>
            <a:r>
              <a:rPr lang="en-US" sz="2200" dirty="0"/>
              <a:t> </a:t>
            </a:r>
            <a:r>
              <a:rPr lang="en-US" sz="2200" dirty="0" err="1"/>
              <a:t>się</a:t>
            </a:r>
            <a:r>
              <a:rPr lang="en-US" sz="2200" dirty="0"/>
              <a:t> </a:t>
            </a:r>
            <a:r>
              <a:rPr lang="en-US" sz="2200" dirty="0" err="1"/>
              <a:t>trafi</a:t>
            </a:r>
            <a:r>
              <a:rPr lang="en-US" sz="2200" dirty="0"/>
              <a:t>. </a:t>
            </a:r>
          </a:p>
          <a:p>
            <a:pPr algn="just">
              <a:spcBef>
                <a:spcPts val="600"/>
              </a:spcBef>
            </a:pPr>
            <a:r>
              <a:rPr lang="en-US" sz="2200" dirty="0" err="1"/>
              <a:t>Aplikacje</a:t>
            </a:r>
            <a:r>
              <a:rPr lang="en-US" sz="2200" dirty="0"/>
              <a:t> do </a:t>
            </a:r>
            <a:r>
              <a:rPr lang="en-US" sz="2200" dirty="0" err="1"/>
              <a:t>wysyłania</a:t>
            </a:r>
            <a:r>
              <a:rPr lang="en-US" sz="2200" dirty="0"/>
              <a:t> </a:t>
            </a:r>
            <a:r>
              <a:rPr lang="en-US" sz="2200" dirty="0" err="1"/>
              <a:t>wiadomości</a:t>
            </a:r>
            <a:r>
              <a:rPr lang="en-US" sz="2200" dirty="0"/>
              <a:t> </a:t>
            </a:r>
            <a:r>
              <a:rPr lang="en-US" sz="2200" dirty="0" err="1"/>
              <a:t>zespołowych</a:t>
            </a:r>
            <a:r>
              <a:rPr lang="en-US" sz="2200" dirty="0"/>
              <a:t>, </a:t>
            </a:r>
            <a:r>
              <a:rPr lang="en-US" sz="2200" dirty="0" err="1"/>
              <a:t>które</a:t>
            </a:r>
            <a:r>
              <a:rPr lang="en-US" sz="2200" dirty="0"/>
              <a:t> </a:t>
            </a:r>
            <a:r>
              <a:rPr lang="en-US" sz="2200" dirty="0" err="1"/>
              <a:t>są</a:t>
            </a:r>
            <a:r>
              <a:rPr lang="en-US" sz="2200" dirty="0"/>
              <a:t> </a:t>
            </a:r>
            <a:r>
              <a:rPr lang="en-US" sz="2200" dirty="0" err="1"/>
              <a:t>dołączone</a:t>
            </a:r>
            <a:r>
              <a:rPr lang="en-US" sz="2200" dirty="0"/>
              <a:t> do </a:t>
            </a:r>
            <a:r>
              <a:rPr lang="en-US" sz="2200" dirty="0" err="1"/>
              <a:t>innych</a:t>
            </a:r>
            <a:r>
              <a:rPr lang="en-US" sz="2200" dirty="0"/>
              <a:t> </a:t>
            </a:r>
            <a:r>
              <a:rPr lang="en-US" sz="2200" dirty="0" err="1"/>
              <a:t>pakietów</a:t>
            </a:r>
            <a:r>
              <a:rPr lang="en-US" sz="2200" dirty="0"/>
              <a:t>, </a:t>
            </a:r>
            <a:r>
              <a:rPr lang="en-US" sz="2200" dirty="0" err="1"/>
              <a:t>obejmują</a:t>
            </a:r>
            <a:r>
              <a:rPr lang="en-US" sz="2200" dirty="0"/>
              <a:t> Google Hangouts Chat (</a:t>
            </a:r>
            <a:r>
              <a:rPr lang="en-US" sz="2200" dirty="0" err="1"/>
              <a:t>dołączony</a:t>
            </a:r>
            <a:r>
              <a:rPr lang="en-US" sz="2200" dirty="0"/>
              <a:t> do </a:t>
            </a:r>
            <a:r>
              <a:rPr lang="en-US" sz="2200" dirty="0" err="1"/>
              <a:t>biznesowego</a:t>
            </a:r>
            <a:r>
              <a:rPr lang="en-US" sz="2200" dirty="0"/>
              <a:t> </a:t>
            </a:r>
            <a:r>
              <a:rPr lang="en-US" sz="2200" dirty="0" err="1"/>
              <a:t>konta</a:t>
            </a:r>
            <a:r>
              <a:rPr lang="en-US" sz="2200" dirty="0"/>
              <a:t> G Suite) </a:t>
            </a:r>
            <a:r>
              <a:rPr lang="en-US" sz="2200" dirty="0" err="1"/>
              <a:t>i</a:t>
            </a:r>
            <a:r>
              <a:rPr lang="en-US" sz="2200" dirty="0"/>
              <a:t> Microsoft Teams. </a:t>
            </a:r>
            <a:r>
              <a:rPr lang="en-US" sz="2200" dirty="0" err="1"/>
              <a:t>Dedykowane</a:t>
            </a:r>
            <a:r>
              <a:rPr lang="en-US" sz="2200" dirty="0"/>
              <a:t> platformy, </a:t>
            </a:r>
            <a:r>
              <a:rPr lang="en-US" sz="2200" dirty="0" err="1"/>
              <a:t>zarówno</a:t>
            </a:r>
            <a:r>
              <a:rPr lang="en-US" sz="2200" dirty="0"/>
              <a:t> </a:t>
            </a:r>
            <a:r>
              <a:rPr lang="en-US" sz="2200" dirty="0" err="1"/>
              <a:t>internetowe</a:t>
            </a:r>
            <a:r>
              <a:rPr lang="en-US" sz="2200" dirty="0"/>
              <a:t>, </a:t>
            </a:r>
            <a:r>
              <a:rPr lang="en-US" sz="2200" dirty="0" err="1"/>
              <a:t>jak</a:t>
            </a:r>
            <a:r>
              <a:rPr lang="en-US" sz="2200" dirty="0"/>
              <a:t> </a:t>
            </a:r>
            <a:r>
              <a:rPr lang="en-US" sz="2200" dirty="0" err="1"/>
              <a:t>i</a:t>
            </a:r>
            <a:r>
              <a:rPr lang="en-US" sz="2200" dirty="0"/>
              <a:t> </a:t>
            </a:r>
            <a:r>
              <a:rPr lang="en-US" sz="2200" dirty="0" err="1"/>
              <a:t>aplikacyjne</a:t>
            </a:r>
            <a:r>
              <a:rPr lang="en-US" sz="2200" dirty="0"/>
              <a:t>, to </a:t>
            </a:r>
            <a:r>
              <a:rPr lang="en-US" sz="2200" b="1" u="sng" dirty="0">
                <a:solidFill>
                  <a:srgbClr val="0B74BB"/>
                </a:solidFill>
              </a:rPr>
              <a:t>What's App, Slack </a:t>
            </a:r>
            <a:r>
              <a:rPr lang="en-US" sz="2200" b="1" u="sng" dirty="0" err="1">
                <a:solidFill>
                  <a:srgbClr val="0B74BB"/>
                </a:solidFill>
              </a:rPr>
              <a:t>i</a:t>
            </a:r>
            <a:r>
              <a:rPr lang="en-US" sz="2200" b="1" u="sng" dirty="0">
                <a:solidFill>
                  <a:srgbClr val="0B74BB"/>
                </a:solidFill>
              </a:rPr>
              <a:t> Flock</a:t>
            </a:r>
            <a:r>
              <a:rPr lang="en-US" sz="2200" dirty="0"/>
              <a:t>, </a:t>
            </a:r>
            <a:r>
              <a:rPr lang="en-US" sz="2200" dirty="0" err="1"/>
              <a:t>dwie</a:t>
            </a:r>
            <a:r>
              <a:rPr lang="en-US" sz="2200" dirty="0"/>
              <a:t> </a:t>
            </a:r>
            <a:r>
              <a:rPr lang="en-US" sz="2200" dirty="0" err="1"/>
              <a:t>ostatnie</a:t>
            </a:r>
            <a:r>
              <a:rPr lang="en-US" sz="2200" dirty="0"/>
              <a:t> to platformy </a:t>
            </a:r>
            <a:r>
              <a:rPr lang="en-US" sz="2200" dirty="0" err="1"/>
              <a:t>współpracy</a:t>
            </a:r>
            <a:r>
              <a:rPr lang="en-US" sz="2200" dirty="0"/>
              <a:t> </a:t>
            </a:r>
            <a:r>
              <a:rPr lang="en-US" sz="2200" dirty="0" err="1"/>
              <a:t>zespołowej</a:t>
            </a:r>
            <a:r>
              <a:rPr lang="en-US" sz="2200" dirty="0"/>
              <a:t> z </a:t>
            </a:r>
            <a:r>
              <a:rPr lang="en-US" sz="2200" dirty="0" err="1"/>
              <a:t>atrakcyjnymi</a:t>
            </a:r>
            <a:r>
              <a:rPr lang="en-US" sz="2200" dirty="0"/>
              <a:t> </a:t>
            </a:r>
            <a:r>
              <a:rPr lang="en-US" sz="2200" dirty="0" err="1"/>
              <a:t>interfejsami</a:t>
            </a:r>
            <a:r>
              <a:rPr lang="en-US" sz="2200" dirty="0"/>
              <a:t> </a:t>
            </a:r>
            <a:r>
              <a:rPr lang="en-US" sz="2200" dirty="0" err="1"/>
              <a:t>i</a:t>
            </a:r>
            <a:r>
              <a:rPr lang="en-US" sz="2200" dirty="0"/>
              <a:t> </a:t>
            </a:r>
            <a:r>
              <a:rPr lang="en-US" sz="2200" dirty="0" err="1"/>
              <a:t>przydatnymi</a:t>
            </a:r>
            <a:r>
              <a:rPr lang="en-US" sz="2200" dirty="0"/>
              <a:t>, </a:t>
            </a:r>
            <a:r>
              <a:rPr lang="en-US" sz="2200" dirty="0" err="1"/>
              <a:t>zintegrowanymi</a:t>
            </a:r>
            <a:r>
              <a:rPr lang="en-US" sz="2200" dirty="0"/>
              <a:t> </a:t>
            </a:r>
            <a:r>
              <a:rPr lang="en-US" sz="2200" dirty="0" err="1"/>
              <a:t>listami</a:t>
            </a:r>
            <a:r>
              <a:rPr lang="en-US" sz="2200" dirty="0"/>
              <a:t> </a:t>
            </a:r>
            <a:r>
              <a:rPr lang="en-US" sz="2200" dirty="0" err="1"/>
              <a:t>rzeczy</a:t>
            </a:r>
            <a:r>
              <a:rPr lang="en-US" sz="2200" dirty="0"/>
              <a:t> do </a:t>
            </a:r>
            <a:r>
              <a:rPr lang="en-US" sz="2200" dirty="0" err="1"/>
              <a:t>zrobienia</a:t>
            </a:r>
            <a:endParaRPr lang="en-IE" sz="2200" dirty="0"/>
          </a:p>
        </p:txBody>
      </p:sp>
    </p:spTree>
    <p:extLst>
      <p:ext uri="{BB962C8B-B14F-4D97-AF65-F5344CB8AC3E}">
        <p14:creationId xmlns:p14="http://schemas.microsoft.com/office/powerpoint/2010/main" val="3873250663"/>
      </p:ext>
    </p:extLst>
  </p:cSld>
  <p:clrMapOvr>
    <a:masterClrMapping/>
  </p:clrMapOvr>
  <mc:AlternateContent xmlns:mc="http://schemas.openxmlformats.org/markup-compatibility/2006">
    <mc:Choice xmlns:p14="http://schemas.microsoft.com/office/powerpoint/2010/main" Requires="p14">
      <p:transition spd="slow" p14:dur="2000" advTm="7921"/>
    </mc:Choice>
    <mc:Fallback>
      <p:transition spd="slow" advTm="7921"/>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TotalTime>
  <Words>2497</Words>
  <Application>Microsoft Office PowerPoint</Application>
  <PresentationFormat>Widescreen</PresentationFormat>
  <Paragraphs>169</Paragraphs>
  <Slides>31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Calibri</vt:lpstr>
      <vt:lpstr>Calibri Light</vt:lpstr>
      <vt:lpstr>Quattrocento Sans</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44</cp:revision>
  <dcterms:created xsi:type="dcterms:W3CDTF">2020-04-30T16:05:12Z</dcterms:created>
  <dcterms:modified xsi:type="dcterms:W3CDTF">2020-06-15T09:17:10Z</dcterms:modified>
</cp:coreProperties>
</file>