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39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9" r:id="rId2"/>
    <p:sldId id="261" r:id="rId3"/>
    <p:sldId id="278" r:id="rId4"/>
    <p:sldId id="336" r:id="rId5"/>
    <p:sldId id="317" r:id="rId6"/>
    <p:sldId id="318" r:id="rId7"/>
    <p:sldId id="355" r:id="rId8"/>
    <p:sldId id="333" r:id="rId9"/>
    <p:sldId id="337" r:id="rId10"/>
    <p:sldId id="327" r:id="rId11"/>
    <p:sldId id="358" r:id="rId12"/>
    <p:sldId id="359" r:id="rId13"/>
    <p:sldId id="347" r:id="rId14"/>
    <p:sldId id="360" r:id="rId15"/>
    <p:sldId id="361" r:id="rId16"/>
    <p:sldId id="362" r:id="rId17"/>
    <p:sldId id="363" r:id="rId18"/>
    <p:sldId id="364" r:id="rId19"/>
    <p:sldId id="340" r:id="rId20"/>
    <p:sldId id="367" r:id="rId21"/>
    <p:sldId id="368" r:id="rId22"/>
    <p:sldId id="344" r:id="rId23"/>
    <p:sldId id="372" r:id="rId24"/>
    <p:sldId id="373" r:id="rId25"/>
    <p:sldId id="383" r:id="rId26"/>
    <p:sldId id="374" r:id="rId27"/>
    <p:sldId id="384" r:id="rId28"/>
    <p:sldId id="375" r:id="rId29"/>
    <p:sldId id="378" r:id="rId30"/>
    <p:sldId id="376" r:id="rId31"/>
    <p:sldId id="381" r:id="rId32"/>
    <p:sldId id="380" r:id="rId33"/>
    <p:sldId id="379" r:id="rId34"/>
    <p:sldId id="309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1779"/>
    <a:srgbClr val="6D6E6C"/>
    <a:srgbClr val="2E95D2"/>
    <a:srgbClr val="FDC010"/>
    <a:srgbClr val="EE7123"/>
    <a:srgbClr val="8F257A"/>
    <a:srgbClr val="0B74BB"/>
    <a:srgbClr val="16A8D3"/>
    <a:srgbClr val="EA1D76"/>
    <a:srgbClr val="F38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95"/>
    <p:restoredTop sz="86306" autoAdjust="0"/>
  </p:normalViewPr>
  <p:slideViewPr>
    <p:cSldViewPr snapToGrid="0" snapToObjects="1">
      <p:cViewPr varScale="1">
        <p:scale>
          <a:sx n="74" d="100"/>
          <a:sy n="74" d="100"/>
        </p:scale>
        <p:origin x="1277" y="72"/>
      </p:cViewPr>
      <p:guideLst/>
    </p:cSldViewPr>
  </p:slideViewPr>
  <p:outlineViewPr>
    <p:cViewPr>
      <p:scale>
        <a:sx n="33" d="100"/>
        <a:sy n="33" d="100"/>
      </p:scale>
      <p:origin x="0" y="-41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 snapToObjects="1">
      <p:cViewPr varScale="1">
        <p:scale>
          <a:sx n="87" d="100"/>
          <a:sy n="87" d="100"/>
        </p:scale>
        <p:origin x="39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4B3AB-1076-3847-9704-2735AAE6E6FB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C00C95-E645-9447-A3F8-A17F92449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909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C7370B-66A1-AB42-84E0-A4E6FD88C2A5}" type="datetimeFigureOut">
              <a:rPr lang="en-US" smtClean="0"/>
              <a:t>6/15/2020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AC054-D004-974A-8D8E-E228282ED4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35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4AC054-D004-974A-8D8E-E228282ED491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539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4AC054-D004-974A-8D8E-E228282ED491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545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o left - photo on right - NAV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424669" y="304247"/>
            <a:ext cx="566641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4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WELCOME TO </a:t>
            </a:r>
            <a:r>
              <a:rPr lang="en-IE" sz="4400" b="0" i="0" u="none" strike="noStrike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IE" sz="4400" b="1" i="0" u="none" strike="noStrike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AMBITION </a:t>
            </a:r>
            <a:r>
              <a:rPr lang="en-IE" sz="4400" b="1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TO EMPLOY </a:t>
            </a:r>
            <a:r>
              <a:rPr lang="en-IE" sz="4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POWERPOINT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7062018" y="866550"/>
            <a:ext cx="4589207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FEATURES OF THE</a:t>
            </a:r>
          </a:p>
          <a:p>
            <a:pPr fontAlgn="base"/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POWERPOINT:</a:t>
            </a:r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Set up in widescreen format. 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44 slide layouts to choose from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Colour variations using the </a:t>
            </a:r>
            <a:r>
              <a:rPr lang="en-IE" sz="2400" b="1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AMBITION TO EMPLOY</a:t>
            </a:r>
            <a:r>
              <a:rPr lang="en-IE" sz="2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Brand Colours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Based on Master Slides design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Easy Drag and Drop to change picture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80 easy editable icons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Easy and Fully editable in PowerPoint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6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		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24669" y="3172202"/>
            <a:ext cx="532720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Our aim is to have a consistent “look and feel” throughout our branding material including our PowerPoint.</a:t>
            </a:r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fontAlgn="base"/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The slide layouts within this PowerPoint  will give you a great deal of creative </a:t>
            </a:r>
            <a:r>
              <a:rPr lang="en-IE" sz="2400" b="0" i="0" u="none" strike="noStrike" kern="120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flexibily</a:t>
            </a: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when creating your Presentation.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6592529" y="-1"/>
            <a:ext cx="0" cy="66810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 flipH="1">
            <a:off x="0" y="2503620"/>
            <a:ext cx="65925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only with 3 colum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46442" y="500519"/>
            <a:ext cx="2717382" cy="2425550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3694176" y="537318"/>
            <a:ext cx="8051382" cy="5077098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>
            <a:off x="0" y="2123341"/>
            <a:ext cx="2863971" cy="57900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35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 only with 3 colum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46442" y="500519"/>
            <a:ext cx="2717382" cy="2425550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3694176" y="537318"/>
            <a:ext cx="8051382" cy="5077098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84F1425-948B-AA42-992C-3E879C7E25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749" r="-8732"/>
          <a:stretch/>
        </p:blipFill>
        <p:spPr>
          <a:xfrm>
            <a:off x="-13252" y="3481400"/>
            <a:ext cx="2863971" cy="338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6991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1 colum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76300" y="1007537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5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876301" y="2117212"/>
            <a:ext cx="7407087" cy="3975101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 flipH="1">
            <a:off x="478388" y="1901510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 flipH="1">
            <a:off x="9328029" y="-662818"/>
            <a:ext cx="2863971" cy="579003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2 colum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76300" y="1007537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876302" y="2117211"/>
            <a:ext cx="360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25" name="Straight Connector 24"/>
          <p:cNvCxnSpPr/>
          <p:nvPr userDrawn="1"/>
        </p:nvCxnSpPr>
        <p:spPr>
          <a:xfrm flipH="1">
            <a:off x="478388" y="1901510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4683387" y="2097992"/>
            <a:ext cx="3600000" cy="3975101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 flipH="1">
            <a:off x="9328029" y="-676466"/>
            <a:ext cx="2863971" cy="579003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3 colum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76300" y="1007537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 flipH="1">
            <a:off x="478388" y="1901510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876300" y="2113005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48" name="Text Placeholder 25"/>
          <p:cNvSpPr>
            <a:spLocks noGrp="1"/>
          </p:cNvSpPr>
          <p:nvPr>
            <p:ph type="body" sz="quarter" idx="18" hasCustomPrompt="1"/>
          </p:nvPr>
        </p:nvSpPr>
        <p:spPr>
          <a:xfrm>
            <a:off x="5929097" y="2107852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3424130" y="2107852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 flipH="1">
            <a:off x="9328029" y="-662818"/>
            <a:ext cx="2863971" cy="57900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 left - text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 userDrawn="1"/>
        </p:nvCxnSpPr>
        <p:spPr>
          <a:xfrm flipH="1">
            <a:off x="6098327" y="1711826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182140" y="819599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4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189088" y="1953078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1" name="Triangle 20"/>
          <p:cNvSpPr/>
          <p:nvPr userDrawn="1"/>
        </p:nvSpPr>
        <p:spPr>
          <a:xfrm rot="5400000">
            <a:off x="2039031" y="4247465"/>
            <a:ext cx="2272878" cy="1959378"/>
          </a:xfrm>
          <a:prstGeom prst="triangle">
            <a:avLst/>
          </a:prstGeom>
          <a:solidFill>
            <a:srgbClr val="2E95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riangle 21"/>
          <p:cNvSpPr/>
          <p:nvPr userDrawn="1"/>
        </p:nvSpPr>
        <p:spPr>
          <a:xfrm rot="5400000">
            <a:off x="2638162" y="6249595"/>
            <a:ext cx="258319" cy="222689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riangle 24"/>
          <p:cNvSpPr/>
          <p:nvPr userDrawn="1"/>
        </p:nvSpPr>
        <p:spPr>
          <a:xfrm rot="5400000">
            <a:off x="3170704" y="5226357"/>
            <a:ext cx="1103819" cy="951569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13382" y="41325"/>
            <a:ext cx="5850251" cy="6782936"/>
          </a:xfrm>
          <a:custGeom>
            <a:avLst/>
            <a:gdLst>
              <a:gd name="connsiteX0" fmla="*/ 0 w 5986463"/>
              <a:gd name="connsiteY0" fmla="*/ 3201988 h 6403975"/>
              <a:gd name="connsiteX1" fmla="*/ 1496616 w 5986463"/>
              <a:gd name="connsiteY1" fmla="*/ 1 h 6403975"/>
              <a:gd name="connsiteX2" fmla="*/ 4489847 w 5986463"/>
              <a:gd name="connsiteY2" fmla="*/ 1 h 6403975"/>
              <a:gd name="connsiteX3" fmla="*/ 5986463 w 5986463"/>
              <a:gd name="connsiteY3" fmla="*/ 3201988 h 6403975"/>
              <a:gd name="connsiteX4" fmla="*/ 4489847 w 5986463"/>
              <a:gd name="connsiteY4" fmla="*/ 6403974 h 6403975"/>
              <a:gd name="connsiteX5" fmla="*/ 1496616 w 5986463"/>
              <a:gd name="connsiteY5" fmla="*/ 6403974 h 6403975"/>
              <a:gd name="connsiteX6" fmla="*/ 0 w 5986463"/>
              <a:gd name="connsiteY6" fmla="*/ 3201988 h 6403975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4489847 w 5863633"/>
              <a:gd name="connsiteY4" fmla="*/ 6403973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3452617 w 5863633"/>
              <a:gd name="connsiteY4" fmla="*/ 4643412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4643412"/>
              <a:gd name="connsiteX1" fmla="*/ 1496616 w 5863633"/>
              <a:gd name="connsiteY1" fmla="*/ 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0 w 5863633"/>
              <a:gd name="connsiteY0" fmla="*/ 3201987 h 4643412"/>
              <a:gd name="connsiteX1" fmla="*/ 391148 w 5863633"/>
              <a:gd name="connsiteY1" fmla="*/ 170597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27562 w 5891195"/>
              <a:gd name="connsiteY0" fmla="*/ 3365760 h 4807185"/>
              <a:gd name="connsiteX1" fmla="*/ 418710 w 5891195"/>
              <a:gd name="connsiteY1" fmla="*/ 1869743 h 4807185"/>
              <a:gd name="connsiteX2" fmla="*/ 0 w 5891195"/>
              <a:gd name="connsiteY2" fmla="*/ 0 h 4807185"/>
              <a:gd name="connsiteX3" fmla="*/ 5891195 w 5891195"/>
              <a:gd name="connsiteY3" fmla="*/ 3406704 h 4807185"/>
              <a:gd name="connsiteX4" fmla="*/ 3480179 w 5891195"/>
              <a:gd name="connsiteY4" fmla="*/ 4807185 h 4807185"/>
              <a:gd name="connsiteX5" fmla="*/ 2233862 w 5891195"/>
              <a:gd name="connsiteY5" fmla="*/ 4124797 h 4807185"/>
              <a:gd name="connsiteX6" fmla="*/ 27562 w 5891195"/>
              <a:gd name="connsiteY6" fmla="*/ 3365760 h 4807185"/>
              <a:gd name="connsiteX0" fmla="*/ 2197556 w 5891195"/>
              <a:gd name="connsiteY0" fmla="*/ 5658584 h 5658584"/>
              <a:gd name="connsiteX1" fmla="*/ 418710 w 5891195"/>
              <a:gd name="connsiteY1" fmla="*/ 1869743 h 5658584"/>
              <a:gd name="connsiteX2" fmla="*/ 0 w 5891195"/>
              <a:gd name="connsiteY2" fmla="*/ 0 h 5658584"/>
              <a:gd name="connsiteX3" fmla="*/ 5891195 w 5891195"/>
              <a:gd name="connsiteY3" fmla="*/ 3406704 h 5658584"/>
              <a:gd name="connsiteX4" fmla="*/ 3480179 w 5891195"/>
              <a:gd name="connsiteY4" fmla="*/ 4807185 h 5658584"/>
              <a:gd name="connsiteX5" fmla="*/ 2233862 w 5891195"/>
              <a:gd name="connsiteY5" fmla="*/ 4124797 h 5658584"/>
              <a:gd name="connsiteX6" fmla="*/ 2197556 w 5891195"/>
              <a:gd name="connsiteY6" fmla="*/ 5658584 h 5658584"/>
              <a:gd name="connsiteX0" fmla="*/ 2197556 w 5891195"/>
              <a:gd name="connsiteY0" fmla="*/ 5658584 h 6769289"/>
              <a:gd name="connsiteX1" fmla="*/ 50221 w 5891195"/>
              <a:gd name="connsiteY1" fmla="*/ 6769289 h 6769289"/>
              <a:gd name="connsiteX2" fmla="*/ 0 w 5891195"/>
              <a:gd name="connsiteY2" fmla="*/ 0 h 6769289"/>
              <a:gd name="connsiteX3" fmla="*/ 5891195 w 5891195"/>
              <a:gd name="connsiteY3" fmla="*/ 3406704 h 6769289"/>
              <a:gd name="connsiteX4" fmla="*/ 3480179 w 5891195"/>
              <a:gd name="connsiteY4" fmla="*/ 4807185 h 6769289"/>
              <a:gd name="connsiteX5" fmla="*/ 2233862 w 5891195"/>
              <a:gd name="connsiteY5" fmla="*/ 4124797 h 6769289"/>
              <a:gd name="connsiteX6" fmla="*/ 2197556 w 5891195"/>
              <a:gd name="connsiteY6" fmla="*/ 5658584 h 6769289"/>
              <a:gd name="connsiteX0" fmla="*/ 2197556 w 5891195"/>
              <a:gd name="connsiteY0" fmla="*/ 5658584 h 6810232"/>
              <a:gd name="connsiteX1" fmla="*/ 50221 w 5891195"/>
              <a:gd name="connsiteY1" fmla="*/ 6810232 h 6810232"/>
              <a:gd name="connsiteX2" fmla="*/ 0 w 5891195"/>
              <a:gd name="connsiteY2" fmla="*/ 0 h 6810232"/>
              <a:gd name="connsiteX3" fmla="*/ 5891195 w 5891195"/>
              <a:gd name="connsiteY3" fmla="*/ 3406704 h 6810232"/>
              <a:gd name="connsiteX4" fmla="*/ 3480179 w 5891195"/>
              <a:gd name="connsiteY4" fmla="*/ 4807185 h 6810232"/>
              <a:gd name="connsiteX5" fmla="*/ 2233862 w 5891195"/>
              <a:gd name="connsiteY5" fmla="*/ 4124797 h 6810232"/>
              <a:gd name="connsiteX6" fmla="*/ 2197556 w 5891195"/>
              <a:gd name="connsiteY6" fmla="*/ 5658584 h 6810232"/>
              <a:gd name="connsiteX0" fmla="*/ 2156612 w 5850251"/>
              <a:gd name="connsiteY0" fmla="*/ 5631288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631288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79271 w 5850251"/>
              <a:gd name="connsiteY5" fmla="*/ 4138444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220214 w 5850251"/>
              <a:gd name="connsiteY5" fmla="*/ 4083853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0 h 6782936"/>
              <a:gd name="connsiteX6" fmla="*/ 2156612 w 5850251"/>
              <a:gd name="connsiteY6" fmla="*/ 5549402 h 678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50251" h="6782936">
                <a:moveTo>
                  <a:pt x="2156612" y="5549402"/>
                </a:moveTo>
                <a:lnTo>
                  <a:pt x="9277" y="6782936"/>
                </a:lnTo>
                <a:cubicBezTo>
                  <a:pt x="6185" y="4521957"/>
                  <a:pt x="3092" y="2260979"/>
                  <a:pt x="0" y="0"/>
                </a:cubicBezTo>
                <a:lnTo>
                  <a:pt x="5850251" y="3379408"/>
                </a:lnTo>
                <a:lnTo>
                  <a:pt x="3439235" y="4779889"/>
                </a:lnTo>
                <a:lnTo>
                  <a:pt x="2192918" y="4097500"/>
                </a:lnTo>
                <a:lnTo>
                  <a:pt x="2156612" y="5549402"/>
                </a:lnTo>
                <a:close/>
              </a:path>
            </a:pathLst>
          </a:custGeom>
          <a:ln>
            <a:noFill/>
          </a:ln>
        </p:spPr>
        <p:txBody>
          <a:bodyPr/>
          <a:lstStyle>
            <a:lvl1pPr>
              <a:defRPr sz="2400" baseline="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Click here to add photo</a:t>
            </a:r>
          </a:p>
        </p:txBody>
      </p:sp>
      <p:sp>
        <p:nvSpPr>
          <p:cNvPr id="2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o left - photo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 flipH="1">
            <a:off x="8017800" y="4046220"/>
            <a:ext cx="2002617" cy="2399384"/>
            <a:chOff x="2195781" y="4090715"/>
            <a:chExt cx="2002617" cy="2399384"/>
          </a:xfrm>
        </p:grpSpPr>
        <p:sp>
          <p:nvSpPr>
            <p:cNvPr id="22" name="Triangle 21"/>
            <p:cNvSpPr/>
            <p:nvPr userDrawn="1"/>
          </p:nvSpPr>
          <p:spPr>
            <a:xfrm rot="5400000">
              <a:off x="2039031" y="4247465"/>
              <a:ext cx="2272878" cy="1959378"/>
            </a:xfrm>
            <a:prstGeom prst="triangle">
              <a:avLst/>
            </a:prstGeom>
            <a:solidFill>
              <a:srgbClr val="2E95D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riangle 22"/>
            <p:cNvSpPr/>
            <p:nvPr userDrawn="1"/>
          </p:nvSpPr>
          <p:spPr>
            <a:xfrm rot="5400000">
              <a:off x="2638162" y="6249595"/>
              <a:ext cx="258319" cy="222689"/>
            </a:xfrm>
            <a:prstGeom prst="triangle">
              <a:avLst/>
            </a:prstGeom>
            <a:solidFill>
              <a:srgbClr val="EE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riangle 28"/>
            <p:cNvSpPr/>
            <p:nvPr userDrawn="1"/>
          </p:nvSpPr>
          <p:spPr>
            <a:xfrm rot="5400000">
              <a:off x="3170704" y="5226357"/>
              <a:ext cx="1103819" cy="951569"/>
            </a:xfrm>
            <a:prstGeom prst="triangle">
              <a:avLst/>
            </a:prstGeom>
            <a:solidFill>
              <a:srgbClr val="CE177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Picture Placeholder 5"/>
          <p:cNvSpPr>
            <a:spLocks noGrp="1"/>
          </p:cNvSpPr>
          <p:nvPr>
            <p:ph type="pic" sz="quarter" idx="18"/>
          </p:nvPr>
        </p:nvSpPr>
        <p:spPr>
          <a:xfrm flipH="1">
            <a:off x="6325641" y="4724"/>
            <a:ext cx="5850251" cy="6782936"/>
          </a:xfrm>
          <a:custGeom>
            <a:avLst/>
            <a:gdLst>
              <a:gd name="connsiteX0" fmla="*/ 0 w 5986463"/>
              <a:gd name="connsiteY0" fmla="*/ 3201988 h 6403975"/>
              <a:gd name="connsiteX1" fmla="*/ 1496616 w 5986463"/>
              <a:gd name="connsiteY1" fmla="*/ 1 h 6403975"/>
              <a:gd name="connsiteX2" fmla="*/ 4489847 w 5986463"/>
              <a:gd name="connsiteY2" fmla="*/ 1 h 6403975"/>
              <a:gd name="connsiteX3" fmla="*/ 5986463 w 5986463"/>
              <a:gd name="connsiteY3" fmla="*/ 3201988 h 6403975"/>
              <a:gd name="connsiteX4" fmla="*/ 4489847 w 5986463"/>
              <a:gd name="connsiteY4" fmla="*/ 6403974 h 6403975"/>
              <a:gd name="connsiteX5" fmla="*/ 1496616 w 5986463"/>
              <a:gd name="connsiteY5" fmla="*/ 6403974 h 6403975"/>
              <a:gd name="connsiteX6" fmla="*/ 0 w 5986463"/>
              <a:gd name="connsiteY6" fmla="*/ 3201988 h 6403975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4489847 w 5863633"/>
              <a:gd name="connsiteY4" fmla="*/ 6403973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3452617 w 5863633"/>
              <a:gd name="connsiteY4" fmla="*/ 4643412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4643412"/>
              <a:gd name="connsiteX1" fmla="*/ 1496616 w 5863633"/>
              <a:gd name="connsiteY1" fmla="*/ 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0 w 5863633"/>
              <a:gd name="connsiteY0" fmla="*/ 3201987 h 4643412"/>
              <a:gd name="connsiteX1" fmla="*/ 391148 w 5863633"/>
              <a:gd name="connsiteY1" fmla="*/ 170597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27562 w 5891195"/>
              <a:gd name="connsiteY0" fmla="*/ 3365760 h 4807185"/>
              <a:gd name="connsiteX1" fmla="*/ 418710 w 5891195"/>
              <a:gd name="connsiteY1" fmla="*/ 1869743 h 4807185"/>
              <a:gd name="connsiteX2" fmla="*/ 0 w 5891195"/>
              <a:gd name="connsiteY2" fmla="*/ 0 h 4807185"/>
              <a:gd name="connsiteX3" fmla="*/ 5891195 w 5891195"/>
              <a:gd name="connsiteY3" fmla="*/ 3406704 h 4807185"/>
              <a:gd name="connsiteX4" fmla="*/ 3480179 w 5891195"/>
              <a:gd name="connsiteY4" fmla="*/ 4807185 h 4807185"/>
              <a:gd name="connsiteX5" fmla="*/ 2233862 w 5891195"/>
              <a:gd name="connsiteY5" fmla="*/ 4124797 h 4807185"/>
              <a:gd name="connsiteX6" fmla="*/ 27562 w 5891195"/>
              <a:gd name="connsiteY6" fmla="*/ 3365760 h 4807185"/>
              <a:gd name="connsiteX0" fmla="*/ 2197556 w 5891195"/>
              <a:gd name="connsiteY0" fmla="*/ 5658584 h 5658584"/>
              <a:gd name="connsiteX1" fmla="*/ 418710 w 5891195"/>
              <a:gd name="connsiteY1" fmla="*/ 1869743 h 5658584"/>
              <a:gd name="connsiteX2" fmla="*/ 0 w 5891195"/>
              <a:gd name="connsiteY2" fmla="*/ 0 h 5658584"/>
              <a:gd name="connsiteX3" fmla="*/ 5891195 w 5891195"/>
              <a:gd name="connsiteY3" fmla="*/ 3406704 h 5658584"/>
              <a:gd name="connsiteX4" fmla="*/ 3480179 w 5891195"/>
              <a:gd name="connsiteY4" fmla="*/ 4807185 h 5658584"/>
              <a:gd name="connsiteX5" fmla="*/ 2233862 w 5891195"/>
              <a:gd name="connsiteY5" fmla="*/ 4124797 h 5658584"/>
              <a:gd name="connsiteX6" fmla="*/ 2197556 w 5891195"/>
              <a:gd name="connsiteY6" fmla="*/ 5658584 h 5658584"/>
              <a:gd name="connsiteX0" fmla="*/ 2197556 w 5891195"/>
              <a:gd name="connsiteY0" fmla="*/ 5658584 h 6769289"/>
              <a:gd name="connsiteX1" fmla="*/ 50221 w 5891195"/>
              <a:gd name="connsiteY1" fmla="*/ 6769289 h 6769289"/>
              <a:gd name="connsiteX2" fmla="*/ 0 w 5891195"/>
              <a:gd name="connsiteY2" fmla="*/ 0 h 6769289"/>
              <a:gd name="connsiteX3" fmla="*/ 5891195 w 5891195"/>
              <a:gd name="connsiteY3" fmla="*/ 3406704 h 6769289"/>
              <a:gd name="connsiteX4" fmla="*/ 3480179 w 5891195"/>
              <a:gd name="connsiteY4" fmla="*/ 4807185 h 6769289"/>
              <a:gd name="connsiteX5" fmla="*/ 2233862 w 5891195"/>
              <a:gd name="connsiteY5" fmla="*/ 4124797 h 6769289"/>
              <a:gd name="connsiteX6" fmla="*/ 2197556 w 5891195"/>
              <a:gd name="connsiteY6" fmla="*/ 5658584 h 6769289"/>
              <a:gd name="connsiteX0" fmla="*/ 2197556 w 5891195"/>
              <a:gd name="connsiteY0" fmla="*/ 5658584 h 6810232"/>
              <a:gd name="connsiteX1" fmla="*/ 50221 w 5891195"/>
              <a:gd name="connsiteY1" fmla="*/ 6810232 h 6810232"/>
              <a:gd name="connsiteX2" fmla="*/ 0 w 5891195"/>
              <a:gd name="connsiteY2" fmla="*/ 0 h 6810232"/>
              <a:gd name="connsiteX3" fmla="*/ 5891195 w 5891195"/>
              <a:gd name="connsiteY3" fmla="*/ 3406704 h 6810232"/>
              <a:gd name="connsiteX4" fmla="*/ 3480179 w 5891195"/>
              <a:gd name="connsiteY4" fmla="*/ 4807185 h 6810232"/>
              <a:gd name="connsiteX5" fmla="*/ 2233862 w 5891195"/>
              <a:gd name="connsiteY5" fmla="*/ 4124797 h 6810232"/>
              <a:gd name="connsiteX6" fmla="*/ 2197556 w 5891195"/>
              <a:gd name="connsiteY6" fmla="*/ 5658584 h 6810232"/>
              <a:gd name="connsiteX0" fmla="*/ 2156612 w 5850251"/>
              <a:gd name="connsiteY0" fmla="*/ 5631288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631288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79271 w 5850251"/>
              <a:gd name="connsiteY5" fmla="*/ 4138444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220214 w 5850251"/>
              <a:gd name="connsiteY5" fmla="*/ 4083853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0 h 6782936"/>
              <a:gd name="connsiteX6" fmla="*/ 2156612 w 5850251"/>
              <a:gd name="connsiteY6" fmla="*/ 5549402 h 678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50251" h="6782936">
                <a:moveTo>
                  <a:pt x="2156612" y="5549402"/>
                </a:moveTo>
                <a:lnTo>
                  <a:pt x="9277" y="6782936"/>
                </a:lnTo>
                <a:cubicBezTo>
                  <a:pt x="6185" y="4521957"/>
                  <a:pt x="3092" y="2260979"/>
                  <a:pt x="0" y="0"/>
                </a:cubicBezTo>
                <a:lnTo>
                  <a:pt x="5850251" y="3379408"/>
                </a:lnTo>
                <a:lnTo>
                  <a:pt x="3439235" y="4779889"/>
                </a:lnTo>
                <a:lnTo>
                  <a:pt x="2192918" y="4097500"/>
                </a:lnTo>
                <a:lnTo>
                  <a:pt x="2156612" y="5549402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>
              <a:defRPr sz="2400" baseline="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                 Click here to add photo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733043" y="1808079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816856" y="915852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823804" y="2049331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0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lef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riangle 16"/>
          <p:cNvSpPr/>
          <p:nvPr userDrawn="1"/>
        </p:nvSpPr>
        <p:spPr>
          <a:xfrm rot="5400000">
            <a:off x="-472965" y="472965"/>
            <a:ext cx="6858000" cy="5912069"/>
          </a:xfrm>
          <a:prstGeom prst="triangle">
            <a:avLst/>
          </a:prstGeom>
          <a:solidFill>
            <a:srgbClr val="2E95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6234807" y="1711826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318620" y="819599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0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325568" y="1953078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3251976" y="3722346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3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318542" y="1549036"/>
            <a:ext cx="3579566" cy="284604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20" name="Triangle 19"/>
          <p:cNvSpPr/>
          <p:nvPr userDrawn="1"/>
        </p:nvSpPr>
        <p:spPr>
          <a:xfrm rot="5400000">
            <a:off x="3611100" y="4661446"/>
            <a:ext cx="486333" cy="419253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riangle 20"/>
          <p:cNvSpPr/>
          <p:nvPr userDrawn="1"/>
        </p:nvSpPr>
        <p:spPr>
          <a:xfrm rot="5400000">
            <a:off x="1688982" y="4652808"/>
            <a:ext cx="2078143" cy="1791504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35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81577" y="1309901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left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 userDrawn="1"/>
        </p:nvCxnSpPr>
        <p:spPr>
          <a:xfrm flipH="1">
            <a:off x="6234807" y="1711826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318620" y="819599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325568" y="1953078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1" name="Triangle 20"/>
          <p:cNvSpPr/>
          <p:nvPr userDrawn="1"/>
        </p:nvSpPr>
        <p:spPr>
          <a:xfrm rot="5400000">
            <a:off x="-472965" y="472965"/>
            <a:ext cx="6858000" cy="5912069"/>
          </a:xfrm>
          <a:prstGeom prst="triangle">
            <a:avLst/>
          </a:prstGeom>
          <a:solidFill>
            <a:srgbClr val="CE17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3251976" y="3722346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318542" y="1549036"/>
            <a:ext cx="3579566" cy="284604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25" name="Triangle 24"/>
          <p:cNvSpPr/>
          <p:nvPr userDrawn="1"/>
        </p:nvSpPr>
        <p:spPr>
          <a:xfrm rot="5400000">
            <a:off x="3611100" y="4661446"/>
            <a:ext cx="486333" cy="419253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riangle 25"/>
          <p:cNvSpPr/>
          <p:nvPr userDrawn="1"/>
        </p:nvSpPr>
        <p:spPr>
          <a:xfrm rot="5400000">
            <a:off x="1688982" y="4652808"/>
            <a:ext cx="2078143" cy="1791504"/>
          </a:xfrm>
          <a:prstGeom prst="triangle">
            <a:avLst/>
          </a:prstGeom>
          <a:solidFill>
            <a:srgbClr val="EE712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29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81577" y="1309901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left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 userDrawn="1"/>
        </p:nvCxnSpPr>
        <p:spPr>
          <a:xfrm flipH="1">
            <a:off x="6234807" y="1711826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318620" y="819599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325568" y="1953078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9" name="Triangle 18"/>
          <p:cNvSpPr/>
          <p:nvPr userDrawn="1"/>
        </p:nvSpPr>
        <p:spPr>
          <a:xfrm rot="5400000">
            <a:off x="-472965" y="472965"/>
            <a:ext cx="6858000" cy="5912069"/>
          </a:xfrm>
          <a:prstGeom prst="triangle">
            <a:avLst/>
          </a:prstGeom>
          <a:solidFill>
            <a:srgbClr val="EE712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3251976" y="3722346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1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81577" y="1309901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318542" y="1549036"/>
            <a:ext cx="3579566" cy="284604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23" name="Triangle 22"/>
          <p:cNvSpPr/>
          <p:nvPr userDrawn="1"/>
        </p:nvSpPr>
        <p:spPr>
          <a:xfrm rot="5400000">
            <a:off x="3611100" y="4661446"/>
            <a:ext cx="486333" cy="419253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riangle 23"/>
          <p:cNvSpPr/>
          <p:nvPr userDrawn="1"/>
        </p:nvSpPr>
        <p:spPr>
          <a:xfrm rot="5400000">
            <a:off x="1688982" y="4652808"/>
            <a:ext cx="2078143" cy="1791504"/>
          </a:xfrm>
          <a:prstGeom prst="triangle">
            <a:avLst/>
          </a:prstGeom>
          <a:solidFill>
            <a:srgbClr val="2E95D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424669" y="528535"/>
            <a:ext cx="56664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4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AMBITION TO EMPLOY </a:t>
            </a:r>
            <a:r>
              <a:rPr lang="en-IE" sz="4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FONT TYPEFACE &amp; SIZE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7093974" y="1633466"/>
            <a:ext cx="458920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PLEASE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ENSURE TO KEEP FONTS AS PER THE LAYOUT</a:t>
            </a:r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48 point 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Divider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Slides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1000" b="1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36 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Title Heading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IE" sz="1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30 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Sub-Titles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   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- Quotes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IE" sz="1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24 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Quattrocento Sans"/>
                <a:cs typeface="Quattrocento Sans"/>
                <a:sym typeface="Quattrocento Sans"/>
              </a:rPr>
              <a:t>Main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Text Body </a:t>
            </a:r>
            <a:endParaRPr lang="en-US" sz="3000" dirty="0"/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424669" y="3172202"/>
            <a:ext cx="548943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Please ensure to keep the font sizes set as per the slide layouts. The font used throughout the </a:t>
            </a:r>
            <a:r>
              <a:rPr lang="en-IE" sz="2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AMBITION TO EMPLOY </a:t>
            </a:r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PowerPoint is</a:t>
            </a:r>
            <a:r>
              <a:rPr lang="is-IS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….</a:t>
            </a:r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r>
              <a:rPr lang="en-IE" sz="3600" b="1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Calibri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592529" y="-1"/>
            <a:ext cx="0" cy="66810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 flipH="1">
            <a:off x="0" y="2503620"/>
            <a:ext cx="65925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righ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riangle 20"/>
          <p:cNvSpPr/>
          <p:nvPr userDrawn="1"/>
        </p:nvSpPr>
        <p:spPr>
          <a:xfrm rot="16200000" flipH="1">
            <a:off x="5806965" y="472965"/>
            <a:ext cx="6858000" cy="5912069"/>
          </a:xfrm>
          <a:prstGeom prst="triangle">
            <a:avLst/>
          </a:prstGeom>
          <a:solidFill>
            <a:srgbClr val="2E95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riangle 24"/>
          <p:cNvSpPr/>
          <p:nvPr userDrawn="1"/>
        </p:nvSpPr>
        <p:spPr>
          <a:xfrm rot="16200000" flipH="1">
            <a:off x="8094567" y="4661446"/>
            <a:ext cx="486333" cy="419253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riangle 25"/>
          <p:cNvSpPr/>
          <p:nvPr userDrawn="1"/>
        </p:nvSpPr>
        <p:spPr>
          <a:xfrm rot="16200000" flipH="1">
            <a:off x="8424875" y="4652808"/>
            <a:ext cx="2078143" cy="1791504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86659" y="1724532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3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370472" y="832305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8" name="Text Placeholder 25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77420" y="1965784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9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  <p:sp>
        <p:nvSpPr>
          <p:cNvPr id="22" name="Text Placeholder 23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1417089" y="4099412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3" name="Text Placeholder 23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8434284" y="2109686"/>
            <a:ext cx="1107922" cy="987475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24" name="Text Placeholder 23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8474400" y="2109686"/>
            <a:ext cx="3579566" cy="2547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right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riangle 15"/>
          <p:cNvSpPr/>
          <p:nvPr userDrawn="1"/>
        </p:nvSpPr>
        <p:spPr>
          <a:xfrm rot="16200000" flipH="1">
            <a:off x="5806965" y="472965"/>
            <a:ext cx="6858000" cy="5912069"/>
          </a:xfrm>
          <a:prstGeom prst="triangle">
            <a:avLst/>
          </a:prstGeom>
          <a:solidFill>
            <a:srgbClr val="CE17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riangle 16"/>
          <p:cNvSpPr/>
          <p:nvPr userDrawn="1"/>
        </p:nvSpPr>
        <p:spPr>
          <a:xfrm rot="16200000" flipH="1">
            <a:off x="8094567" y="4661446"/>
            <a:ext cx="486333" cy="419253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riangle 17"/>
          <p:cNvSpPr/>
          <p:nvPr userDrawn="1"/>
        </p:nvSpPr>
        <p:spPr>
          <a:xfrm rot="16200000" flipH="1">
            <a:off x="8424875" y="4652808"/>
            <a:ext cx="2078143" cy="1791504"/>
          </a:xfrm>
          <a:prstGeom prst="triangle">
            <a:avLst/>
          </a:prstGeom>
          <a:solidFill>
            <a:srgbClr val="EE712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 userDrawn="1"/>
        </p:nvCxnSpPr>
        <p:spPr>
          <a:xfrm flipH="1">
            <a:off x="286659" y="1724532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370472" y="832305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377420" y="1965784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2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  <p:sp>
        <p:nvSpPr>
          <p:cNvPr id="2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11417089" y="4099412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5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8434284" y="2109686"/>
            <a:ext cx="1107922" cy="987475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26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474400" y="2109686"/>
            <a:ext cx="3579566" cy="2547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right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riangle 15"/>
          <p:cNvSpPr/>
          <p:nvPr userDrawn="1"/>
        </p:nvSpPr>
        <p:spPr>
          <a:xfrm rot="16200000" flipH="1">
            <a:off x="5806965" y="472965"/>
            <a:ext cx="6858000" cy="5912069"/>
          </a:xfrm>
          <a:prstGeom prst="triangle">
            <a:avLst/>
          </a:prstGeom>
          <a:solidFill>
            <a:srgbClr val="EE712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riangle 16"/>
          <p:cNvSpPr/>
          <p:nvPr userDrawn="1"/>
        </p:nvSpPr>
        <p:spPr>
          <a:xfrm rot="16200000" flipH="1">
            <a:off x="8094567" y="4661446"/>
            <a:ext cx="486333" cy="419253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riangle 17"/>
          <p:cNvSpPr/>
          <p:nvPr userDrawn="1"/>
        </p:nvSpPr>
        <p:spPr>
          <a:xfrm rot="16200000" flipH="1">
            <a:off x="8424875" y="4652808"/>
            <a:ext cx="2078143" cy="1791504"/>
          </a:xfrm>
          <a:prstGeom prst="triangle">
            <a:avLst/>
          </a:prstGeom>
          <a:solidFill>
            <a:srgbClr val="2E95D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 userDrawn="1"/>
        </p:nvCxnSpPr>
        <p:spPr>
          <a:xfrm flipH="1">
            <a:off x="286659" y="1724532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370472" y="832305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377420" y="1965784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2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  <p:sp>
        <p:nvSpPr>
          <p:cNvPr id="2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11417089" y="4099412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5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8434284" y="2109686"/>
            <a:ext cx="1107922" cy="987475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26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474400" y="2109686"/>
            <a:ext cx="3579566" cy="2547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- Text Bottom - 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/>
          <p:cNvCxnSpPr/>
          <p:nvPr userDrawn="1"/>
        </p:nvCxnSpPr>
        <p:spPr>
          <a:xfrm flipH="1">
            <a:off x="332508" y="4735058"/>
            <a:ext cx="11628648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84"/>
          <p:cNvSpPr>
            <a:spLocks noGrp="1"/>
          </p:cNvSpPr>
          <p:nvPr>
            <p:ph type="body" sz="quarter" idx="25" hasCustomPrompt="1"/>
          </p:nvPr>
        </p:nvSpPr>
        <p:spPr>
          <a:xfrm>
            <a:off x="332508" y="4905084"/>
            <a:ext cx="11545518" cy="63386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heading</a:t>
            </a:r>
          </a:p>
        </p:txBody>
      </p:sp>
      <p:sp>
        <p:nvSpPr>
          <p:cNvPr id="27" name="Text Placeholder 74"/>
          <p:cNvSpPr>
            <a:spLocks noGrp="1"/>
          </p:cNvSpPr>
          <p:nvPr>
            <p:ph type="body" sz="quarter" idx="20" hasCustomPrompt="1"/>
          </p:nvPr>
        </p:nvSpPr>
        <p:spPr>
          <a:xfrm>
            <a:off x="332508" y="3935049"/>
            <a:ext cx="11545518" cy="629984"/>
          </a:xfr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j-lt"/>
              </a:defRPr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7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10" name="Triangle 9"/>
          <p:cNvSpPr/>
          <p:nvPr userDrawn="1"/>
        </p:nvSpPr>
        <p:spPr>
          <a:xfrm rot="5400000">
            <a:off x="8419982" y="1460598"/>
            <a:ext cx="2078143" cy="1791504"/>
          </a:xfrm>
          <a:prstGeom prst="triangle">
            <a:avLst/>
          </a:prstGeom>
          <a:solidFill>
            <a:srgbClr val="2E95D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9267" y="-1972"/>
            <a:ext cx="12186838" cy="3804275"/>
          </a:xfrm>
          <a:custGeom>
            <a:avLst/>
            <a:gdLst>
              <a:gd name="connsiteX0" fmla="*/ 0 w 12192000"/>
              <a:gd name="connsiteY0" fmla="*/ 0 h 3797275"/>
              <a:gd name="connsiteX1" fmla="*/ 11559108 w 12192000"/>
              <a:gd name="connsiteY1" fmla="*/ 0 h 3797275"/>
              <a:gd name="connsiteX2" fmla="*/ 12192000 w 12192000"/>
              <a:gd name="connsiteY2" fmla="*/ 632892 h 3797275"/>
              <a:gd name="connsiteX3" fmla="*/ 12192000 w 12192000"/>
              <a:gd name="connsiteY3" fmla="*/ 3797275 h 3797275"/>
              <a:gd name="connsiteX4" fmla="*/ 12192000 w 12192000"/>
              <a:gd name="connsiteY4" fmla="*/ 3797275 h 3797275"/>
              <a:gd name="connsiteX5" fmla="*/ 632892 w 12192000"/>
              <a:gd name="connsiteY5" fmla="*/ 3797275 h 3797275"/>
              <a:gd name="connsiteX6" fmla="*/ 0 w 12192000"/>
              <a:gd name="connsiteY6" fmla="*/ 3164383 h 3797275"/>
              <a:gd name="connsiteX7" fmla="*/ 0 w 12192000"/>
              <a:gd name="connsiteY7" fmla="*/ 0 h 3797275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632892 w 12192000"/>
              <a:gd name="connsiteY5" fmla="*/ 37972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8100492 w 12192000"/>
              <a:gd name="connsiteY5" fmla="*/ 27050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100492 w 12192000"/>
              <a:gd name="connsiteY5" fmla="*/ 27050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610600 w 12192000"/>
              <a:gd name="connsiteY4" fmla="*/ 14350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1328400 w 12192000"/>
              <a:gd name="connsiteY3" fmla="*/ 32257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11328400 w 12168708"/>
              <a:gd name="connsiteY3" fmla="*/ 32257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48931 w 12168708"/>
              <a:gd name="connsiteY5" fmla="*/ 2266416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34500 w 12168708"/>
              <a:gd name="connsiteY3" fmla="*/ 179067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94029 w 12168708"/>
              <a:gd name="connsiteY4" fmla="*/ 1535928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5644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11859219 w 12168708"/>
              <a:gd name="connsiteY2" fmla="*/ 160547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1914437"/>
              <a:gd name="connsiteY0" fmla="*/ 0 h 3802304"/>
              <a:gd name="connsiteX1" fmla="*/ 11914437 w 11914437"/>
              <a:gd name="connsiteY1" fmla="*/ 17589 h 3802304"/>
              <a:gd name="connsiteX2" fmla="*/ 11859219 w 11914437"/>
              <a:gd name="connsiteY2" fmla="*/ 160547 h 3802304"/>
              <a:gd name="connsiteX3" fmla="*/ 9344279 w 11914437"/>
              <a:gd name="connsiteY3" fmla="*/ 1771115 h 3802304"/>
              <a:gd name="connsiteX4" fmla="*/ 8564690 w 11914437"/>
              <a:gd name="connsiteY4" fmla="*/ 1325665 h 3802304"/>
              <a:gd name="connsiteX5" fmla="*/ 8548931 w 11914437"/>
              <a:gd name="connsiteY5" fmla="*/ 2266416 h 3802304"/>
              <a:gd name="connsiteX6" fmla="*/ 6063741 w 11914437"/>
              <a:gd name="connsiteY6" fmla="*/ 3802304 h 3802304"/>
              <a:gd name="connsiteX7" fmla="*/ 0 w 11914437"/>
              <a:gd name="connsiteY7" fmla="*/ 0 h 3802304"/>
              <a:gd name="connsiteX0" fmla="*/ 0 w 12186838"/>
              <a:gd name="connsiteY0" fmla="*/ 818 h 3803122"/>
              <a:gd name="connsiteX1" fmla="*/ 11914437 w 12186838"/>
              <a:gd name="connsiteY1" fmla="*/ 18407 h 3803122"/>
              <a:gd name="connsiteX2" fmla="*/ 12186838 w 12186838"/>
              <a:gd name="connsiteY2" fmla="*/ 0 h 3803122"/>
              <a:gd name="connsiteX3" fmla="*/ 9344279 w 12186838"/>
              <a:gd name="connsiteY3" fmla="*/ 1771933 h 3803122"/>
              <a:gd name="connsiteX4" fmla="*/ 8564690 w 12186838"/>
              <a:gd name="connsiteY4" fmla="*/ 1326483 h 3803122"/>
              <a:gd name="connsiteX5" fmla="*/ 8548931 w 12186838"/>
              <a:gd name="connsiteY5" fmla="*/ 2267234 h 3803122"/>
              <a:gd name="connsiteX6" fmla="*/ 6063741 w 12186838"/>
              <a:gd name="connsiteY6" fmla="*/ 3803122 h 3803122"/>
              <a:gd name="connsiteX7" fmla="*/ 0 w 12186838"/>
              <a:gd name="connsiteY7" fmla="*/ 818 h 3803122"/>
              <a:gd name="connsiteX0" fmla="*/ 0 w 12186838"/>
              <a:gd name="connsiteY0" fmla="*/ 1971 h 3804275"/>
              <a:gd name="connsiteX1" fmla="*/ 11655275 w 12186838"/>
              <a:gd name="connsiteY1" fmla="*/ 0 h 3804275"/>
              <a:gd name="connsiteX2" fmla="*/ 12186838 w 12186838"/>
              <a:gd name="connsiteY2" fmla="*/ 1153 h 3804275"/>
              <a:gd name="connsiteX3" fmla="*/ 9344279 w 12186838"/>
              <a:gd name="connsiteY3" fmla="*/ 1773086 h 3804275"/>
              <a:gd name="connsiteX4" fmla="*/ 8564690 w 12186838"/>
              <a:gd name="connsiteY4" fmla="*/ 1327636 h 3804275"/>
              <a:gd name="connsiteX5" fmla="*/ 8548931 w 12186838"/>
              <a:gd name="connsiteY5" fmla="*/ 2268387 h 3804275"/>
              <a:gd name="connsiteX6" fmla="*/ 6063741 w 12186838"/>
              <a:gd name="connsiteY6" fmla="*/ 3804275 h 3804275"/>
              <a:gd name="connsiteX7" fmla="*/ 0 w 12186838"/>
              <a:gd name="connsiteY7" fmla="*/ 1971 h 380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6838" h="3804275">
                <a:moveTo>
                  <a:pt x="0" y="1971"/>
                </a:moveTo>
                <a:lnTo>
                  <a:pt x="11655275" y="0"/>
                </a:lnTo>
                <a:lnTo>
                  <a:pt x="12186838" y="1153"/>
                </a:lnTo>
                <a:lnTo>
                  <a:pt x="9344279" y="1773086"/>
                </a:lnTo>
                <a:lnTo>
                  <a:pt x="8564690" y="1327636"/>
                </a:lnTo>
                <a:lnTo>
                  <a:pt x="8548931" y="2268387"/>
                </a:lnTo>
                <a:lnTo>
                  <a:pt x="6063741" y="3804275"/>
                </a:lnTo>
                <a:lnTo>
                  <a:pt x="0" y="1971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algn="ctr">
              <a:defRPr sz="240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Click here to add photo</a:t>
            </a:r>
          </a:p>
        </p:txBody>
      </p:sp>
      <p:sp>
        <p:nvSpPr>
          <p:cNvPr id="13" name="Triangle 12"/>
          <p:cNvSpPr/>
          <p:nvPr userDrawn="1"/>
        </p:nvSpPr>
        <p:spPr>
          <a:xfrm rot="5400000">
            <a:off x="9645114" y="2401075"/>
            <a:ext cx="648509" cy="559060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- Text Bottom - 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 userDrawn="1"/>
        </p:nvCxnSpPr>
        <p:spPr>
          <a:xfrm flipH="1">
            <a:off x="332508" y="4735058"/>
            <a:ext cx="11628648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84"/>
          <p:cNvSpPr>
            <a:spLocks noGrp="1"/>
          </p:cNvSpPr>
          <p:nvPr>
            <p:ph type="body" sz="quarter" idx="25" hasCustomPrompt="1"/>
          </p:nvPr>
        </p:nvSpPr>
        <p:spPr>
          <a:xfrm>
            <a:off x="332508" y="4905084"/>
            <a:ext cx="11545518" cy="63386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heading</a:t>
            </a:r>
          </a:p>
        </p:txBody>
      </p:sp>
      <p:sp>
        <p:nvSpPr>
          <p:cNvPr id="16" name="Text Placeholder 74"/>
          <p:cNvSpPr>
            <a:spLocks noGrp="1"/>
          </p:cNvSpPr>
          <p:nvPr>
            <p:ph type="body" sz="quarter" idx="20" hasCustomPrompt="1"/>
          </p:nvPr>
        </p:nvSpPr>
        <p:spPr>
          <a:xfrm>
            <a:off x="332508" y="3935049"/>
            <a:ext cx="11545518" cy="629984"/>
          </a:xfr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j-lt"/>
              </a:defRPr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19" name="Triangle 18"/>
          <p:cNvSpPr/>
          <p:nvPr userDrawn="1"/>
        </p:nvSpPr>
        <p:spPr>
          <a:xfrm rot="5400000">
            <a:off x="8419982" y="1460598"/>
            <a:ext cx="2078143" cy="1791504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9267" y="-1972"/>
            <a:ext cx="12186838" cy="3804275"/>
          </a:xfrm>
          <a:custGeom>
            <a:avLst/>
            <a:gdLst>
              <a:gd name="connsiteX0" fmla="*/ 0 w 12192000"/>
              <a:gd name="connsiteY0" fmla="*/ 0 h 3797275"/>
              <a:gd name="connsiteX1" fmla="*/ 11559108 w 12192000"/>
              <a:gd name="connsiteY1" fmla="*/ 0 h 3797275"/>
              <a:gd name="connsiteX2" fmla="*/ 12192000 w 12192000"/>
              <a:gd name="connsiteY2" fmla="*/ 632892 h 3797275"/>
              <a:gd name="connsiteX3" fmla="*/ 12192000 w 12192000"/>
              <a:gd name="connsiteY3" fmla="*/ 3797275 h 3797275"/>
              <a:gd name="connsiteX4" fmla="*/ 12192000 w 12192000"/>
              <a:gd name="connsiteY4" fmla="*/ 3797275 h 3797275"/>
              <a:gd name="connsiteX5" fmla="*/ 632892 w 12192000"/>
              <a:gd name="connsiteY5" fmla="*/ 3797275 h 3797275"/>
              <a:gd name="connsiteX6" fmla="*/ 0 w 12192000"/>
              <a:gd name="connsiteY6" fmla="*/ 3164383 h 3797275"/>
              <a:gd name="connsiteX7" fmla="*/ 0 w 12192000"/>
              <a:gd name="connsiteY7" fmla="*/ 0 h 3797275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632892 w 12192000"/>
              <a:gd name="connsiteY5" fmla="*/ 37972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8100492 w 12192000"/>
              <a:gd name="connsiteY5" fmla="*/ 27050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100492 w 12192000"/>
              <a:gd name="connsiteY5" fmla="*/ 27050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610600 w 12192000"/>
              <a:gd name="connsiteY4" fmla="*/ 14350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1328400 w 12192000"/>
              <a:gd name="connsiteY3" fmla="*/ 32257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11328400 w 12168708"/>
              <a:gd name="connsiteY3" fmla="*/ 32257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48931 w 12168708"/>
              <a:gd name="connsiteY5" fmla="*/ 2266416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34500 w 12168708"/>
              <a:gd name="connsiteY3" fmla="*/ 179067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94029 w 12168708"/>
              <a:gd name="connsiteY4" fmla="*/ 1535928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5644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11859219 w 12168708"/>
              <a:gd name="connsiteY2" fmla="*/ 160547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1914437"/>
              <a:gd name="connsiteY0" fmla="*/ 0 h 3802304"/>
              <a:gd name="connsiteX1" fmla="*/ 11914437 w 11914437"/>
              <a:gd name="connsiteY1" fmla="*/ 17589 h 3802304"/>
              <a:gd name="connsiteX2" fmla="*/ 11859219 w 11914437"/>
              <a:gd name="connsiteY2" fmla="*/ 160547 h 3802304"/>
              <a:gd name="connsiteX3" fmla="*/ 9344279 w 11914437"/>
              <a:gd name="connsiteY3" fmla="*/ 1771115 h 3802304"/>
              <a:gd name="connsiteX4" fmla="*/ 8564690 w 11914437"/>
              <a:gd name="connsiteY4" fmla="*/ 1325665 h 3802304"/>
              <a:gd name="connsiteX5" fmla="*/ 8548931 w 11914437"/>
              <a:gd name="connsiteY5" fmla="*/ 2266416 h 3802304"/>
              <a:gd name="connsiteX6" fmla="*/ 6063741 w 11914437"/>
              <a:gd name="connsiteY6" fmla="*/ 3802304 h 3802304"/>
              <a:gd name="connsiteX7" fmla="*/ 0 w 11914437"/>
              <a:gd name="connsiteY7" fmla="*/ 0 h 3802304"/>
              <a:gd name="connsiteX0" fmla="*/ 0 w 12186838"/>
              <a:gd name="connsiteY0" fmla="*/ 818 h 3803122"/>
              <a:gd name="connsiteX1" fmla="*/ 11914437 w 12186838"/>
              <a:gd name="connsiteY1" fmla="*/ 18407 h 3803122"/>
              <a:gd name="connsiteX2" fmla="*/ 12186838 w 12186838"/>
              <a:gd name="connsiteY2" fmla="*/ 0 h 3803122"/>
              <a:gd name="connsiteX3" fmla="*/ 9344279 w 12186838"/>
              <a:gd name="connsiteY3" fmla="*/ 1771933 h 3803122"/>
              <a:gd name="connsiteX4" fmla="*/ 8564690 w 12186838"/>
              <a:gd name="connsiteY4" fmla="*/ 1326483 h 3803122"/>
              <a:gd name="connsiteX5" fmla="*/ 8548931 w 12186838"/>
              <a:gd name="connsiteY5" fmla="*/ 2267234 h 3803122"/>
              <a:gd name="connsiteX6" fmla="*/ 6063741 w 12186838"/>
              <a:gd name="connsiteY6" fmla="*/ 3803122 h 3803122"/>
              <a:gd name="connsiteX7" fmla="*/ 0 w 12186838"/>
              <a:gd name="connsiteY7" fmla="*/ 818 h 3803122"/>
              <a:gd name="connsiteX0" fmla="*/ 0 w 12186838"/>
              <a:gd name="connsiteY0" fmla="*/ 1971 h 3804275"/>
              <a:gd name="connsiteX1" fmla="*/ 11655275 w 12186838"/>
              <a:gd name="connsiteY1" fmla="*/ 0 h 3804275"/>
              <a:gd name="connsiteX2" fmla="*/ 12186838 w 12186838"/>
              <a:gd name="connsiteY2" fmla="*/ 1153 h 3804275"/>
              <a:gd name="connsiteX3" fmla="*/ 9344279 w 12186838"/>
              <a:gd name="connsiteY3" fmla="*/ 1773086 h 3804275"/>
              <a:gd name="connsiteX4" fmla="*/ 8564690 w 12186838"/>
              <a:gd name="connsiteY4" fmla="*/ 1327636 h 3804275"/>
              <a:gd name="connsiteX5" fmla="*/ 8548931 w 12186838"/>
              <a:gd name="connsiteY5" fmla="*/ 2268387 h 3804275"/>
              <a:gd name="connsiteX6" fmla="*/ 6063741 w 12186838"/>
              <a:gd name="connsiteY6" fmla="*/ 3804275 h 3804275"/>
              <a:gd name="connsiteX7" fmla="*/ 0 w 12186838"/>
              <a:gd name="connsiteY7" fmla="*/ 1971 h 380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6838" h="3804275">
                <a:moveTo>
                  <a:pt x="0" y="1971"/>
                </a:moveTo>
                <a:lnTo>
                  <a:pt x="11655275" y="0"/>
                </a:lnTo>
                <a:lnTo>
                  <a:pt x="12186838" y="1153"/>
                </a:lnTo>
                <a:lnTo>
                  <a:pt x="9344279" y="1773086"/>
                </a:lnTo>
                <a:lnTo>
                  <a:pt x="8564690" y="1327636"/>
                </a:lnTo>
                <a:lnTo>
                  <a:pt x="8548931" y="2268387"/>
                </a:lnTo>
                <a:lnTo>
                  <a:pt x="6063741" y="3804275"/>
                </a:lnTo>
                <a:lnTo>
                  <a:pt x="0" y="1971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algn="ctr">
              <a:defRPr sz="240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Click here to add photo</a:t>
            </a:r>
          </a:p>
        </p:txBody>
      </p:sp>
      <p:sp>
        <p:nvSpPr>
          <p:cNvPr id="21" name="Triangle 20"/>
          <p:cNvSpPr/>
          <p:nvPr userDrawn="1"/>
        </p:nvSpPr>
        <p:spPr>
          <a:xfrm rot="5400000">
            <a:off x="9645114" y="2401075"/>
            <a:ext cx="648509" cy="559060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- Text Bottom - 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 flipH="1">
            <a:off x="332508" y="4735058"/>
            <a:ext cx="11628648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84"/>
          <p:cNvSpPr>
            <a:spLocks noGrp="1"/>
          </p:cNvSpPr>
          <p:nvPr>
            <p:ph type="body" sz="quarter" idx="25" hasCustomPrompt="1"/>
          </p:nvPr>
        </p:nvSpPr>
        <p:spPr>
          <a:xfrm>
            <a:off x="332508" y="4905084"/>
            <a:ext cx="11545518" cy="63386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heading</a:t>
            </a:r>
          </a:p>
        </p:txBody>
      </p:sp>
      <p:sp>
        <p:nvSpPr>
          <p:cNvPr id="22" name="Text Placeholder 74"/>
          <p:cNvSpPr>
            <a:spLocks noGrp="1"/>
          </p:cNvSpPr>
          <p:nvPr>
            <p:ph type="body" sz="quarter" idx="20" hasCustomPrompt="1"/>
          </p:nvPr>
        </p:nvSpPr>
        <p:spPr>
          <a:xfrm>
            <a:off x="332508" y="3935049"/>
            <a:ext cx="11545518" cy="629984"/>
          </a:xfr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j-lt"/>
              </a:defRPr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5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27" name="Triangle 26"/>
          <p:cNvSpPr/>
          <p:nvPr userDrawn="1"/>
        </p:nvSpPr>
        <p:spPr>
          <a:xfrm rot="5400000">
            <a:off x="8419982" y="1460598"/>
            <a:ext cx="2078143" cy="1791504"/>
          </a:xfrm>
          <a:prstGeom prst="triangle">
            <a:avLst/>
          </a:prstGeom>
          <a:solidFill>
            <a:srgbClr val="EE712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E7123"/>
              </a:solidFill>
            </a:endParaRPr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9267" y="-1972"/>
            <a:ext cx="12186838" cy="3804275"/>
          </a:xfrm>
          <a:custGeom>
            <a:avLst/>
            <a:gdLst>
              <a:gd name="connsiteX0" fmla="*/ 0 w 12192000"/>
              <a:gd name="connsiteY0" fmla="*/ 0 h 3797275"/>
              <a:gd name="connsiteX1" fmla="*/ 11559108 w 12192000"/>
              <a:gd name="connsiteY1" fmla="*/ 0 h 3797275"/>
              <a:gd name="connsiteX2" fmla="*/ 12192000 w 12192000"/>
              <a:gd name="connsiteY2" fmla="*/ 632892 h 3797275"/>
              <a:gd name="connsiteX3" fmla="*/ 12192000 w 12192000"/>
              <a:gd name="connsiteY3" fmla="*/ 3797275 h 3797275"/>
              <a:gd name="connsiteX4" fmla="*/ 12192000 w 12192000"/>
              <a:gd name="connsiteY4" fmla="*/ 3797275 h 3797275"/>
              <a:gd name="connsiteX5" fmla="*/ 632892 w 12192000"/>
              <a:gd name="connsiteY5" fmla="*/ 3797275 h 3797275"/>
              <a:gd name="connsiteX6" fmla="*/ 0 w 12192000"/>
              <a:gd name="connsiteY6" fmla="*/ 3164383 h 3797275"/>
              <a:gd name="connsiteX7" fmla="*/ 0 w 12192000"/>
              <a:gd name="connsiteY7" fmla="*/ 0 h 3797275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632892 w 12192000"/>
              <a:gd name="connsiteY5" fmla="*/ 37972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8100492 w 12192000"/>
              <a:gd name="connsiteY5" fmla="*/ 27050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100492 w 12192000"/>
              <a:gd name="connsiteY5" fmla="*/ 27050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610600 w 12192000"/>
              <a:gd name="connsiteY4" fmla="*/ 14350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1328400 w 12192000"/>
              <a:gd name="connsiteY3" fmla="*/ 32257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11328400 w 12168708"/>
              <a:gd name="connsiteY3" fmla="*/ 32257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48931 w 12168708"/>
              <a:gd name="connsiteY5" fmla="*/ 2266416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34500 w 12168708"/>
              <a:gd name="connsiteY3" fmla="*/ 179067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94029 w 12168708"/>
              <a:gd name="connsiteY4" fmla="*/ 1535928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5644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11859219 w 12168708"/>
              <a:gd name="connsiteY2" fmla="*/ 160547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1914437"/>
              <a:gd name="connsiteY0" fmla="*/ 0 h 3802304"/>
              <a:gd name="connsiteX1" fmla="*/ 11914437 w 11914437"/>
              <a:gd name="connsiteY1" fmla="*/ 17589 h 3802304"/>
              <a:gd name="connsiteX2" fmla="*/ 11859219 w 11914437"/>
              <a:gd name="connsiteY2" fmla="*/ 160547 h 3802304"/>
              <a:gd name="connsiteX3" fmla="*/ 9344279 w 11914437"/>
              <a:gd name="connsiteY3" fmla="*/ 1771115 h 3802304"/>
              <a:gd name="connsiteX4" fmla="*/ 8564690 w 11914437"/>
              <a:gd name="connsiteY4" fmla="*/ 1325665 h 3802304"/>
              <a:gd name="connsiteX5" fmla="*/ 8548931 w 11914437"/>
              <a:gd name="connsiteY5" fmla="*/ 2266416 h 3802304"/>
              <a:gd name="connsiteX6" fmla="*/ 6063741 w 11914437"/>
              <a:gd name="connsiteY6" fmla="*/ 3802304 h 3802304"/>
              <a:gd name="connsiteX7" fmla="*/ 0 w 11914437"/>
              <a:gd name="connsiteY7" fmla="*/ 0 h 3802304"/>
              <a:gd name="connsiteX0" fmla="*/ 0 w 12186838"/>
              <a:gd name="connsiteY0" fmla="*/ 818 h 3803122"/>
              <a:gd name="connsiteX1" fmla="*/ 11914437 w 12186838"/>
              <a:gd name="connsiteY1" fmla="*/ 18407 h 3803122"/>
              <a:gd name="connsiteX2" fmla="*/ 12186838 w 12186838"/>
              <a:gd name="connsiteY2" fmla="*/ 0 h 3803122"/>
              <a:gd name="connsiteX3" fmla="*/ 9344279 w 12186838"/>
              <a:gd name="connsiteY3" fmla="*/ 1771933 h 3803122"/>
              <a:gd name="connsiteX4" fmla="*/ 8564690 w 12186838"/>
              <a:gd name="connsiteY4" fmla="*/ 1326483 h 3803122"/>
              <a:gd name="connsiteX5" fmla="*/ 8548931 w 12186838"/>
              <a:gd name="connsiteY5" fmla="*/ 2267234 h 3803122"/>
              <a:gd name="connsiteX6" fmla="*/ 6063741 w 12186838"/>
              <a:gd name="connsiteY6" fmla="*/ 3803122 h 3803122"/>
              <a:gd name="connsiteX7" fmla="*/ 0 w 12186838"/>
              <a:gd name="connsiteY7" fmla="*/ 818 h 3803122"/>
              <a:gd name="connsiteX0" fmla="*/ 0 w 12186838"/>
              <a:gd name="connsiteY0" fmla="*/ 1971 h 3804275"/>
              <a:gd name="connsiteX1" fmla="*/ 11655275 w 12186838"/>
              <a:gd name="connsiteY1" fmla="*/ 0 h 3804275"/>
              <a:gd name="connsiteX2" fmla="*/ 12186838 w 12186838"/>
              <a:gd name="connsiteY2" fmla="*/ 1153 h 3804275"/>
              <a:gd name="connsiteX3" fmla="*/ 9344279 w 12186838"/>
              <a:gd name="connsiteY3" fmla="*/ 1773086 h 3804275"/>
              <a:gd name="connsiteX4" fmla="*/ 8564690 w 12186838"/>
              <a:gd name="connsiteY4" fmla="*/ 1327636 h 3804275"/>
              <a:gd name="connsiteX5" fmla="*/ 8548931 w 12186838"/>
              <a:gd name="connsiteY5" fmla="*/ 2268387 h 3804275"/>
              <a:gd name="connsiteX6" fmla="*/ 6063741 w 12186838"/>
              <a:gd name="connsiteY6" fmla="*/ 3804275 h 3804275"/>
              <a:gd name="connsiteX7" fmla="*/ 0 w 12186838"/>
              <a:gd name="connsiteY7" fmla="*/ 1971 h 380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6838" h="3804275">
                <a:moveTo>
                  <a:pt x="0" y="1971"/>
                </a:moveTo>
                <a:lnTo>
                  <a:pt x="11655275" y="0"/>
                </a:lnTo>
                <a:lnTo>
                  <a:pt x="12186838" y="1153"/>
                </a:lnTo>
                <a:lnTo>
                  <a:pt x="9344279" y="1773086"/>
                </a:lnTo>
                <a:lnTo>
                  <a:pt x="8564690" y="1327636"/>
                </a:lnTo>
                <a:lnTo>
                  <a:pt x="8548931" y="2268387"/>
                </a:lnTo>
                <a:lnTo>
                  <a:pt x="6063741" y="3804275"/>
                </a:lnTo>
                <a:lnTo>
                  <a:pt x="0" y="1971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algn="ctr">
              <a:defRPr sz="240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Click here to add photo</a:t>
            </a:r>
          </a:p>
        </p:txBody>
      </p:sp>
      <p:sp>
        <p:nvSpPr>
          <p:cNvPr id="29" name="Triangle 28"/>
          <p:cNvSpPr/>
          <p:nvPr userDrawn="1"/>
        </p:nvSpPr>
        <p:spPr>
          <a:xfrm rot="5400000">
            <a:off x="9645114" y="2401075"/>
            <a:ext cx="648509" cy="559060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Divider slide - BLU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/>
          <p:nvPr userDrawn="1"/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710813 w 12191999"/>
              <a:gd name="connsiteY1" fmla="*/ 0 h 6858000"/>
              <a:gd name="connsiteX2" fmla="*/ 12191999 w 12191999"/>
              <a:gd name="connsiteY2" fmla="*/ 6858000 h 6858000"/>
              <a:gd name="connsiteX3" fmla="*/ 1710813 w 12191999"/>
              <a:gd name="connsiteY3" fmla="*/ 6858000 h 6858000"/>
              <a:gd name="connsiteX4" fmla="*/ 0 w 121919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710813" y="0"/>
                </a:lnTo>
                <a:lnTo>
                  <a:pt x="12191999" y="6858000"/>
                </a:lnTo>
                <a:lnTo>
                  <a:pt x="17108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52835" y="3583517"/>
            <a:ext cx="6491432" cy="2654302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0"/>
            </a:lvl2pPr>
            <a:lvl3pPr marL="914400" indent="0">
              <a:buNone/>
              <a:defRPr sz="12000"/>
            </a:lvl3pPr>
            <a:lvl4pPr marL="1371600" indent="0">
              <a:buNone/>
              <a:defRPr sz="12000"/>
            </a:lvl4pPr>
            <a:lvl5pPr marL="1828800" indent="0">
              <a:buNone/>
              <a:defRPr sz="12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テキスト プレースホルダー 36"/>
          <p:cNvSpPr txBox="1">
            <a:spLocks/>
          </p:cNvSpPr>
          <p:nvPr userDrawn="1"/>
        </p:nvSpPr>
        <p:spPr bwMode="auto">
          <a:xfrm>
            <a:off x="199146" y="29841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263" y="243945"/>
            <a:ext cx="345438" cy="3898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8952" r="-7382"/>
          <a:stretch/>
        </p:blipFill>
        <p:spPr>
          <a:xfrm rot="10800000">
            <a:off x="1122288" y="0"/>
            <a:ext cx="5921979" cy="3390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Divider slide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710813 w 12191999"/>
              <a:gd name="connsiteY1" fmla="*/ 0 h 6858000"/>
              <a:gd name="connsiteX2" fmla="*/ 12191999 w 12191999"/>
              <a:gd name="connsiteY2" fmla="*/ 6858000 h 6858000"/>
              <a:gd name="connsiteX3" fmla="*/ 1710813 w 12191999"/>
              <a:gd name="connsiteY3" fmla="*/ 6858000 h 6858000"/>
              <a:gd name="connsiteX4" fmla="*/ 0 w 121919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710813" y="0"/>
                </a:lnTo>
                <a:lnTo>
                  <a:pt x="12191999" y="6858000"/>
                </a:lnTo>
                <a:lnTo>
                  <a:pt x="17108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52835" y="3583517"/>
            <a:ext cx="6491432" cy="2654302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0"/>
            </a:lvl2pPr>
            <a:lvl3pPr marL="914400" indent="0">
              <a:buNone/>
              <a:defRPr sz="12000"/>
            </a:lvl3pPr>
            <a:lvl4pPr marL="1371600" indent="0">
              <a:buNone/>
              <a:defRPr sz="12000"/>
            </a:lvl4pPr>
            <a:lvl5pPr marL="1828800" indent="0">
              <a:buNone/>
              <a:defRPr sz="12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199146" y="29841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263" y="243945"/>
            <a:ext cx="345438" cy="3898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371" r="-3012" b="-8952"/>
          <a:stretch/>
        </p:blipFill>
        <p:spPr>
          <a:xfrm rot="10800000" flipV="1">
            <a:off x="1122288" y="0"/>
            <a:ext cx="5921979" cy="3390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Divider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710813 w 12191999"/>
              <a:gd name="connsiteY1" fmla="*/ 0 h 6858000"/>
              <a:gd name="connsiteX2" fmla="*/ 12191999 w 12191999"/>
              <a:gd name="connsiteY2" fmla="*/ 6858000 h 6858000"/>
              <a:gd name="connsiteX3" fmla="*/ 1710813 w 12191999"/>
              <a:gd name="connsiteY3" fmla="*/ 6858000 h 6858000"/>
              <a:gd name="connsiteX4" fmla="*/ 0 w 121919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710813" y="0"/>
                </a:lnTo>
                <a:lnTo>
                  <a:pt x="12191999" y="6858000"/>
                </a:lnTo>
                <a:lnTo>
                  <a:pt x="17108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52835" y="3583517"/>
            <a:ext cx="6491432" cy="2654302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0"/>
            </a:lvl2pPr>
            <a:lvl3pPr marL="914400" indent="0">
              <a:buNone/>
              <a:defRPr sz="12000"/>
            </a:lvl3pPr>
            <a:lvl4pPr marL="1371600" indent="0">
              <a:buNone/>
              <a:defRPr sz="12000"/>
            </a:lvl4pPr>
            <a:lvl5pPr marL="1828800" indent="0">
              <a:buNone/>
              <a:defRPr sz="12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199146" y="29841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263" y="243945"/>
            <a:ext cx="345438" cy="3898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8952" r="-7382"/>
          <a:stretch/>
        </p:blipFill>
        <p:spPr>
          <a:xfrm rot="10800000">
            <a:off x="1122288" y="0"/>
            <a:ext cx="5921979" cy="3390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Divider slide -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710813 w 12191999"/>
              <a:gd name="connsiteY1" fmla="*/ 0 h 6858000"/>
              <a:gd name="connsiteX2" fmla="*/ 12191999 w 12191999"/>
              <a:gd name="connsiteY2" fmla="*/ 6858000 h 6858000"/>
              <a:gd name="connsiteX3" fmla="*/ 1710813 w 12191999"/>
              <a:gd name="connsiteY3" fmla="*/ 6858000 h 6858000"/>
              <a:gd name="connsiteX4" fmla="*/ 0 w 121919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710813" y="0"/>
                </a:lnTo>
                <a:lnTo>
                  <a:pt x="12191999" y="6858000"/>
                </a:lnTo>
                <a:lnTo>
                  <a:pt x="17108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52835" y="3583517"/>
            <a:ext cx="6491432" cy="2654302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0"/>
            </a:lvl2pPr>
            <a:lvl3pPr marL="914400" indent="0">
              <a:buNone/>
              <a:defRPr sz="12000"/>
            </a:lvl3pPr>
            <a:lvl4pPr marL="1371600" indent="0">
              <a:buNone/>
              <a:defRPr sz="12000"/>
            </a:lvl4pPr>
            <a:lvl5pPr marL="1828800" indent="0">
              <a:buNone/>
              <a:defRPr sz="12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199146" y="29841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263" y="243945"/>
            <a:ext cx="345438" cy="3898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8952" r="-7382"/>
          <a:stretch/>
        </p:blipFill>
        <p:spPr>
          <a:xfrm rot="10800000">
            <a:off x="1122288" y="0"/>
            <a:ext cx="5921979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544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586902" y="491138"/>
            <a:ext cx="381257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360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ICONS</a:t>
            </a:r>
            <a:r>
              <a:rPr lang="en-IE" sz="3600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WHICH CAN BE USED WITHIN </a:t>
            </a:r>
            <a:r>
              <a:rPr lang="en-IE" sz="3600" baseline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THE </a:t>
            </a:r>
            <a:r>
              <a:rPr lang="en-IE" sz="3600" b="1" baseline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AMBITION TO EMPLOY </a:t>
            </a:r>
            <a:r>
              <a:rPr lang="en-IE" sz="3600" baseline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POWERPOINT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360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52388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  <a:tabLst/>
            </a:pPr>
            <a:r>
              <a:rPr lang="en-IE" sz="2400" i="1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Resize them without losing quality.</a:t>
            </a:r>
            <a:r>
              <a:rPr lang="en-IE" sz="2400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</a:t>
            </a:r>
            <a:r>
              <a:rPr lang="en-IE" sz="2400" i="1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Change line colour, width and style.</a:t>
            </a:r>
            <a:r>
              <a:rPr lang="en-IE" sz="2400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" sz="360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en" sz="240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Isn’t that nice? :)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ICON CIRCLE -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2495266" y="1754551"/>
            <a:ext cx="8403792" cy="3872188"/>
          </a:xfrm>
        </p:spPr>
        <p:txBody>
          <a:bodyPr>
            <a:noAutofit/>
          </a:bodyPr>
          <a:lstStyle>
            <a:lvl1pPr marL="342900" indent="-342900" algn="l">
              <a:buClr>
                <a:srgbClr val="2E95D2"/>
              </a:buClr>
              <a:buFont typeface="Arial" charset="0"/>
              <a:buChar char="•"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 flipH="1">
            <a:off x="0" y="1150377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2495266" y="751297"/>
            <a:ext cx="8403792" cy="857158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" name="Right Triangle 1"/>
          <p:cNvSpPr/>
          <p:nvPr userDrawn="1"/>
        </p:nvSpPr>
        <p:spPr>
          <a:xfrm rot="13500000">
            <a:off x="-716637" y="382043"/>
            <a:ext cx="1578383" cy="1536669"/>
          </a:xfrm>
          <a:custGeom>
            <a:avLst/>
            <a:gdLst>
              <a:gd name="connsiteX0" fmla="*/ 0 w 1401097"/>
              <a:gd name="connsiteY0" fmla="*/ 1401097 h 1401097"/>
              <a:gd name="connsiteX1" fmla="*/ 0 w 1401097"/>
              <a:gd name="connsiteY1" fmla="*/ 0 h 1401097"/>
              <a:gd name="connsiteX2" fmla="*/ 1401097 w 1401097"/>
              <a:gd name="connsiteY2" fmla="*/ 1401097 h 1401097"/>
              <a:gd name="connsiteX3" fmla="*/ 0 w 1401097"/>
              <a:gd name="connsiteY3" fmla="*/ 1401097 h 1401097"/>
              <a:gd name="connsiteX0" fmla="*/ 0 w 1578383"/>
              <a:gd name="connsiteY0" fmla="*/ 1536669 h 1536669"/>
              <a:gd name="connsiteX1" fmla="*/ 177286 w 1578383"/>
              <a:gd name="connsiteY1" fmla="*/ 0 h 1536669"/>
              <a:gd name="connsiteX2" fmla="*/ 1578383 w 1578383"/>
              <a:gd name="connsiteY2" fmla="*/ 1401097 h 1536669"/>
              <a:gd name="connsiteX3" fmla="*/ 0 w 1578383"/>
              <a:gd name="connsiteY3" fmla="*/ 1536669 h 153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383" h="1536669">
                <a:moveTo>
                  <a:pt x="0" y="1536669"/>
                </a:moveTo>
                <a:lnTo>
                  <a:pt x="177286" y="0"/>
                </a:lnTo>
                <a:lnTo>
                  <a:pt x="1578383" y="1401097"/>
                </a:lnTo>
                <a:lnTo>
                  <a:pt x="0" y="1536669"/>
                </a:lnTo>
                <a:close/>
              </a:path>
            </a:pathLst>
          </a:cu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 ICON CIRCLE -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2495266" y="1754551"/>
            <a:ext cx="8403792" cy="3872188"/>
          </a:xfrm>
        </p:spPr>
        <p:txBody>
          <a:bodyPr>
            <a:noAutofit/>
          </a:bodyPr>
          <a:lstStyle>
            <a:lvl1pPr marL="342900" indent="-342900" algn="l">
              <a:buClr>
                <a:srgbClr val="CE1779"/>
              </a:buClr>
              <a:buFont typeface="Arial" charset="0"/>
              <a:buChar char="•"/>
              <a:tabLst>
                <a:tab pos="6437313" algn="l"/>
              </a:tabLst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 flipH="1">
            <a:off x="0" y="1150377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2495266" y="751297"/>
            <a:ext cx="8403792" cy="857158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Right Triangle 1"/>
          <p:cNvSpPr/>
          <p:nvPr userDrawn="1"/>
        </p:nvSpPr>
        <p:spPr>
          <a:xfrm rot="13500000">
            <a:off x="-716637" y="382043"/>
            <a:ext cx="1578383" cy="1536669"/>
          </a:xfrm>
          <a:custGeom>
            <a:avLst/>
            <a:gdLst>
              <a:gd name="connsiteX0" fmla="*/ 0 w 1401097"/>
              <a:gd name="connsiteY0" fmla="*/ 1401097 h 1401097"/>
              <a:gd name="connsiteX1" fmla="*/ 0 w 1401097"/>
              <a:gd name="connsiteY1" fmla="*/ 0 h 1401097"/>
              <a:gd name="connsiteX2" fmla="*/ 1401097 w 1401097"/>
              <a:gd name="connsiteY2" fmla="*/ 1401097 h 1401097"/>
              <a:gd name="connsiteX3" fmla="*/ 0 w 1401097"/>
              <a:gd name="connsiteY3" fmla="*/ 1401097 h 1401097"/>
              <a:gd name="connsiteX0" fmla="*/ 0 w 1578383"/>
              <a:gd name="connsiteY0" fmla="*/ 1536669 h 1536669"/>
              <a:gd name="connsiteX1" fmla="*/ 177286 w 1578383"/>
              <a:gd name="connsiteY1" fmla="*/ 0 h 1536669"/>
              <a:gd name="connsiteX2" fmla="*/ 1578383 w 1578383"/>
              <a:gd name="connsiteY2" fmla="*/ 1401097 h 1536669"/>
              <a:gd name="connsiteX3" fmla="*/ 0 w 1578383"/>
              <a:gd name="connsiteY3" fmla="*/ 1536669 h 153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383" h="1536669">
                <a:moveTo>
                  <a:pt x="0" y="1536669"/>
                </a:moveTo>
                <a:lnTo>
                  <a:pt x="177286" y="0"/>
                </a:lnTo>
                <a:lnTo>
                  <a:pt x="1578383" y="1401097"/>
                </a:lnTo>
                <a:lnTo>
                  <a:pt x="0" y="1536669"/>
                </a:lnTo>
                <a:close/>
              </a:path>
            </a:pathLst>
          </a:cu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GNE ICON CIRCLE -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2495266" y="1754551"/>
            <a:ext cx="8403792" cy="3872188"/>
          </a:xfrm>
        </p:spPr>
        <p:txBody>
          <a:bodyPr>
            <a:noAutofit/>
          </a:bodyPr>
          <a:lstStyle>
            <a:lvl1pPr marL="342900" indent="-342900" algn="l">
              <a:buClr>
                <a:srgbClr val="EE7123"/>
              </a:buClr>
              <a:buFont typeface="Arial" charset="0"/>
              <a:buChar char="•"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0" y="1150377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2495266" y="751297"/>
            <a:ext cx="8403792" cy="857158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Right Triangle 1"/>
          <p:cNvSpPr/>
          <p:nvPr userDrawn="1"/>
        </p:nvSpPr>
        <p:spPr>
          <a:xfrm rot="13500000">
            <a:off x="-716637" y="382043"/>
            <a:ext cx="1578383" cy="1536669"/>
          </a:xfrm>
          <a:custGeom>
            <a:avLst/>
            <a:gdLst>
              <a:gd name="connsiteX0" fmla="*/ 0 w 1401097"/>
              <a:gd name="connsiteY0" fmla="*/ 1401097 h 1401097"/>
              <a:gd name="connsiteX1" fmla="*/ 0 w 1401097"/>
              <a:gd name="connsiteY1" fmla="*/ 0 h 1401097"/>
              <a:gd name="connsiteX2" fmla="*/ 1401097 w 1401097"/>
              <a:gd name="connsiteY2" fmla="*/ 1401097 h 1401097"/>
              <a:gd name="connsiteX3" fmla="*/ 0 w 1401097"/>
              <a:gd name="connsiteY3" fmla="*/ 1401097 h 1401097"/>
              <a:gd name="connsiteX0" fmla="*/ 0 w 1578383"/>
              <a:gd name="connsiteY0" fmla="*/ 1536669 h 1536669"/>
              <a:gd name="connsiteX1" fmla="*/ 177286 w 1578383"/>
              <a:gd name="connsiteY1" fmla="*/ 0 h 1536669"/>
              <a:gd name="connsiteX2" fmla="*/ 1578383 w 1578383"/>
              <a:gd name="connsiteY2" fmla="*/ 1401097 h 1536669"/>
              <a:gd name="connsiteX3" fmla="*/ 0 w 1578383"/>
              <a:gd name="connsiteY3" fmla="*/ 1536669 h 153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383" h="1536669">
                <a:moveTo>
                  <a:pt x="0" y="1536669"/>
                </a:moveTo>
                <a:lnTo>
                  <a:pt x="177286" y="0"/>
                </a:lnTo>
                <a:lnTo>
                  <a:pt x="1578383" y="1401097"/>
                </a:lnTo>
                <a:lnTo>
                  <a:pt x="0" y="1536669"/>
                </a:lnTo>
                <a:close/>
              </a:path>
            </a:pathLst>
          </a:cu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RAGNE ICON CIRCLE -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1524000" y="1754551"/>
            <a:ext cx="9375058" cy="3872188"/>
          </a:xfrm>
        </p:spPr>
        <p:txBody>
          <a:bodyPr>
            <a:noAutofit/>
          </a:bodyPr>
          <a:lstStyle>
            <a:lvl1pPr marL="342900" indent="-342900" algn="l">
              <a:buClr>
                <a:srgbClr val="EE7123"/>
              </a:buClr>
              <a:buFont typeface="Arial" charset="0"/>
              <a:buChar char="•"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0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1524000" y="751297"/>
            <a:ext cx="9375058" cy="857158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2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8025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ICON CIRCLE - with photo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096" y="663677"/>
            <a:ext cx="5525734" cy="6199182"/>
          </a:xfrm>
          <a:custGeom>
            <a:avLst/>
            <a:gdLst>
              <a:gd name="connsiteX0" fmla="*/ 0 w 4641850"/>
              <a:gd name="connsiteY0" fmla="*/ 0 h 4217988"/>
              <a:gd name="connsiteX1" fmla="*/ 3938838 w 4641850"/>
              <a:gd name="connsiteY1" fmla="*/ 0 h 4217988"/>
              <a:gd name="connsiteX2" fmla="*/ 4641850 w 4641850"/>
              <a:gd name="connsiteY2" fmla="*/ 703012 h 4217988"/>
              <a:gd name="connsiteX3" fmla="*/ 4641850 w 4641850"/>
              <a:gd name="connsiteY3" fmla="*/ 4217988 h 4217988"/>
              <a:gd name="connsiteX4" fmla="*/ 4641850 w 4641850"/>
              <a:gd name="connsiteY4" fmla="*/ 4217988 h 4217988"/>
              <a:gd name="connsiteX5" fmla="*/ 703012 w 4641850"/>
              <a:gd name="connsiteY5" fmla="*/ 4217988 h 4217988"/>
              <a:gd name="connsiteX6" fmla="*/ 0 w 4641850"/>
              <a:gd name="connsiteY6" fmla="*/ 3514976 h 4217988"/>
              <a:gd name="connsiteX7" fmla="*/ 0 w 4641850"/>
              <a:gd name="connsiteY7" fmla="*/ 0 h 4217988"/>
              <a:gd name="connsiteX0" fmla="*/ 0 w 5084301"/>
              <a:gd name="connsiteY0" fmla="*/ 0 h 4881665"/>
              <a:gd name="connsiteX1" fmla="*/ 4381289 w 5084301"/>
              <a:gd name="connsiteY1" fmla="*/ 663677 h 4881665"/>
              <a:gd name="connsiteX2" fmla="*/ 5084301 w 5084301"/>
              <a:gd name="connsiteY2" fmla="*/ 1366689 h 4881665"/>
              <a:gd name="connsiteX3" fmla="*/ 5084301 w 5084301"/>
              <a:gd name="connsiteY3" fmla="*/ 4881665 h 4881665"/>
              <a:gd name="connsiteX4" fmla="*/ 5084301 w 5084301"/>
              <a:gd name="connsiteY4" fmla="*/ 4881665 h 4881665"/>
              <a:gd name="connsiteX5" fmla="*/ 1145463 w 5084301"/>
              <a:gd name="connsiteY5" fmla="*/ 4881665 h 4881665"/>
              <a:gd name="connsiteX6" fmla="*/ 442451 w 5084301"/>
              <a:gd name="connsiteY6" fmla="*/ 4178653 h 4881665"/>
              <a:gd name="connsiteX7" fmla="*/ 0 w 5084301"/>
              <a:gd name="connsiteY7" fmla="*/ 0 h 4881665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5084301 w 5084301"/>
              <a:gd name="connsiteY4" fmla="*/ 4881665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4140404 w 5084301"/>
              <a:gd name="connsiteY3" fmla="*/ 113557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584727"/>
              <a:gd name="connsiteY0" fmla="*/ 0 h 6228679"/>
              <a:gd name="connsiteX1" fmla="*/ 4381289 w 5584727"/>
              <a:gd name="connsiteY1" fmla="*/ 663677 h 6228679"/>
              <a:gd name="connsiteX2" fmla="*/ 5084301 w 5584727"/>
              <a:gd name="connsiteY2" fmla="*/ 1366689 h 6228679"/>
              <a:gd name="connsiteX3" fmla="*/ 4140404 w 5584727"/>
              <a:gd name="connsiteY3" fmla="*/ 1135575 h 6228679"/>
              <a:gd name="connsiteX4" fmla="*/ 2503333 w 5584727"/>
              <a:gd name="connsiteY4" fmla="*/ 1445291 h 6228679"/>
              <a:gd name="connsiteX5" fmla="*/ 5584727 w 5584727"/>
              <a:gd name="connsiteY5" fmla="*/ 3038116 h 6228679"/>
              <a:gd name="connsiteX6" fmla="*/ 14748 w 5584727"/>
              <a:gd name="connsiteY6" fmla="*/ 6228679 h 6228679"/>
              <a:gd name="connsiteX7" fmla="*/ 0 w 5584727"/>
              <a:gd name="connsiteY7" fmla="*/ 0 h 6228679"/>
              <a:gd name="connsiteX0" fmla="*/ 0 w 5584727"/>
              <a:gd name="connsiteY0" fmla="*/ 0 h 6154937"/>
              <a:gd name="connsiteX1" fmla="*/ 4381289 w 5584727"/>
              <a:gd name="connsiteY1" fmla="*/ 663677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2370598 w 5584727"/>
              <a:gd name="connsiteY3" fmla="*/ 1238813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2503333 w 5540482"/>
              <a:gd name="connsiteY4" fmla="*/ 1445291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94393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456198 w 5540482"/>
              <a:gd name="connsiteY2" fmla="*/ 1779645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41450 w 5525734"/>
              <a:gd name="connsiteY2" fmla="*/ 1823890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364234 w 5525734"/>
              <a:gd name="connsiteY2" fmla="*/ 194987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3322 w 5525734"/>
              <a:gd name="connsiteY2" fmla="*/ 1799506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25734" h="6199182">
                <a:moveTo>
                  <a:pt x="1" y="0"/>
                </a:moveTo>
                <a:lnTo>
                  <a:pt x="1434168" y="803033"/>
                </a:lnTo>
                <a:cubicBezTo>
                  <a:pt x="1432531" y="1140609"/>
                  <a:pt x="1434959" y="1461930"/>
                  <a:pt x="1433322" y="1799506"/>
                </a:cubicBezTo>
                <a:lnTo>
                  <a:pt x="2333433" y="1299314"/>
                </a:lnTo>
                <a:lnTo>
                  <a:pt x="3801191" y="2138465"/>
                </a:lnTo>
                <a:lnTo>
                  <a:pt x="5525734" y="3111857"/>
                </a:lnTo>
                <a:lnTo>
                  <a:pt x="0" y="6199182"/>
                </a:lnTo>
                <a:cubicBezTo>
                  <a:pt x="0" y="4132788"/>
                  <a:pt x="1" y="2066394"/>
                  <a:pt x="1" y="0"/>
                </a:cubicBez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>
                <a:solidFill>
                  <a:srgbClr val="6D6E6C"/>
                </a:solidFill>
              </a:defRPr>
            </a:lvl1pPr>
          </a:lstStyle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</a:t>
            </a:r>
          </a:p>
          <a:p>
            <a:r>
              <a:rPr lang="en-US" dirty="0"/>
              <a:t>Click here to add photo</a:t>
            </a: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157413"/>
            <a:ext cx="5551386" cy="3631644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20" name="Straight Connector 19"/>
          <p:cNvCxnSpPr/>
          <p:nvPr userDrawn="1"/>
        </p:nvCxnSpPr>
        <p:spPr>
          <a:xfrm flipH="1">
            <a:off x="-3076" y="1613918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2E95D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5" name="Triangle 14"/>
          <p:cNvSpPr/>
          <p:nvPr userDrawn="1"/>
        </p:nvSpPr>
        <p:spPr>
          <a:xfrm rot="5400000">
            <a:off x="1350698" y="875157"/>
            <a:ext cx="1671483" cy="1499766"/>
          </a:xfrm>
          <a:prstGeom prst="triangle">
            <a:avLst>
              <a:gd name="adj" fmla="val 50241"/>
            </a:avLst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point 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066544"/>
            <a:ext cx="5551386" cy="3722513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2E95D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B492B65-1538-1E42-A9B5-DF1287E3E4F9}"/>
              </a:ext>
            </a:extLst>
          </p:cNvPr>
          <p:cNvCxnSpPr>
            <a:cxnSpLocks/>
          </p:cNvCxnSpPr>
          <p:nvPr userDrawn="1"/>
        </p:nvCxnSpPr>
        <p:spPr>
          <a:xfrm>
            <a:off x="4256367" y="-13846"/>
            <a:ext cx="0" cy="685355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iangle 9">
            <a:extLst>
              <a:ext uri="{FF2B5EF4-FFF2-40B4-BE49-F238E27FC236}">
                <a16:creationId xmlns:a16="http://schemas.microsoft.com/office/drawing/2014/main" id="{D9F98775-A196-D444-B83F-9D22EB3A1B8B}"/>
              </a:ext>
            </a:extLst>
          </p:cNvPr>
          <p:cNvSpPr/>
          <p:nvPr userDrawn="1"/>
        </p:nvSpPr>
        <p:spPr>
          <a:xfrm rot="5400000">
            <a:off x="4188714" y="427089"/>
            <a:ext cx="1317069" cy="1181762"/>
          </a:xfrm>
          <a:prstGeom prst="triangle">
            <a:avLst>
              <a:gd name="adj" fmla="val 50241"/>
            </a:avLst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テキスト プレースホルダー 36">
            <a:extLst>
              <a:ext uri="{FF2B5EF4-FFF2-40B4-BE49-F238E27FC236}">
                <a16:creationId xmlns:a16="http://schemas.microsoft.com/office/drawing/2014/main" id="{525295C3-0A56-B149-8373-436333D77DE5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38462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8591B01-FE3C-FB42-9780-980E0E3F4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6579" y="6313965"/>
            <a:ext cx="345438" cy="389895"/>
          </a:xfrm>
          <a:prstGeom prst="rect">
            <a:avLst/>
          </a:prstGeom>
        </p:spPr>
      </p:pic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2F33D54C-3B80-6C4B-9341-1D24139D24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6102" y="589390"/>
            <a:ext cx="3452394" cy="3433969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FF5405D0-5E90-1B40-8299-A91E175AFA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57534" y="681310"/>
            <a:ext cx="900849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028063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 - point 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066544"/>
            <a:ext cx="5551386" cy="3722513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CE177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B492B65-1538-1E42-A9B5-DF1287E3E4F9}"/>
              </a:ext>
            </a:extLst>
          </p:cNvPr>
          <p:cNvCxnSpPr>
            <a:cxnSpLocks/>
          </p:cNvCxnSpPr>
          <p:nvPr userDrawn="1"/>
        </p:nvCxnSpPr>
        <p:spPr>
          <a:xfrm>
            <a:off x="4256367" y="-13846"/>
            <a:ext cx="0" cy="685355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iangle 9">
            <a:extLst>
              <a:ext uri="{FF2B5EF4-FFF2-40B4-BE49-F238E27FC236}">
                <a16:creationId xmlns:a16="http://schemas.microsoft.com/office/drawing/2014/main" id="{D9F98775-A196-D444-B83F-9D22EB3A1B8B}"/>
              </a:ext>
            </a:extLst>
          </p:cNvPr>
          <p:cNvSpPr/>
          <p:nvPr userDrawn="1"/>
        </p:nvSpPr>
        <p:spPr>
          <a:xfrm rot="5400000">
            <a:off x="4188714" y="427089"/>
            <a:ext cx="1317069" cy="1181762"/>
          </a:xfrm>
          <a:prstGeom prst="triangle">
            <a:avLst>
              <a:gd name="adj" fmla="val 50241"/>
            </a:avLst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テキスト プレースホルダー 36">
            <a:extLst>
              <a:ext uri="{FF2B5EF4-FFF2-40B4-BE49-F238E27FC236}">
                <a16:creationId xmlns:a16="http://schemas.microsoft.com/office/drawing/2014/main" id="{525295C3-0A56-B149-8373-436333D77DE5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38462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8591B01-FE3C-FB42-9780-980E0E3F4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6579" y="6313965"/>
            <a:ext cx="345438" cy="389895"/>
          </a:xfrm>
          <a:prstGeom prst="rect">
            <a:avLst/>
          </a:prstGeom>
        </p:spPr>
      </p:pic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2F33D54C-3B80-6C4B-9341-1D24139D24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6102" y="589390"/>
            <a:ext cx="3452394" cy="3433969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FF5405D0-5E90-1B40-8299-A91E175AFA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57534" y="681310"/>
            <a:ext cx="900849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827185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 - point 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066544"/>
            <a:ext cx="5551386" cy="3722513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EE7123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B492B65-1538-1E42-A9B5-DF1287E3E4F9}"/>
              </a:ext>
            </a:extLst>
          </p:cNvPr>
          <p:cNvCxnSpPr>
            <a:cxnSpLocks/>
          </p:cNvCxnSpPr>
          <p:nvPr userDrawn="1"/>
        </p:nvCxnSpPr>
        <p:spPr>
          <a:xfrm>
            <a:off x="4256367" y="-13846"/>
            <a:ext cx="0" cy="685355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iangle 9">
            <a:extLst>
              <a:ext uri="{FF2B5EF4-FFF2-40B4-BE49-F238E27FC236}">
                <a16:creationId xmlns:a16="http://schemas.microsoft.com/office/drawing/2014/main" id="{D9F98775-A196-D444-B83F-9D22EB3A1B8B}"/>
              </a:ext>
            </a:extLst>
          </p:cNvPr>
          <p:cNvSpPr/>
          <p:nvPr userDrawn="1"/>
        </p:nvSpPr>
        <p:spPr>
          <a:xfrm rot="5400000">
            <a:off x="4188714" y="427089"/>
            <a:ext cx="1317069" cy="1181762"/>
          </a:xfrm>
          <a:prstGeom prst="triangle">
            <a:avLst>
              <a:gd name="adj" fmla="val 50241"/>
            </a:avLst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テキスト プレースホルダー 36">
            <a:extLst>
              <a:ext uri="{FF2B5EF4-FFF2-40B4-BE49-F238E27FC236}">
                <a16:creationId xmlns:a16="http://schemas.microsoft.com/office/drawing/2014/main" id="{525295C3-0A56-B149-8373-436333D77DE5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38462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8591B01-FE3C-FB42-9780-980E0E3F4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6579" y="6313965"/>
            <a:ext cx="345438" cy="389895"/>
          </a:xfrm>
          <a:prstGeom prst="rect">
            <a:avLst/>
          </a:prstGeom>
        </p:spPr>
      </p:pic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2F33D54C-3B80-6C4B-9341-1D24139D24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6102" y="589390"/>
            <a:ext cx="3452394" cy="3433969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FF5405D0-5E90-1B40-8299-A91E175AFA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57534" y="681310"/>
            <a:ext cx="900849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95836830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 ICON CIRCLE - with photo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096" y="663677"/>
            <a:ext cx="5525734" cy="6199182"/>
          </a:xfrm>
          <a:custGeom>
            <a:avLst/>
            <a:gdLst>
              <a:gd name="connsiteX0" fmla="*/ 0 w 4641850"/>
              <a:gd name="connsiteY0" fmla="*/ 0 h 4217988"/>
              <a:gd name="connsiteX1" fmla="*/ 3938838 w 4641850"/>
              <a:gd name="connsiteY1" fmla="*/ 0 h 4217988"/>
              <a:gd name="connsiteX2" fmla="*/ 4641850 w 4641850"/>
              <a:gd name="connsiteY2" fmla="*/ 703012 h 4217988"/>
              <a:gd name="connsiteX3" fmla="*/ 4641850 w 4641850"/>
              <a:gd name="connsiteY3" fmla="*/ 4217988 h 4217988"/>
              <a:gd name="connsiteX4" fmla="*/ 4641850 w 4641850"/>
              <a:gd name="connsiteY4" fmla="*/ 4217988 h 4217988"/>
              <a:gd name="connsiteX5" fmla="*/ 703012 w 4641850"/>
              <a:gd name="connsiteY5" fmla="*/ 4217988 h 4217988"/>
              <a:gd name="connsiteX6" fmla="*/ 0 w 4641850"/>
              <a:gd name="connsiteY6" fmla="*/ 3514976 h 4217988"/>
              <a:gd name="connsiteX7" fmla="*/ 0 w 4641850"/>
              <a:gd name="connsiteY7" fmla="*/ 0 h 4217988"/>
              <a:gd name="connsiteX0" fmla="*/ 0 w 5084301"/>
              <a:gd name="connsiteY0" fmla="*/ 0 h 4881665"/>
              <a:gd name="connsiteX1" fmla="*/ 4381289 w 5084301"/>
              <a:gd name="connsiteY1" fmla="*/ 663677 h 4881665"/>
              <a:gd name="connsiteX2" fmla="*/ 5084301 w 5084301"/>
              <a:gd name="connsiteY2" fmla="*/ 1366689 h 4881665"/>
              <a:gd name="connsiteX3" fmla="*/ 5084301 w 5084301"/>
              <a:gd name="connsiteY3" fmla="*/ 4881665 h 4881665"/>
              <a:gd name="connsiteX4" fmla="*/ 5084301 w 5084301"/>
              <a:gd name="connsiteY4" fmla="*/ 4881665 h 4881665"/>
              <a:gd name="connsiteX5" fmla="*/ 1145463 w 5084301"/>
              <a:gd name="connsiteY5" fmla="*/ 4881665 h 4881665"/>
              <a:gd name="connsiteX6" fmla="*/ 442451 w 5084301"/>
              <a:gd name="connsiteY6" fmla="*/ 4178653 h 4881665"/>
              <a:gd name="connsiteX7" fmla="*/ 0 w 5084301"/>
              <a:gd name="connsiteY7" fmla="*/ 0 h 4881665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5084301 w 5084301"/>
              <a:gd name="connsiteY4" fmla="*/ 4881665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4140404 w 5084301"/>
              <a:gd name="connsiteY3" fmla="*/ 113557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584727"/>
              <a:gd name="connsiteY0" fmla="*/ 0 h 6228679"/>
              <a:gd name="connsiteX1" fmla="*/ 4381289 w 5584727"/>
              <a:gd name="connsiteY1" fmla="*/ 663677 h 6228679"/>
              <a:gd name="connsiteX2" fmla="*/ 5084301 w 5584727"/>
              <a:gd name="connsiteY2" fmla="*/ 1366689 h 6228679"/>
              <a:gd name="connsiteX3" fmla="*/ 4140404 w 5584727"/>
              <a:gd name="connsiteY3" fmla="*/ 1135575 h 6228679"/>
              <a:gd name="connsiteX4" fmla="*/ 2503333 w 5584727"/>
              <a:gd name="connsiteY4" fmla="*/ 1445291 h 6228679"/>
              <a:gd name="connsiteX5" fmla="*/ 5584727 w 5584727"/>
              <a:gd name="connsiteY5" fmla="*/ 3038116 h 6228679"/>
              <a:gd name="connsiteX6" fmla="*/ 14748 w 5584727"/>
              <a:gd name="connsiteY6" fmla="*/ 6228679 h 6228679"/>
              <a:gd name="connsiteX7" fmla="*/ 0 w 5584727"/>
              <a:gd name="connsiteY7" fmla="*/ 0 h 6228679"/>
              <a:gd name="connsiteX0" fmla="*/ 0 w 5584727"/>
              <a:gd name="connsiteY0" fmla="*/ 0 h 6154937"/>
              <a:gd name="connsiteX1" fmla="*/ 4381289 w 5584727"/>
              <a:gd name="connsiteY1" fmla="*/ 663677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2370598 w 5584727"/>
              <a:gd name="connsiteY3" fmla="*/ 1238813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2503333 w 5540482"/>
              <a:gd name="connsiteY4" fmla="*/ 1445291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94393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456198 w 5540482"/>
              <a:gd name="connsiteY2" fmla="*/ 1779645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41450 w 5525734"/>
              <a:gd name="connsiteY2" fmla="*/ 1823890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364234 w 5525734"/>
              <a:gd name="connsiteY2" fmla="*/ 194987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3322 w 5525734"/>
              <a:gd name="connsiteY2" fmla="*/ 1799506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25734" h="6199182">
                <a:moveTo>
                  <a:pt x="1" y="0"/>
                </a:moveTo>
                <a:lnTo>
                  <a:pt x="1434168" y="803033"/>
                </a:lnTo>
                <a:cubicBezTo>
                  <a:pt x="1432531" y="1140609"/>
                  <a:pt x="1434959" y="1461930"/>
                  <a:pt x="1433322" y="1799506"/>
                </a:cubicBezTo>
                <a:lnTo>
                  <a:pt x="2333433" y="1299314"/>
                </a:lnTo>
                <a:lnTo>
                  <a:pt x="3801191" y="2138465"/>
                </a:lnTo>
                <a:lnTo>
                  <a:pt x="5525734" y="3111857"/>
                </a:lnTo>
                <a:lnTo>
                  <a:pt x="0" y="6199182"/>
                </a:lnTo>
                <a:cubicBezTo>
                  <a:pt x="0" y="4132788"/>
                  <a:pt x="1" y="2066394"/>
                  <a:pt x="1" y="0"/>
                </a:cubicBez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>
                <a:solidFill>
                  <a:srgbClr val="6D6E6C"/>
                </a:solidFill>
              </a:defRPr>
            </a:lvl1pPr>
          </a:lstStyle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</a:t>
            </a:r>
          </a:p>
          <a:p>
            <a:r>
              <a:rPr lang="en-US" dirty="0"/>
              <a:t>Click here to add photo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157413"/>
            <a:ext cx="5551386" cy="3631644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-3076" y="1613918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CE177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riangle 12"/>
          <p:cNvSpPr/>
          <p:nvPr userDrawn="1"/>
        </p:nvSpPr>
        <p:spPr>
          <a:xfrm rot="5400000">
            <a:off x="1350698" y="875157"/>
            <a:ext cx="1671483" cy="1499766"/>
          </a:xfrm>
          <a:prstGeom prst="triangle">
            <a:avLst>
              <a:gd name="adj" fmla="val 50241"/>
            </a:avLst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 ICON CIRCLE - with photo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096" y="663677"/>
            <a:ext cx="5525734" cy="6199182"/>
          </a:xfrm>
          <a:custGeom>
            <a:avLst/>
            <a:gdLst>
              <a:gd name="connsiteX0" fmla="*/ 0 w 4641850"/>
              <a:gd name="connsiteY0" fmla="*/ 0 h 4217988"/>
              <a:gd name="connsiteX1" fmla="*/ 3938838 w 4641850"/>
              <a:gd name="connsiteY1" fmla="*/ 0 h 4217988"/>
              <a:gd name="connsiteX2" fmla="*/ 4641850 w 4641850"/>
              <a:gd name="connsiteY2" fmla="*/ 703012 h 4217988"/>
              <a:gd name="connsiteX3" fmla="*/ 4641850 w 4641850"/>
              <a:gd name="connsiteY3" fmla="*/ 4217988 h 4217988"/>
              <a:gd name="connsiteX4" fmla="*/ 4641850 w 4641850"/>
              <a:gd name="connsiteY4" fmla="*/ 4217988 h 4217988"/>
              <a:gd name="connsiteX5" fmla="*/ 703012 w 4641850"/>
              <a:gd name="connsiteY5" fmla="*/ 4217988 h 4217988"/>
              <a:gd name="connsiteX6" fmla="*/ 0 w 4641850"/>
              <a:gd name="connsiteY6" fmla="*/ 3514976 h 4217988"/>
              <a:gd name="connsiteX7" fmla="*/ 0 w 4641850"/>
              <a:gd name="connsiteY7" fmla="*/ 0 h 4217988"/>
              <a:gd name="connsiteX0" fmla="*/ 0 w 5084301"/>
              <a:gd name="connsiteY0" fmla="*/ 0 h 4881665"/>
              <a:gd name="connsiteX1" fmla="*/ 4381289 w 5084301"/>
              <a:gd name="connsiteY1" fmla="*/ 663677 h 4881665"/>
              <a:gd name="connsiteX2" fmla="*/ 5084301 w 5084301"/>
              <a:gd name="connsiteY2" fmla="*/ 1366689 h 4881665"/>
              <a:gd name="connsiteX3" fmla="*/ 5084301 w 5084301"/>
              <a:gd name="connsiteY3" fmla="*/ 4881665 h 4881665"/>
              <a:gd name="connsiteX4" fmla="*/ 5084301 w 5084301"/>
              <a:gd name="connsiteY4" fmla="*/ 4881665 h 4881665"/>
              <a:gd name="connsiteX5" fmla="*/ 1145463 w 5084301"/>
              <a:gd name="connsiteY5" fmla="*/ 4881665 h 4881665"/>
              <a:gd name="connsiteX6" fmla="*/ 442451 w 5084301"/>
              <a:gd name="connsiteY6" fmla="*/ 4178653 h 4881665"/>
              <a:gd name="connsiteX7" fmla="*/ 0 w 5084301"/>
              <a:gd name="connsiteY7" fmla="*/ 0 h 4881665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5084301 w 5084301"/>
              <a:gd name="connsiteY4" fmla="*/ 4881665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4140404 w 5084301"/>
              <a:gd name="connsiteY3" fmla="*/ 113557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584727"/>
              <a:gd name="connsiteY0" fmla="*/ 0 h 6228679"/>
              <a:gd name="connsiteX1" fmla="*/ 4381289 w 5584727"/>
              <a:gd name="connsiteY1" fmla="*/ 663677 h 6228679"/>
              <a:gd name="connsiteX2" fmla="*/ 5084301 w 5584727"/>
              <a:gd name="connsiteY2" fmla="*/ 1366689 h 6228679"/>
              <a:gd name="connsiteX3" fmla="*/ 4140404 w 5584727"/>
              <a:gd name="connsiteY3" fmla="*/ 1135575 h 6228679"/>
              <a:gd name="connsiteX4" fmla="*/ 2503333 w 5584727"/>
              <a:gd name="connsiteY4" fmla="*/ 1445291 h 6228679"/>
              <a:gd name="connsiteX5" fmla="*/ 5584727 w 5584727"/>
              <a:gd name="connsiteY5" fmla="*/ 3038116 h 6228679"/>
              <a:gd name="connsiteX6" fmla="*/ 14748 w 5584727"/>
              <a:gd name="connsiteY6" fmla="*/ 6228679 h 6228679"/>
              <a:gd name="connsiteX7" fmla="*/ 0 w 5584727"/>
              <a:gd name="connsiteY7" fmla="*/ 0 h 6228679"/>
              <a:gd name="connsiteX0" fmla="*/ 0 w 5584727"/>
              <a:gd name="connsiteY0" fmla="*/ 0 h 6154937"/>
              <a:gd name="connsiteX1" fmla="*/ 4381289 w 5584727"/>
              <a:gd name="connsiteY1" fmla="*/ 663677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2370598 w 5584727"/>
              <a:gd name="connsiteY3" fmla="*/ 1238813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2503333 w 5540482"/>
              <a:gd name="connsiteY4" fmla="*/ 1445291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94393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456198 w 5540482"/>
              <a:gd name="connsiteY2" fmla="*/ 1779645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41450 w 5525734"/>
              <a:gd name="connsiteY2" fmla="*/ 1823890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364234 w 5525734"/>
              <a:gd name="connsiteY2" fmla="*/ 194987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3322 w 5525734"/>
              <a:gd name="connsiteY2" fmla="*/ 1799506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25734" h="6199182">
                <a:moveTo>
                  <a:pt x="1" y="0"/>
                </a:moveTo>
                <a:lnTo>
                  <a:pt x="1434168" y="803033"/>
                </a:lnTo>
                <a:cubicBezTo>
                  <a:pt x="1432531" y="1140609"/>
                  <a:pt x="1434959" y="1461930"/>
                  <a:pt x="1433322" y="1799506"/>
                </a:cubicBezTo>
                <a:lnTo>
                  <a:pt x="2333433" y="1299314"/>
                </a:lnTo>
                <a:lnTo>
                  <a:pt x="3801191" y="2138465"/>
                </a:lnTo>
                <a:lnTo>
                  <a:pt x="5525734" y="3111857"/>
                </a:lnTo>
                <a:lnTo>
                  <a:pt x="0" y="6199182"/>
                </a:lnTo>
                <a:cubicBezTo>
                  <a:pt x="0" y="4132788"/>
                  <a:pt x="1" y="2066394"/>
                  <a:pt x="1" y="0"/>
                </a:cubicBez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>
                <a:solidFill>
                  <a:srgbClr val="6D6E6C"/>
                </a:solidFill>
              </a:defRPr>
            </a:lvl1pPr>
          </a:lstStyle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</a:t>
            </a:r>
          </a:p>
          <a:p>
            <a:r>
              <a:rPr lang="en-US" dirty="0"/>
              <a:t>Click here to add photo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157413"/>
            <a:ext cx="5551386" cy="3631644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-3076" y="1613918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EE7123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riangle 12"/>
          <p:cNvSpPr/>
          <p:nvPr userDrawn="1"/>
        </p:nvSpPr>
        <p:spPr>
          <a:xfrm rot="5400000">
            <a:off x="1350698" y="875157"/>
            <a:ext cx="1671483" cy="1499766"/>
          </a:xfrm>
          <a:prstGeom prst="triangle">
            <a:avLst>
              <a:gd name="adj" fmla="val 50241"/>
            </a:avLst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Desig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7237" y="0"/>
            <a:ext cx="3759200" cy="21214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99" y="495300"/>
            <a:ext cx="4504469" cy="1219200"/>
          </a:xfrm>
          <a:prstGeom prst="rect">
            <a:avLst/>
          </a:prstGeom>
        </p:spPr>
      </p:pic>
      <p:sp>
        <p:nvSpPr>
          <p:cNvPr id="6" name="Footer Placeholder 6"/>
          <p:cNvSpPr txBox="1">
            <a:spLocks noGrp="1"/>
          </p:cNvSpPr>
          <p:nvPr userDrawn="1"/>
        </p:nvSpPr>
        <p:spPr bwMode="auto">
          <a:xfrm>
            <a:off x="2565741" y="6149514"/>
            <a:ext cx="246221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IE" altLang="en-US" sz="1000" dirty="0">
                <a:solidFill>
                  <a:schemeClr val="tx1"/>
                </a:solidFill>
                <a:latin typeface="Calibri" charset="0"/>
              </a:rPr>
              <a:t> This programme has been funded with support from the European Commission </a:t>
            </a:r>
          </a:p>
        </p:txBody>
      </p:sp>
      <p:pic>
        <p:nvPicPr>
          <p:cNvPr id="7" name="Picture 8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299" y="6053138"/>
            <a:ext cx="162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382" t="-7635" r="-1"/>
          <a:stretch/>
        </p:blipFill>
        <p:spPr>
          <a:xfrm>
            <a:off x="4662932" y="4546600"/>
            <a:ext cx="4036705" cy="2311400"/>
          </a:xfrm>
          <a:prstGeom prst="rect">
            <a:avLst/>
          </a:prstGeom>
        </p:spPr>
      </p:pic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62A2511-CB50-0D4B-A8EE-A8C6AB3735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66248" y="38783"/>
            <a:ext cx="6723803" cy="6824907"/>
          </a:xfrm>
          <a:custGeom>
            <a:avLst/>
            <a:gdLst>
              <a:gd name="connsiteX0" fmla="*/ 6723802 w 6723803"/>
              <a:gd name="connsiteY0" fmla="*/ 0 h 6824907"/>
              <a:gd name="connsiteX1" fmla="*/ 6723803 w 6723803"/>
              <a:gd name="connsiteY1" fmla="*/ 6824907 h 6824907"/>
              <a:gd name="connsiteX2" fmla="*/ 2829368 w 6723803"/>
              <a:gd name="connsiteY2" fmla="*/ 6824907 h 6824907"/>
              <a:gd name="connsiteX3" fmla="*/ 0 w 6723803"/>
              <a:gd name="connsiteY3" fmla="*/ 4877830 h 6824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23803" h="6824907">
                <a:moveTo>
                  <a:pt x="6723802" y="0"/>
                </a:moveTo>
                <a:lnTo>
                  <a:pt x="6723803" y="6824907"/>
                </a:lnTo>
                <a:lnTo>
                  <a:pt x="2829368" y="6824907"/>
                </a:lnTo>
                <a:lnTo>
                  <a:pt x="0" y="487783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3200" baseline="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Click here to add photo</a:t>
            </a:r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673903" y="2775739"/>
            <a:ext cx="4354050" cy="1650628"/>
          </a:xfrm>
        </p:spPr>
        <p:txBody>
          <a:bodyPr>
            <a:normAutofit/>
          </a:bodyPr>
          <a:lstStyle>
            <a:lvl1pPr marL="0" indent="0" algn="l">
              <a:lnSpc>
                <a:spcPts val="4000"/>
              </a:lnSpc>
              <a:buNone/>
              <a:defRPr sz="3600" b="0" baseline="0">
                <a:solidFill>
                  <a:srgbClr val="6D6E6C"/>
                </a:solidFill>
              </a:defRPr>
            </a:lvl1pPr>
            <a:lvl2pPr marL="457200" indent="0">
              <a:buNone/>
              <a:defRPr b="1">
                <a:solidFill>
                  <a:schemeClr val="bg1"/>
                </a:solidFill>
              </a:defRPr>
            </a:lvl2pPr>
            <a:lvl3pPr marL="914400" indent="0">
              <a:buNone/>
              <a:defRPr b="1">
                <a:solidFill>
                  <a:schemeClr val="bg1"/>
                </a:solidFill>
              </a:defRPr>
            </a:lvl3pPr>
            <a:lvl4pPr marL="1371600" indent="0">
              <a:buNone/>
              <a:defRPr b="1">
                <a:solidFill>
                  <a:schemeClr val="bg1"/>
                </a:solidFill>
              </a:defRPr>
            </a:lvl4pPr>
            <a:lvl5pPr marL="1828800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Quote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 flipV="1">
            <a:off x="6099983" y="-14288"/>
            <a:ext cx="0" cy="100841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iangle 9"/>
          <p:cNvSpPr/>
          <p:nvPr userDrawn="1"/>
        </p:nvSpPr>
        <p:spPr>
          <a:xfrm rot="10800000">
            <a:off x="5269077" y="616308"/>
            <a:ext cx="1671483" cy="1240741"/>
          </a:xfrm>
          <a:prstGeom prst="triangle">
            <a:avLst>
              <a:gd name="adj" fmla="val 50241"/>
            </a:avLst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2081261"/>
            <a:ext cx="12192000" cy="38623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30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5728901" y="616307"/>
            <a:ext cx="785328" cy="964819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34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Quote Slide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 flipV="1">
            <a:off x="6099983" y="-14288"/>
            <a:ext cx="0" cy="100841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riangle 8"/>
          <p:cNvSpPr/>
          <p:nvPr userDrawn="1"/>
        </p:nvSpPr>
        <p:spPr>
          <a:xfrm rot="10800000">
            <a:off x="5269077" y="616308"/>
            <a:ext cx="1671483" cy="1240741"/>
          </a:xfrm>
          <a:prstGeom prst="triangle">
            <a:avLst>
              <a:gd name="adj" fmla="val 50241"/>
            </a:avLst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2081261"/>
            <a:ext cx="12192000" cy="38623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11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5728901" y="616307"/>
            <a:ext cx="785328" cy="964819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2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Quote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 flipV="1">
            <a:off x="6099983" y="-14288"/>
            <a:ext cx="0" cy="100841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riangle 8"/>
          <p:cNvSpPr/>
          <p:nvPr userDrawn="1"/>
        </p:nvSpPr>
        <p:spPr>
          <a:xfrm rot="10800000">
            <a:off x="5269077" y="616308"/>
            <a:ext cx="1671483" cy="1240741"/>
          </a:xfrm>
          <a:prstGeom prst="triangle">
            <a:avLst>
              <a:gd name="adj" fmla="val 50241"/>
            </a:avLst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2081261"/>
            <a:ext cx="12192000" cy="38623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11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5728901" y="616307"/>
            <a:ext cx="785328" cy="964819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2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32"/>
          <p:cNvSpPr/>
          <p:nvPr userDrawn="1"/>
        </p:nvSpPr>
        <p:spPr>
          <a:xfrm rot="5400000">
            <a:off x="2666997" y="-2667003"/>
            <a:ext cx="6858001" cy="12192005"/>
          </a:xfrm>
          <a:custGeom>
            <a:avLst/>
            <a:gdLst>
              <a:gd name="connsiteX0" fmla="*/ 0 w 6858001"/>
              <a:gd name="connsiteY0" fmla="*/ 12192005 h 12192005"/>
              <a:gd name="connsiteX1" fmla="*/ 4707729 w 6858001"/>
              <a:gd name="connsiteY1" fmla="*/ 0 h 12192005"/>
              <a:gd name="connsiteX2" fmla="*/ 5326371 w 6858001"/>
              <a:gd name="connsiteY2" fmla="*/ 0 h 12192005"/>
              <a:gd name="connsiteX3" fmla="*/ 6858001 w 6858001"/>
              <a:gd name="connsiteY3" fmla="*/ 7366532 h 12192005"/>
              <a:gd name="connsiteX4" fmla="*/ 6858001 w 6858001"/>
              <a:gd name="connsiteY4" fmla="*/ 12192005 h 1219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1" h="12192005">
                <a:moveTo>
                  <a:pt x="0" y="12192005"/>
                </a:moveTo>
                <a:lnTo>
                  <a:pt x="4707729" y="0"/>
                </a:lnTo>
                <a:lnTo>
                  <a:pt x="5326371" y="0"/>
                </a:lnTo>
                <a:lnTo>
                  <a:pt x="6858001" y="7366532"/>
                </a:lnTo>
                <a:lnTo>
                  <a:pt x="6858001" y="12192005"/>
                </a:lnTo>
                <a:close/>
              </a:path>
            </a:pathLst>
          </a:custGeom>
          <a:solidFill>
            <a:srgbClr val="2E95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113164" y="5333555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8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1614" y="1598377"/>
            <a:ext cx="6398462" cy="44961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21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23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323198" y="1401059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pic>
        <p:nvPicPr>
          <p:cNvPr id="38" name="Picture 37"/>
          <p:cNvPicPr>
            <a:picLocks noChangeAspect="1"/>
          </p:cNvPicPr>
          <p:nvPr userDrawn="1"/>
        </p:nvPicPr>
        <p:blipFill rotWithShape="1">
          <a:blip r:embed="rId3" cstate="screen">
            <a:alphaModFix amt="9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45" r="-4537" b="-2561"/>
          <a:stretch/>
        </p:blipFill>
        <p:spPr>
          <a:xfrm rot="14094074" flipH="1">
            <a:off x="9007406" y="1142923"/>
            <a:ext cx="4276427" cy="45975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 userDrawn="1"/>
        </p:nvSpPr>
        <p:spPr>
          <a:xfrm rot="5400000">
            <a:off x="2666997" y="-2667003"/>
            <a:ext cx="6858001" cy="12192005"/>
          </a:xfrm>
          <a:custGeom>
            <a:avLst/>
            <a:gdLst>
              <a:gd name="connsiteX0" fmla="*/ 0 w 6858001"/>
              <a:gd name="connsiteY0" fmla="*/ 12192005 h 12192005"/>
              <a:gd name="connsiteX1" fmla="*/ 4707729 w 6858001"/>
              <a:gd name="connsiteY1" fmla="*/ 0 h 12192005"/>
              <a:gd name="connsiteX2" fmla="*/ 5326371 w 6858001"/>
              <a:gd name="connsiteY2" fmla="*/ 0 h 12192005"/>
              <a:gd name="connsiteX3" fmla="*/ 6858001 w 6858001"/>
              <a:gd name="connsiteY3" fmla="*/ 7366532 h 12192005"/>
              <a:gd name="connsiteX4" fmla="*/ 6858001 w 6858001"/>
              <a:gd name="connsiteY4" fmla="*/ 12192005 h 1219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1" h="12192005">
                <a:moveTo>
                  <a:pt x="0" y="12192005"/>
                </a:moveTo>
                <a:lnTo>
                  <a:pt x="4707729" y="0"/>
                </a:lnTo>
                <a:lnTo>
                  <a:pt x="5326371" y="0"/>
                </a:lnTo>
                <a:lnTo>
                  <a:pt x="6858001" y="7366532"/>
                </a:lnTo>
                <a:lnTo>
                  <a:pt x="6858001" y="12192005"/>
                </a:lnTo>
                <a:close/>
              </a:path>
            </a:pathLst>
          </a:custGeom>
          <a:solidFill>
            <a:srgbClr val="CE17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113164" y="5333555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1614" y="1598377"/>
            <a:ext cx="6398462" cy="44961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20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323198" y="1401059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 rotWithShape="1">
          <a:blip r:embed="rId3" cstate="screen">
            <a:alphaModFix amt="9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45" r="-4537" b="-2561"/>
          <a:stretch/>
        </p:blipFill>
        <p:spPr>
          <a:xfrm rot="14094074" flipH="1">
            <a:off x="9007406" y="1142923"/>
            <a:ext cx="4276427" cy="45975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 userDrawn="1"/>
        </p:nvSpPr>
        <p:spPr>
          <a:xfrm rot="5400000">
            <a:off x="2666997" y="-2667003"/>
            <a:ext cx="6858001" cy="12192005"/>
          </a:xfrm>
          <a:custGeom>
            <a:avLst/>
            <a:gdLst>
              <a:gd name="connsiteX0" fmla="*/ 0 w 6858001"/>
              <a:gd name="connsiteY0" fmla="*/ 12192005 h 12192005"/>
              <a:gd name="connsiteX1" fmla="*/ 4707729 w 6858001"/>
              <a:gd name="connsiteY1" fmla="*/ 0 h 12192005"/>
              <a:gd name="connsiteX2" fmla="*/ 5326371 w 6858001"/>
              <a:gd name="connsiteY2" fmla="*/ 0 h 12192005"/>
              <a:gd name="connsiteX3" fmla="*/ 6858001 w 6858001"/>
              <a:gd name="connsiteY3" fmla="*/ 7366532 h 12192005"/>
              <a:gd name="connsiteX4" fmla="*/ 6858001 w 6858001"/>
              <a:gd name="connsiteY4" fmla="*/ 12192005 h 1219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1" h="12192005">
                <a:moveTo>
                  <a:pt x="0" y="12192005"/>
                </a:moveTo>
                <a:lnTo>
                  <a:pt x="4707729" y="0"/>
                </a:lnTo>
                <a:lnTo>
                  <a:pt x="5326371" y="0"/>
                </a:lnTo>
                <a:lnTo>
                  <a:pt x="6858001" y="7366532"/>
                </a:lnTo>
                <a:lnTo>
                  <a:pt x="6858001" y="12192005"/>
                </a:lnTo>
                <a:close/>
              </a:path>
            </a:pathLst>
          </a:custGeom>
          <a:solidFill>
            <a:srgbClr val="EE712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113164" y="5333555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1614" y="1598377"/>
            <a:ext cx="6398462" cy="44961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24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323198" y="1401059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 rotWithShape="1">
          <a:blip r:embed="rId3" cstate="screen">
            <a:alphaModFix amt="9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45" r="-4537" b="-2561"/>
          <a:stretch/>
        </p:blipFill>
        <p:spPr>
          <a:xfrm rot="14094074" flipH="1">
            <a:off x="9007406" y="1142923"/>
            <a:ext cx="4276427" cy="45975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with icons slide -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 userDrawn="1"/>
        </p:nvCxnSpPr>
        <p:spPr>
          <a:xfrm>
            <a:off x="-36415" y="2997017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03467" y="3332327"/>
            <a:ext cx="2672815" cy="239175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243611" y="383455"/>
            <a:ext cx="2672815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115112" y="3320233"/>
            <a:ext cx="2672815" cy="2448096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9068395" y="383458"/>
            <a:ext cx="2672815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4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4" name="Triangle 3"/>
          <p:cNvSpPr/>
          <p:nvPr userDrawn="1"/>
        </p:nvSpPr>
        <p:spPr>
          <a:xfrm rot="10800000">
            <a:off x="3720197" y="2997014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riangle 18"/>
          <p:cNvSpPr/>
          <p:nvPr userDrawn="1"/>
        </p:nvSpPr>
        <p:spPr>
          <a:xfrm rot="10800000">
            <a:off x="9603595" y="3013755"/>
            <a:ext cx="1651000" cy="1423276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riangle 19"/>
          <p:cNvSpPr/>
          <p:nvPr userDrawn="1"/>
        </p:nvSpPr>
        <p:spPr>
          <a:xfrm>
            <a:off x="761097" y="1577778"/>
            <a:ext cx="1651000" cy="1423276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riangle 21"/>
          <p:cNvSpPr/>
          <p:nvPr userDrawn="1"/>
        </p:nvSpPr>
        <p:spPr>
          <a:xfrm>
            <a:off x="6644495" y="1594519"/>
            <a:ext cx="1651000" cy="1423276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column with icons slide -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03DB59-D7D5-0049-BEDC-8E055EA52870}"/>
              </a:ext>
            </a:extLst>
          </p:cNvPr>
          <p:cNvCxnSpPr/>
          <p:nvPr userDrawn="1"/>
        </p:nvCxnSpPr>
        <p:spPr>
          <a:xfrm>
            <a:off x="-16352" y="3984569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プレースホルダー 36">
            <a:extLst>
              <a:ext uri="{FF2B5EF4-FFF2-40B4-BE49-F238E27FC236}">
                <a16:creationId xmlns:a16="http://schemas.microsoft.com/office/drawing/2014/main" id="{65933281-45EB-3640-903C-5A0A5A815D2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43460853-3FC6-3640-B1F1-44CD760CC7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F2379B95-7D4C-A44C-8441-979EC41BA2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07130" y="1595577"/>
            <a:ext cx="1616199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FDC010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47" name="Triangle 46">
            <a:extLst>
              <a:ext uri="{FF2B5EF4-FFF2-40B4-BE49-F238E27FC236}">
                <a16:creationId xmlns:a16="http://schemas.microsoft.com/office/drawing/2014/main" id="{F6215A52-44A3-854A-B70D-3FC03E8DD78B}"/>
              </a:ext>
            </a:extLst>
          </p:cNvPr>
          <p:cNvSpPr/>
          <p:nvPr userDrawn="1"/>
        </p:nvSpPr>
        <p:spPr>
          <a:xfrm rot="10800000">
            <a:off x="6307131" y="4002857"/>
            <a:ext cx="1651000" cy="1423276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 Placeholder 2">
            <a:extLst>
              <a:ext uri="{FF2B5EF4-FFF2-40B4-BE49-F238E27FC236}">
                <a16:creationId xmlns:a16="http://schemas.microsoft.com/office/drawing/2014/main" id="{D1519147-0D10-3544-A67C-2692135BF0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33286" y="4248541"/>
            <a:ext cx="1631052" cy="239175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2E95D2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22ACC1BC-A7F7-D646-9564-6F9FD561BA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20914" y="1595577"/>
            <a:ext cx="1616199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CE1779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1" name="Triangle 50">
            <a:extLst>
              <a:ext uri="{FF2B5EF4-FFF2-40B4-BE49-F238E27FC236}">
                <a16:creationId xmlns:a16="http://schemas.microsoft.com/office/drawing/2014/main" id="{809F2C8C-0EA9-1244-9321-8F90D6B1BA2C}"/>
              </a:ext>
            </a:extLst>
          </p:cNvPr>
          <p:cNvSpPr/>
          <p:nvPr userDrawn="1"/>
        </p:nvSpPr>
        <p:spPr>
          <a:xfrm rot="10800000">
            <a:off x="10320915" y="4002857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riangle 51">
            <a:extLst>
              <a:ext uri="{FF2B5EF4-FFF2-40B4-BE49-F238E27FC236}">
                <a16:creationId xmlns:a16="http://schemas.microsoft.com/office/drawing/2014/main" id="{EBB0FE5E-1698-314B-AD0A-A2C803A50C0F}"/>
              </a:ext>
            </a:extLst>
          </p:cNvPr>
          <p:cNvSpPr/>
          <p:nvPr userDrawn="1"/>
        </p:nvSpPr>
        <p:spPr>
          <a:xfrm>
            <a:off x="8333286" y="2579580"/>
            <a:ext cx="1651000" cy="1423276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2818968D-074C-604A-9AC8-3A65BE432D5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20016" y="1595577"/>
            <a:ext cx="1616199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CE1779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4" name="Triangle 53">
            <a:extLst>
              <a:ext uri="{FF2B5EF4-FFF2-40B4-BE49-F238E27FC236}">
                <a16:creationId xmlns:a16="http://schemas.microsoft.com/office/drawing/2014/main" id="{D5A92096-985D-E240-AD66-801D60B038F0}"/>
              </a:ext>
            </a:extLst>
          </p:cNvPr>
          <p:cNvSpPr/>
          <p:nvPr userDrawn="1"/>
        </p:nvSpPr>
        <p:spPr>
          <a:xfrm rot="10800000">
            <a:off x="2220017" y="4002857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 Placeholder 2">
            <a:extLst>
              <a:ext uri="{FF2B5EF4-FFF2-40B4-BE49-F238E27FC236}">
                <a16:creationId xmlns:a16="http://schemas.microsoft.com/office/drawing/2014/main" id="{28849DE5-5280-794A-977E-F25DE95EBDB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46172" y="4248541"/>
            <a:ext cx="1631052" cy="239175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EE7123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8" name="Triangle 57">
            <a:extLst>
              <a:ext uri="{FF2B5EF4-FFF2-40B4-BE49-F238E27FC236}">
                <a16:creationId xmlns:a16="http://schemas.microsoft.com/office/drawing/2014/main" id="{C8C71C43-2564-9949-B8EC-B6E492828570}"/>
              </a:ext>
            </a:extLst>
          </p:cNvPr>
          <p:cNvSpPr/>
          <p:nvPr userDrawn="1"/>
        </p:nvSpPr>
        <p:spPr>
          <a:xfrm>
            <a:off x="4246172" y="2579580"/>
            <a:ext cx="1651000" cy="1423276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 Placeholder 2">
            <a:extLst>
              <a:ext uri="{FF2B5EF4-FFF2-40B4-BE49-F238E27FC236}">
                <a16:creationId xmlns:a16="http://schemas.microsoft.com/office/drawing/2014/main" id="{D09F3077-198E-3B47-B50B-5AC670A1302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2336" y="4230254"/>
            <a:ext cx="1631052" cy="239175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2E95D2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60" name="Triangle 59">
            <a:extLst>
              <a:ext uri="{FF2B5EF4-FFF2-40B4-BE49-F238E27FC236}">
                <a16:creationId xmlns:a16="http://schemas.microsoft.com/office/drawing/2014/main" id="{01885070-E58F-7544-B91A-17853B8D6DEA}"/>
              </a:ext>
            </a:extLst>
          </p:cNvPr>
          <p:cNvSpPr/>
          <p:nvPr userDrawn="1"/>
        </p:nvSpPr>
        <p:spPr>
          <a:xfrm>
            <a:off x="252336" y="2561293"/>
            <a:ext cx="1651000" cy="1423276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 Placeholder 23">
            <a:extLst>
              <a:ext uri="{FF2B5EF4-FFF2-40B4-BE49-F238E27FC236}">
                <a16:creationId xmlns:a16="http://schemas.microsoft.com/office/drawing/2014/main" id="{1253AEA5-EA77-E446-B498-F3EB5FD79F9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0" y="581242"/>
            <a:ext cx="12192000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3704139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with icons slide -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 userDrawn="1"/>
        </p:nvCxnSpPr>
        <p:spPr>
          <a:xfrm>
            <a:off x="0" y="477911"/>
            <a:ext cx="12192000" cy="0"/>
          </a:xfrm>
          <a:prstGeom prst="line">
            <a:avLst/>
          </a:prstGeom>
          <a:ln>
            <a:solidFill>
              <a:srgbClr val="353E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33621" y="2090693"/>
            <a:ext cx="2672815" cy="371208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273765" y="2090693"/>
            <a:ext cx="2672815" cy="3712088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145266" y="2090693"/>
            <a:ext cx="2672815" cy="371208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9098549" y="2090693"/>
            <a:ext cx="2672815" cy="3712088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3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15" name="Triangle 14"/>
          <p:cNvSpPr/>
          <p:nvPr userDrawn="1"/>
        </p:nvSpPr>
        <p:spPr>
          <a:xfrm rot="10800000">
            <a:off x="3726458" y="486571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riangle 15"/>
          <p:cNvSpPr/>
          <p:nvPr userDrawn="1"/>
        </p:nvSpPr>
        <p:spPr>
          <a:xfrm rot="10800000">
            <a:off x="9609856" y="490612"/>
            <a:ext cx="1651000" cy="1423276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riangle 16"/>
          <p:cNvSpPr/>
          <p:nvPr userDrawn="1"/>
        </p:nvSpPr>
        <p:spPr>
          <a:xfrm rot="10800000">
            <a:off x="734413" y="477911"/>
            <a:ext cx="1651000" cy="1423276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riangle 28"/>
          <p:cNvSpPr/>
          <p:nvPr userDrawn="1"/>
        </p:nvSpPr>
        <p:spPr>
          <a:xfrm rot="10800000">
            <a:off x="6617811" y="494652"/>
            <a:ext cx="1651000" cy="1423276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with ic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2374900"/>
          </a:xfrm>
          <a:prstGeom prst="rect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3C55"/>
              </a:solidFill>
            </a:endParaRPr>
          </a:p>
        </p:txBody>
      </p:sp>
      <p:sp>
        <p:nvSpPr>
          <p:cNvPr id="18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45647"/>
            <a:ext cx="12192000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84287" y="33760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23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684287" y="45719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 flipH="1">
            <a:off x="555813" y="4482302"/>
            <a:ext cx="3591091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4512216" y="33760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4512216" y="45719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28" name="Straight Connector 27"/>
          <p:cNvCxnSpPr/>
          <p:nvPr userDrawn="1"/>
        </p:nvCxnSpPr>
        <p:spPr>
          <a:xfrm flipH="1">
            <a:off x="4383742" y="4482302"/>
            <a:ext cx="3591091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23"/>
          <p:cNvSpPr>
            <a:spLocks noGrp="1"/>
          </p:cNvSpPr>
          <p:nvPr>
            <p:ph type="body" sz="quarter" idx="18" hasCustomPrompt="1"/>
          </p:nvPr>
        </p:nvSpPr>
        <p:spPr>
          <a:xfrm>
            <a:off x="8228086" y="33760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31" name="Text Placeholder 23"/>
          <p:cNvSpPr>
            <a:spLocks noGrp="1"/>
          </p:cNvSpPr>
          <p:nvPr>
            <p:ph type="body" sz="quarter" idx="19" hasCustomPrompt="1"/>
          </p:nvPr>
        </p:nvSpPr>
        <p:spPr>
          <a:xfrm>
            <a:off x="8228086" y="45719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35" name="Straight Connector 34"/>
          <p:cNvCxnSpPr/>
          <p:nvPr userDrawn="1"/>
        </p:nvCxnSpPr>
        <p:spPr>
          <a:xfrm flipH="1">
            <a:off x="8099612" y="4482302"/>
            <a:ext cx="3591091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riangle 33"/>
          <p:cNvSpPr/>
          <p:nvPr userDrawn="1"/>
        </p:nvSpPr>
        <p:spPr>
          <a:xfrm rot="5400000">
            <a:off x="5461568" y="1673914"/>
            <a:ext cx="1651000" cy="1423276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riangle 36"/>
          <p:cNvSpPr/>
          <p:nvPr userDrawn="1"/>
        </p:nvSpPr>
        <p:spPr>
          <a:xfrm rot="5400000">
            <a:off x="1613532" y="1655489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riangle 37"/>
          <p:cNvSpPr/>
          <p:nvPr userDrawn="1"/>
        </p:nvSpPr>
        <p:spPr>
          <a:xfrm rot="5400000">
            <a:off x="9107001" y="1673914"/>
            <a:ext cx="1651000" cy="1423276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Desig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2320257"/>
            <a:ext cx="12192000" cy="2794000"/>
          </a:xfrm>
          <a:prstGeom prst="rect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0100" y="677143"/>
            <a:ext cx="4467719" cy="1209253"/>
          </a:xfrm>
          <a:prstGeom prst="rect">
            <a:avLst/>
          </a:prstGeom>
        </p:spPr>
      </p:pic>
      <p:sp>
        <p:nvSpPr>
          <p:cNvPr id="11" name="Footer Placeholder 6"/>
          <p:cNvSpPr txBox="1">
            <a:spLocks noGrp="1"/>
          </p:cNvSpPr>
          <p:nvPr userDrawn="1"/>
        </p:nvSpPr>
        <p:spPr bwMode="auto">
          <a:xfrm>
            <a:off x="9625579" y="6235377"/>
            <a:ext cx="246221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IE" altLang="en-US" sz="1000" dirty="0">
                <a:solidFill>
                  <a:schemeClr val="tx1"/>
                </a:solidFill>
                <a:latin typeface="Calibri" charset="0"/>
              </a:rPr>
              <a:t> This programme has been funded with support from the European Commission </a:t>
            </a:r>
          </a:p>
        </p:txBody>
      </p:sp>
      <p:pic>
        <p:nvPicPr>
          <p:cNvPr id="12" name="Picture 8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9137" y="6139001"/>
            <a:ext cx="162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900" y="923006"/>
            <a:ext cx="5773175" cy="6516158"/>
          </a:xfrm>
          <a:prstGeom prst="rect">
            <a:avLst/>
          </a:prstGeom>
        </p:spPr>
      </p:pic>
      <p:sp>
        <p:nvSpPr>
          <p:cNvPr id="1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-1219200" y="-241300"/>
            <a:ext cx="7797799" cy="8856914"/>
          </a:xfrm>
          <a:custGeom>
            <a:avLst/>
            <a:gdLst>
              <a:gd name="connsiteX0" fmla="*/ 0 w 6845300"/>
              <a:gd name="connsiteY0" fmla="*/ 1108471 h 3784600"/>
              <a:gd name="connsiteX1" fmla="*/ 1108471 w 6845300"/>
              <a:gd name="connsiteY1" fmla="*/ 0 h 3784600"/>
              <a:gd name="connsiteX2" fmla="*/ 5736829 w 6845300"/>
              <a:gd name="connsiteY2" fmla="*/ 0 h 3784600"/>
              <a:gd name="connsiteX3" fmla="*/ 6845300 w 6845300"/>
              <a:gd name="connsiteY3" fmla="*/ 1108471 h 3784600"/>
              <a:gd name="connsiteX4" fmla="*/ 6845300 w 6845300"/>
              <a:gd name="connsiteY4" fmla="*/ 2676129 h 3784600"/>
              <a:gd name="connsiteX5" fmla="*/ 5736829 w 6845300"/>
              <a:gd name="connsiteY5" fmla="*/ 3784600 h 3784600"/>
              <a:gd name="connsiteX6" fmla="*/ 1108471 w 6845300"/>
              <a:gd name="connsiteY6" fmla="*/ 3784600 h 3784600"/>
              <a:gd name="connsiteX7" fmla="*/ 0 w 6845300"/>
              <a:gd name="connsiteY7" fmla="*/ 2676129 h 3784600"/>
              <a:gd name="connsiteX8" fmla="*/ 0 w 6845300"/>
              <a:gd name="connsiteY8" fmla="*/ 1108471 h 3784600"/>
              <a:gd name="connsiteX0" fmla="*/ 0 w 6845300"/>
              <a:gd name="connsiteY0" fmla="*/ 1819671 h 4495800"/>
              <a:gd name="connsiteX1" fmla="*/ 4893071 w 6845300"/>
              <a:gd name="connsiteY1" fmla="*/ 0 h 4495800"/>
              <a:gd name="connsiteX2" fmla="*/ 5736829 w 6845300"/>
              <a:gd name="connsiteY2" fmla="*/ 711200 h 4495800"/>
              <a:gd name="connsiteX3" fmla="*/ 6845300 w 6845300"/>
              <a:gd name="connsiteY3" fmla="*/ 1819671 h 4495800"/>
              <a:gd name="connsiteX4" fmla="*/ 6845300 w 6845300"/>
              <a:gd name="connsiteY4" fmla="*/ 3387329 h 4495800"/>
              <a:gd name="connsiteX5" fmla="*/ 5736829 w 6845300"/>
              <a:gd name="connsiteY5" fmla="*/ 4495800 h 4495800"/>
              <a:gd name="connsiteX6" fmla="*/ 1108471 w 6845300"/>
              <a:gd name="connsiteY6" fmla="*/ 4495800 h 4495800"/>
              <a:gd name="connsiteX7" fmla="*/ 0 w 6845300"/>
              <a:gd name="connsiteY7" fmla="*/ 3387329 h 4495800"/>
              <a:gd name="connsiteX8" fmla="*/ 0 w 6845300"/>
              <a:gd name="connsiteY8" fmla="*/ 1819671 h 4495800"/>
              <a:gd name="connsiteX0" fmla="*/ 0 w 7645400"/>
              <a:gd name="connsiteY0" fmla="*/ 1819671 h 4495800"/>
              <a:gd name="connsiteX1" fmla="*/ 4893071 w 7645400"/>
              <a:gd name="connsiteY1" fmla="*/ 0 h 4495800"/>
              <a:gd name="connsiteX2" fmla="*/ 5736829 w 7645400"/>
              <a:gd name="connsiteY2" fmla="*/ 711200 h 4495800"/>
              <a:gd name="connsiteX3" fmla="*/ 7645400 w 7645400"/>
              <a:gd name="connsiteY3" fmla="*/ 3750071 h 4495800"/>
              <a:gd name="connsiteX4" fmla="*/ 6845300 w 7645400"/>
              <a:gd name="connsiteY4" fmla="*/ 3387329 h 4495800"/>
              <a:gd name="connsiteX5" fmla="*/ 5736829 w 7645400"/>
              <a:gd name="connsiteY5" fmla="*/ 4495800 h 4495800"/>
              <a:gd name="connsiteX6" fmla="*/ 1108471 w 7645400"/>
              <a:gd name="connsiteY6" fmla="*/ 4495800 h 4495800"/>
              <a:gd name="connsiteX7" fmla="*/ 0 w 7645400"/>
              <a:gd name="connsiteY7" fmla="*/ 3387329 h 4495800"/>
              <a:gd name="connsiteX8" fmla="*/ 0 w 7645400"/>
              <a:gd name="connsiteY8" fmla="*/ 1819671 h 4495800"/>
              <a:gd name="connsiteX0" fmla="*/ 0 w 8937229"/>
              <a:gd name="connsiteY0" fmla="*/ 18196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0 w 8937229"/>
              <a:gd name="connsiteY8" fmla="*/ 1819671 h 4495800"/>
              <a:gd name="connsiteX0" fmla="*/ 3530600 w 8937229"/>
              <a:gd name="connsiteY0" fmla="*/ 8798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530600 w 8937229"/>
              <a:gd name="connsiteY8" fmla="*/ 879871 h 4495800"/>
              <a:gd name="connsiteX0" fmla="*/ 3848100 w 8937229"/>
              <a:gd name="connsiteY0" fmla="*/ 7274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848100 w 8937229"/>
              <a:gd name="connsiteY8" fmla="*/ 727471 h 4495800"/>
              <a:gd name="connsiteX0" fmla="*/ 3848100 w 8937229"/>
              <a:gd name="connsiteY0" fmla="*/ 7274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3781029 w 8937229"/>
              <a:gd name="connsiteY5" fmla="*/ 35560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848100 w 8937229"/>
              <a:gd name="connsiteY8" fmla="*/ 727471 h 4495800"/>
              <a:gd name="connsiteX0" fmla="*/ 3848100 w 8937229"/>
              <a:gd name="connsiteY0" fmla="*/ 727471 h 5743971"/>
              <a:gd name="connsiteX1" fmla="*/ 4893071 w 8937229"/>
              <a:gd name="connsiteY1" fmla="*/ 0 h 5743971"/>
              <a:gd name="connsiteX2" fmla="*/ 8937229 w 8937229"/>
              <a:gd name="connsiteY2" fmla="*/ 2844800 h 5743971"/>
              <a:gd name="connsiteX3" fmla="*/ 4876800 w 8937229"/>
              <a:gd name="connsiteY3" fmla="*/ 5743971 h 5743971"/>
              <a:gd name="connsiteX4" fmla="*/ 6845300 w 8937229"/>
              <a:gd name="connsiteY4" fmla="*/ 3387329 h 5743971"/>
              <a:gd name="connsiteX5" fmla="*/ 3781029 w 8937229"/>
              <a:gd name="connsiteY5" fmla="*/ 3556000 h 5743971"/>
              <a:gd name="connsiteX6" fmla="*/ 1108471 w 8937229"/>
              <a:gd name="connsiteY6" fmla="*/ 4495800 h 5743971"/>
              <a:gd name="connsiteX7" fmla="*/ 0 w 8937229"/>
              <a:gd name="connsiteY7" fmla="*/ 3387329 h 5743971"/>
              <a:gd name="connsiteX8" fmla="*/ 3848100 w 8937229"/>
              <a:gd name="connsiteY8" fmla="*/ 727471 h 5743971"/>
              <a:gd name="connsiteX0" fmla="*/ 3848100 w 8937229"/>
              <a:gd name="connsiteY0" fmla="*/ 727471 h 5769371"/>
              <a:gd name="connsiteX1" fmla="*/ 4893071 w 8937229"/>
              <a:gd name="connsiteY1" fmla="*/ 0 h 5769371"/>
              <a:gd name="connsiteX2" fmla="*/ 8937229 w 8937229"/>
              <a:gd name="connsiteY2" fmla="*/ 2844800 h 5769371"/>
              <a:gd name="connsiteX3" fmla="*/ 4902200 w 8937229"/>
              <a:gd name="connsiteY3" fmla="*/ 5769371 h 5769371"/>
              <a:gd name="connsiteX4" fmla="*/ 6845300 w 8937229"/>
              <a:gd name="connsiteY4" fmla="*/ 3387329 h 5769371"/>
              <a:gd name="connsiteX5" fmla="*/ 3781029 w 8937229"/>
              <a:gd name="connsiteY5" fmla="*/ 3556000 h 5769371"/>
              <a:gd name="connsiteX6" fmla="*/ 1108471 w 8937229"/>
              <a:gd name="connsiteY6" fmla="*/ 4495800 h 5769371"/>
              <a:gd name="connsiteX7" fmla="*/ 0 w 8937229"/>
              <a:gd name="connsiteY7" fmla="*/ 3387329 h 5769371"/>
              <a:gd name="connsiteX8" fmla="*/ 3848100 w 8937229"/>
              <a:gd name="connsiteY8" fmla="*/ 727471 h 5769371"/>
              <a:gd name="connsiteX0" fmla="*/ 3848100 w 8949929"/>
              <a:gd name="connsiteY0" fmla="*/ 727471 h 5769371"/>
              <a:gd name="connsiteX1" fmla="*/ 4893071 w 8949929"/>
              <a:gd name="connsiteY1" fmla="*/ 0 h 5769371"/>
              <a:gd name="connsiteX2" fmla="*/ 8949929 w 8949929"/>
              <a:gd name="connsiteY2" fmla="*/ 2832100 h 5769371"/>
              <a:gd name="connsiteX3" fmla="*/ 4902200 w 8949929"/>
              <a:gd name="connsiteY3" fmla="*/ 5769371 h 5769371"/>
              <a:gd name="connsiteX4" fmla="*/ 6845300 w 8949929"/>
              <a:gd name="connsiteY4" fmla="*/ 3387329 h 5769371"/>
              <a:gd name="connsiteX5" fmla="*/ 3781029 w 8949929"/>
              <a:gd name="connsiteY5" fmla="*/ 3556000 h 5769371"/>
              <a:gd name="connsiteX6" fmla="*/ 1108471 w 8949929"/>
              <a:gd name="connsiteY6" fmla="*/ 4495800 h 5769371"/>
              <a:gd name="connsiteX7" fmla="*/ 0 w 8949929"/>
              <a:gd name="connsiteY7" fmla="*/ 3387329 h 5769371"/>
              <a:gd name="connsiteX8" fmla="*/ 3848100 w 8949929"/>
              <a:gd name="connsiteY8" fmla="*/ 727471 h 5769371"/>
              <a:gd name="connsiteX0" fmla="*/ 3848100 w 8949929"/>
              <a:gd name="connsiteY0" fmla="*/ 752871 h 5794771"/>
              <a:gd name="connsiteX1" fmla="*/ 4867671 w 8949929"/>
              <a:gd name="connsiteY1" fmla="*/ 0 h 5794771"/>
              <a:gd name="connsiteX2" fmla="*/ 8949929 w 8949929"/>
              <a:gd name="connsiteY2" fmla="*/ 2857500 h 5794771"/>
              <a:gd name="connsiteX3" fmla="*/ 4902200 w 8949929"/>
              <a:gd name="connsiteY3" fmla="*/ 5794771 h 5794771"/>
              <a:gd name="connsiteX4" fmla="*/ 6845300 w 8949929"/>
              <a:gd name="connsiteY4" fmla="*/ 3412729 h 5794771"/>
              <a:gd name="connsiteX5" fmla="*/ 3781029 w 8949929"/>
              <a:gd name="connsiteY5" fmla="*/ 3581400 h 5794771"/>
              <a:gd name="connsiteX6" fmla="*/ 1108471 w 8949929"/>
              <a:gd name="connsiteY6" fmla="*/ 4521200 h 5794771"/>
              <a:gd name="connsiteX7" fmla="*/ 0 w 8949929"/>
              <a:gd name="connsiteY7" fmla="*/ 3412729 h 5794771"/>
              <a:gd name="connsiteX8" fmla="*/ 3848100 w 8949929"/>
              <a:gd name="connsiteY8" fmla="*/ 752871 h 5794771"/>
              <a:gd name="connsiteX0" fmla="*/ 2739629 w 7841458"/>
              <a:gd name="connsiteY0" fmla="*/ 752871 h 5794771"/>
              <a:gd name="connsiteX1" fmla="*/ 3759200 w 7841458"/>
              <a:gd name="connsiteY1" fmla="*/ 0 h 5794771"/>
              <a:gd name="connsiteX2" fmla="*/ 7841458 w 7841458"/>
              <a:gd name="connsiteY2" fmla="*/ 2857500 h 5794771"/>
              <a:gd name="connsiteX3" fmla="*/ 3793729 w 7841458"/>
              <a:gd name="connsiteY3" fmla="*/ 5794771 h 5794771"/>
              <a:gd name="connsiteX4" fmla="*/ 5736829 w 7841458"/>
              <a:gd name="connsiteY4" fmla="*/ 3412729 h 5794771"/>
              <a:gd name="connsiteX5" fmla="*/ 2672558 w 7841458"/>
              <a:gd name="connsiteY5" fmla="*/ 3581400 h 5794771"/>
              <a:gd name="connsiteX6" fmla="*/ 0 w 7841458"/>
              <a:gd name="connsiteY6" fmla="*/ 4521200 h 5794771"/>
              <a:gd name="connsiteX7" fmla="*/ 4797029 w 7841458"/>
              <a:gd name="connsiteY7" fmla="*/ 2193529 h 5794771"/>
              <a:gd name="connsiteX8" fmla="*/ 2739629 w 7841458"/>
              <a:gd name="connsiteY8" fmla="*/ 752871 h 5794771"/>
              <a:gd name="connsiteX0" fmla="*/ 67071 w 5168900"/>
              <a:gd name="connsiteY0" fmla="*/ 752871 h 5794771"/>
              <a:gd name="connsiteX1" fmla="*/ 1086642 w 5168900"/>
              <a:gd name="connsiteY1" fmla="*/ 0 h 5794771"/>
              <a:gd name="connsiteX2" fmla="*/ 5168900 w 5168900"/>
              <a:gd name="connsiteY2" fmla="*/ 2857500 h 5794771"/>
              <a:gd name="connsiteX3" fmla="*/ 1121171 w 5168900"/>
              <a:gd name="connsiteY3" fmla="*/ 5794771 h 5794771"/>
              <a:gd name="connsiteX4" fmla="*/ 3064271 w 5168900"/>
              <a:gd name="connsiteY4" fmla="*/ 3412729 h 5794771"/>
              <a:gd name="connsiteX5" fmla="*/ 0 w 5168900"/>
              <a:gd name="connsiteY5" fmla="*/ 3581400 h 5794771"/>
              <a:gd name="connsiteX6" fmla="*/ 1073942 w 5168900"/>
              <a:gd name="connsiteY6" fmla="*/ 2959100 h 5794771"/>
              <a:gd name="connsiteX7" fmla="*/ 2124471 w 5168900"/>
              <a:gd name="connsiteY7" fmla="*/ 2193529 h 5794771"/>
              <a:gd name="connsiteX8" fmla="*/ 67071 w 5168900"/>
              <a:gd name="connsiteY8" fmla="*/ 752871 h 5794771"/>
              <a:gd name="connsiteX0" fmla="*/ 67071 w 5168900"/>
              <a:gd name="connsiteY0" fmla="*/ 752871 h 5794771"/>
              <a:gd name="connsiteX1" fmla="*/ 1086642 w 5168900"/>
              <a:gd name="connsiteY1" fmla="*/ 0 h 5794771"/>
              <a:gd name="connsiteX2" fmla="*/ 5168900 w 5168900"/>
              <a:gd name="connsiteY2" fmla="*/ 2857500 h 5794771"/>
              <a:gd name="connsiteX3" fmla="*/ 1121171 w 5168900"/>
              <a:gd name="connsiteY3" fmla="*/ 5794771 h 5794771"/>
              <a:gd name="connsiteX4" fmla="*/ 155971 w 5168900"/>
              <a:gd name="connsiteY4" fmla="*/ 5076429 h 5794771"/>
              <a:gd name="connsiteX5" fmla="*/ 0 w 5168900"/>
              <a:gd name="connsiteY5" fmla="*/ 3581400 h 5794771"/>
              <a:gd name="connsiteX6" fmla="*/ 1073942 w 5168900"/>
              <a:gd name="connsiteY6" fmla="*/ 2959100 h 5794771"/>
              <a:gd name="connsiteX7" fmla="*/ 2124471 w 5168900"/>
              <a:gd name="connsiteY7" fmla="*/ 2193529 h 5794771"/>
              <a:gd name="connsiteX8" fmla="*/ 67071 w 5168900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054100 w 5101829"/>
              <a:gd name="connsiteY3" fmla="*/ 5794771 h 5794771"/>
              <a:gd name="connsiteX4" fmla="*/ 88900 w 5101829"/>
              <a:gd name="connsiteY4" fmla="*/ 50764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0541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1049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1049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972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1829" h="5794771">
                <a:moveTo>
                  <a:pt x="0" y="752871"/>
                </a:moveTo>
                <a:lnTo>
                  <a:pt x="1019571" y="0"/>
                </a:lnTo>
                <a:lnTo>
                  <a:pt x="5101829" y="2857500"/>
                </a:lnTo>
                <a:lnTo>
                  <a:pt x="1104900" y="5794771"/>
                </a:lnTo>
                <a:lnTo>
                  <a:pt x="50800" y="5038329"/>
                </a:lnTo>
                <a:lnTo>
                  <a:pt x="1964929" y="3670300"/>
                </a:lnTo>
                <a:lnTo>
                  <a:pt x="1006871" y="2997200"/>
                </a:lnTo>
                <a:lnTo>
                  <a:pt x="2057400" y="2193529"/>
                </a:lnTo>
                <a:lnTo>
                  <a:pt x="0" y="752871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           Click here</a:t>
            </a:r>
          </a:p>
          <a:p>
            <a:r>
              <a:rPr lang="en-US" dirty="0"/>
              <a:t>                 to add photo</a:t>
            </a:r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7469651" y="3051307"/>
            <a:ext cx="4354050" cy="1650628"/>
          </a:xfrm>
        </p:spPr>
        <p:txBody>
          <a:bodyPr>
            <a:normAutofit/>
          </a:bodyPr>
          <a:lstStyle>
            <a:lvl1pPr marL="0" indent="0" algn="ctr">
              <a:lnSpc>
                <a:spcPts val="4000"/>
              </a:lnSpc>
              <a:buNone/>
              <a:defRPr sz="3600" b="0" baseline="0">
                <a:solidFill>
                  <a:schemeClr val="bg1"/>
                </a:solidFill>
              </a:defRPr>
            </a:lvl1pPr>
            <a:lvl2pPr marL="457200" indent="0">
              <a:buNone/>
              <a:defRPr b="1">
                <a:solidFill>
                  <a:schemeClr val="bg1"/>
                </a:solidFill>
              </a:defRPr>
            </a:lvl2pPr>
            <a:lvl3pPr marL="914400" indent="0">
              <a:buNone/>
              <a:defRPr b="1">
                <a:solidFill>
                  <a:schemeClr val="bg1"/>
                </a:solidFill>
              </a:defRPr>
            </a:lvl3pPr>
            <a:lvl4pPr marL="1371600" indent="0">
              <a:buNone/>
              <a:defRPr b="1">
                <a:solidFill>
                  <a:schemeClr val="bg1"/>
                </a:solidFill>
              </a:defRPr>
            </a:lvl4pPr>
            <a:lvl5pPr marL="1828800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with ic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F9D0D72-C3F8-584A-8699-47CDAC0A99C9}"/>
              </a:ext>
            </a:extLst>
          </p:cNvPr>
          <p:cNvCxnSpPr>
            <a:cxnSpLocks/>
          </p:cNvCxnSpPr>
          <p:nvPr userDrawn="1"/>
        </p:nvCxnSpPr>
        <p:spPr>
          <a:xfrm>
            <a:off x="-3880" y="2086593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81242"/>
            <a:ext cx="12192000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704165" y="3376016"/>
            <a:ext cx="4563574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39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46EB5BD2-E95A-9D49-86A1-BBE510B332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65237" y="3346647"/>
            <a:ext cx="4563574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</p:spTree>
    <p:extLst>
      <p:ext uri="{BB962C8B-B14F-4D97-AF65-F5344CB8AC3E}">
        <p14:creationId xmlns:p14="http://schemas.microsoft.com/office/powerpoint/2010/main" val="334221377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column with ic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81242"/>
            <a:ext cx="12192000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9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6403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ulle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 userDrawn="1"/>
        </p:nvSpPr>
        <p:spPr>
          <a:xfrm>
            <a:off x="4903304" y="1126433"/>
            <a:ext cx="7288696" cy="1302295"/>
          </a:xfrm>
          <a:prstGeom prst="rect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 userDrawn="1"/>
        </p:nvSpPr>
        <p:spPr>
          <a:xfrm>
            <a:off x="4903304" y="2749824"/>
            <a:ext cx="7288696" cy="1302295"/>
          </a:xfrm>
          <a:prstGeom prst="rect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4903304" y="4373215"/>
            <a:ext cx="7288696" cy="1302295"/>
          </a:xfrm>
          <a:prstGeom prst="rect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8" name="Straight Connector 37"/>
          <p:cNvCxnSpPr/>
          <p:nvPr userDrawn="1"/>
        </p:nvCxnSpPr>
        <p:spPr>
          <a:xfrm>
            <a:off x="6175512" y="1223543"/>
            <a:ext cx="0" cy="10425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 userDrawn="1"/>
        </p:nvCxnSpPr>
        <p:spPr>
          <a:xfrm>
            <a:off x="6175512" y="2852059"/>
            <a:ext cx="0" cy="10425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 userDrawn="1"/>
        </p:nvCxnSpPr>
        <p:spPr>
          <a:xfrm>
            <a:off x="6175512" y="4496389"/>
            <a:ext cx="0" cy="10425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4456" y="677649"/>
            <a:ext cx="1176669" cy="5446643"/>
          </a:xfrm>
          <a:prstGeom prst="rect">
            <a:avLst/>
          </a:prstGeom>
        </p:spPr>
      </p:pic>
      <p:sp>
        <p:nvSpPr>
          <p:cNvPr id="42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643223" y="1079254"/>
            <a:ext cx="3821205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643223" y="2087287"/>
            <a:ext cx="3821205" cy="3642009"/>
          </a:xfrm>
        </p:spPr>
        <p:txBody>
          <a:bodyPr>
            <a:noAutofit/>
          </a:bodyPr>
          <a:lstStyle>
            <a:lvl1pPr marL="0" indent="0" algn="l">
              <a:buNone/>
              <a:defRPr sz="30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44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4975024" y="1126433"/>
            <a:ext cx="1176670" cy="12929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4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271051" y="1126433"/>
            <a:ext cx="5353929" cy="1292995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51" name="Straight Connector 50"/>
          <p:cNvCxnSpPr/>
          <p:nvPr userDrawn="1"/>
        </p:nvCxnSpPr>
        <p:spPr>
          <a:xfrm>
            <a:off x="417209" y="1920386"/>
            <a:ext cx="4287526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4998842" y="2740524"/>
            <a:ext cx="1176670" cy="12929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5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294869" y="2740524"/>
            <a:ext cx="5353929" cy="1292995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4" name="Text Placeholder 23"/>
          <p:cNvSpPr>
            <a:spLocks noGrp="1"/>
          </p:cNvSpPr>
          <p:nvPr>
            <p:ph type="body" sz="quarter" idx="18" hasCustomPrompt="1"/>
          </p:nvPr>
        </p:nvSpPr>
        <p:spPr>
          <a:xfrm>
            <a:off x="4968894" y="4387646"/>
            <a:ext cx="1176670" cy="12929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55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264921" y="4387646"/>
            <a:ext cx="5353929" cy="1292995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3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0190" y="1447737"/>
            <a:ext cx="7941283" cy="4839954"/>
          </a:xfrm>
          <a:prstGeom prst="rect">
            <a:avLst/>
          </a:prstGeom>
        </p:spPr>
      </p:pic>
      <p:sp>
        <p:nvSpPr>
          <p:cNvPr id="2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13464"/>
            <a:ext cx="12192000" cy="704485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1045042"/>
            <a:ext cx="12192000" cy="590599"/>
          </a:xfrm>
        </p:spPr>
        <p:txBody>
          <a:bodyPr>
            <a:no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Sub Title</a:t>
            </a:r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280404" y="945173"/>
            <a:ext cx="11623126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3184071" y="1893434"/>
            <a:ext cx="5665788" cy="3478212"/>
          </a:xfrm>
          <a:prstGeom prst="rect">
            <a:avLst/>
          </a:prstGeom>
        </p:spPr>
        <p:txBody>
          <a:bodyPr anchor="t"/>
          <a:lstStyle>
            <a:lvl1pPr marL="228600" marR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     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         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           Click here  to add photo</a:t>
            </a:r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29500" y="740153"/>
            <a:ext cx="4762500" cy="5612853"/>
          </a:xfrm>
          <a:prstGeom prst="rect">
            <a:avLst/>
          </a:prstGeom>
        </p:spPr>
      </p:pic>
      <p:cxnSp>
        <p:nvCxnSpPr>
          <p:cNvPr id="27" name="Straight Connector 26"/>
          <p:cNvCxnSpPr/>
          <p:nvPr userDrawn="1"/>
        </p:nvCxnSpPr>
        <p:spPr>
          <a:xfrm flipH="1">
            <a:off x="378379" y="1908558"/>
            <a:ext cx="6789867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8802435" y="1223694"/>
            <a:ext cx="3389565" cy="403365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4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Click here to add photo</a:t>
            </a:r>
          </a:p>
        </p:txBody>
      </p:sp>
      <p:sp>
        <p:nvSpPr>
          <p:cNvPr id="9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43223" y="1079254"/>
            <a:ext cx="6361734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43223" y="2087287"/>
            <a:ext cx="6361734" cy="3642009"/>
          </a:xfrm>
        </p:spPr>
        <p:txBody>
          <a:bodyPr>
            <a:noAutofit/>
          </a:bodyPr>
          <a:lstStyle>
            <a:lvl1pPr marL="0" indent="0" algn="l">
              <a:buNone/>
              <a:defRPr sz="30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13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66" t="-1339"/>
          <a:stretch/>
        </p:blipFill>
        <p:spPr>
          <a:xfrm>
            <a:off x="2449287" y="1355271"/>
            <a:ext cx="9742714" cy="5502729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8" hasCustomPrompt="1"/>
          </p:nvPr>
        </p:nvSpPr>
        <p:spPr>
          <a:xfrm>
            <a:off x="3731480" y="2335213"/>
            <a:ext cx="4098925" cy="2628900"/>
          </a:xfrm>
        </p:spPr>
        <p:txBody>
          <a:bodyPr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4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here to add photo</a:t>
            </a:r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13464"/>
            <a:ext cx="12192000" cy="704485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 flipH="1">
            <a:off x="280404" y="945173"/>
            <a:ext cx="11623126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90657" y="550299"/>
            <a:ext cx="5479143" cy="6292294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7754938" y="1192681"/>
            <a:ext cx="2187575" cy="3886200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Click here to add photo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378380" y="1908558"/>
            <a:ext cx="6348991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43223" y="1079254"/>
            <a:ext cx="5839220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43223" y="2087287"/>
            <a:ext cx="5839220" cy="3642009"/>
          </a:xfrm>
        </p:spPr>
        <p:txBody>
          <a:bodyPr>
            <a:noAutofit/>
          </a:bodyPr>
          <a:lstStyle>
            <a:lvl1pPr marL="0" indent="0" algn="l">
              <a:buNone/>
              <a:defRPr sz="30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27462" y="853210"/>
            <a:ext cx="2730297" cy="1841017"/>
          </a:xfrm>
        </p:spPr>
        <p:txBody>
          <a:bodyPr anchor="ctr">
            <a:noAutofit/>
          </a:bodyPr>
          <a:lstStyle>
            <a:lvl1pPr marL="0" indent="0" algn="l">
              <a:buNone/>
              <a:defRPr sz="5400" baseline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UP NEXT</a:t>
            </a:r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3474722" y="858821"/>
            <a:ext cx="4770814" cy="1841017"/>
          </a:xfrm>
        </p:spPr>
        <p:txBody>
          <a:bodyPr anchor="ctr">
            <a:noAutofit/>
          </a:bodyPr>
          <a:lstStyle>
            <a:lvl1pPr marL="0" indent="0" algn="l">
              <a:buNone/>
              <a:defRPr sz="2800" i="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Any Questions?</a:t>
            </a:r>
          </a:p>
        </p:txBody>
      </p:sp>
      <p:cxnSp>
        <p:nvCxnSpPr>
          <p:cNvPr id="26" name="Straight Connector 25"/>
          <p:cNvCxnSpPr>
            <a:cxnSpLocks/>
          </p:cNvCxnSpPr>
          <p:nvPr userDrawn="1"/>
        </p:nvCxnSpPr>
        <p:spPr>
          <a:xfrm>
            <a:off x="3304063" y="834922"/>
            <a:ext cx="0" cy="1999718"/>
          </a:xfrm>
          <a:prstGeom prst="line">
            <a:avLst/>
          </a:prstGeom>
          <a:ln w="19050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1">
            <a:extLst>
              <a:ext uri="{FF2B5EF4-FFF2-40B4-BE49-F238E27FC236}">
                <a16:creationId xmlns:a16="http://schemas.microsoft.com/office/drawing/2014/main" id="{880D545A-B2E4-E04A-9869-68D29DE3E866}"/>
              </a:ext>
            </a:extLst>
          </p:cNvPr>
          <p:cNvSpPr/>
          <p:nvPr userDrawn="1"/>
        </p:nvSpPr>
        <p:spPr>
          <a:xfrm>
            <a:off x="3035808" y="566928"/>
            <a:ext cx="9198864" cy="6309360"/>
          </a:xfrm>
          <a:custGeom>
            <a:avLst/>
            <a:gdLst>
              <a:gd name="connsiteX0" fmla="*/ 9162288 w 9198864"/>
              <a:gd name="connsiteY0" fmla="*/ 0 h 6309360"/>
              <a:gd name="connsiteX1" fmla="*/ 9162288 w 9198864"/>
              <a:gd name="connsiteY1" fmla="*/ 0 h 6309360"/>
              <a:gd name="connsiteX2" fmla="*/ 0 w 9198864"/>
              <a:gd name="connsiteY2" fmla="*/ 6309360 h 6309360"/>
              <a:gd name="connsiteX3" fmla="*/ 9198864 w 9198864"/>
              <a:gd name="connsiteY3" fmla="*/ 6309360 h 6309360"/>
              <a:gd name="connsiteX4" fmla="*/ 9162288 w 9198864"/>
              <a:gd name="connsiteY4" fmla="*/ 0 h 630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8864" h="6309360">
                <a:moveTo>
                  <a:pt x="9162288" y="0"/>
                </a:moveTo>
                <a:lnTo>
                  <a:pt x="9162288" y="0"/>
                </a:lnTo>
                <a:lnTo>
                  <a:pt x="0" y="6309360"/>
                </a:lnTo>
                <a:lnTo>
                  <a:pt x="9198864" y="6309360"/>
                </a:lnTo>
                <a:lnTo>
                  <a:pt x="9162288" y="0"/>
                </a:lnTo>
                <a:close/>
              </a:path>
            </a:pathLst>
          </a:cu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E95D2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0F80F4D-8E9D-4E44-8C15-5A38944239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496" y="4593271"/>
            <a:ext cx="4704093" cy="1273231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EDC3F543-D829-4C4F-8BC0-87126215E8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73004" y="3523263"/>
            <a:ext cx="2812464" cy="323455"/>
          </a:xfrm>
        </p:spPr>
        <p:txBody>
          <a:bodyPr anchor="t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 1</a:t>
            </a:r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0D6CBF79-4370-F34F-9007-D1AA45DEEDB2}"/>
              </a:ext>
            </a:extLst>
          </p:cNvPr>
          <p:cNvSpPr/>
          <p:nvPr userDrawn="1"/>
        </p:nvSpPr>
        <p:spPr>
          <a:xfrm rot="341170">
            <a:off x="7432937" y="3077610"/>
            <a:ext cx="776064" cy="776064"/>
          </a:xfrm>
          <a:prstGeom prst="diamond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1F57243-0F4E-AA4F-868C-347A56FC06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195575" y="4231446"/>
            <a:ext cx="2812464" cy="323455"/>
          </a:xfrm>
        </p:spPr>
        <p:txBody>
          <a:bodyPr anchor="t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 1</a:t>
            </a:r>
          </a:p>
        </p:txBody>
      </p:sp>
      <p:sp>
        <p:nvSpPr>
          <p:cNvPr id="19" name="Diamond 18">
            <a:extLst>
              <a:ext uri="{FF2B5EF4-FFF2-40B4-BE49-F238E27FC236}">
                <a16:creationId xmlns:a16="http://schemas.microsoft.com/office/drawing/2014/main" id="{BA3808A1-2A98-1D4C-90F4-35D474687F46}"/>
              </a:ext>
            </a:extLst>
          </p:cNvPr>
          <p:cNvSpPr/>
          <p:nvPr userDrawn="1"/>
        </p:nvSpPr>
        <p:spPr>
          <a:xfrm rot="341170">
            <a:off x="6355812" y="3967076"/>
            <a:ext cx="776064" cy="776064"/>
          </a:xfrm>
          <a:prstGeom prst="diamond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801" b="-15543"/>
          <a:stretch/>
        </p:blipFill>
        <p:spPr>
          <a:xfrm>
            <a:off x="8906226" y="-36577"/>
            <a:ext cx="3270440" cy="269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9513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568B6B40-4FEF-704C-BA00-8092469DEA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 flipH="1">
            <a:off x="10047508" y="1029646"/>
            <a:ext cx="2144492" cy="4335476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781E9F8C-89AB-E747-841D-3F5CB4857B12}"/>
              </a:ext>
            </a:extLst>
          </p:cNvPr>
          <p:cNvSpPr/>
          <p:nvPr userDrawn="1"/>
        </p:nvSpPr>
        <p:spPr>
          <a:xfrm rot="5400000" flipV="1">
            <a:off x="7804964" y="2470964"/>
            <a:ext cx="3920051" cy="4854022"/>
          </a:xfrm>
          <a:custGeom>
            <a:avLst/>
            <a:gdLst>
              <a:gd name="connsiteX0" fmla="*/ 0 w 3920051"/>
              <a:gd name="connsiteY0" fmla="*/ 4854022 h 4854022"/>
              <a:gd name="connsiteX1" fmla="*/ 3920051 w 3920051"/>
              <a:gd name="connsiteY1" fmla="*/ 4854022 h 4854022"/>
              <a:gd name="connsiteX2" fmla="*/ 3920051 w 3920051"/>
              <a:gd name="connsiteY2" fmla="*/ 1186429 h 4854022"/>
              <a:gd name="connsiteX3" fmla="*/ 3150098 w 3920051"/>
              <a:gd name="connsiteY3" fmla="*/ 0 h 485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0051" h="4854022">
                <a:moveTo>
                  <a:pt x="0" y="4854022"/>
                </a:moveTo>
                <a:lnTo>
                  <a:pt x="3920051" y="4854022"/>
                </a:lnTo>
                <a:lnTo>
                  <a:pt x="3920051" y="1186429"/>
                </a:lnTo>
                <a:lnTo>
                  <a:pt x="3150098" y="0"/>
                </a:lnTo>
                <a:close/>
              </a:path>
            </a:pathLst>
          </a:cu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rgbClr val="EE7123"/>
              </a:solidFill>
            </a:endParaRPr>
          </a:p>
        </p:txBody>
      </p:sp>
      <p:sp>
        <p:nvSpPr>
          <p:cNvPr id="34" name="テキスト プレースホルダー 36">
            <a:extLst>
              <a:ext uri="{FF2B5EF4-FFF2-40B4-BE49-F238E27FC236}">
                <a16:creationId xmlns:a16="http://schemas.microsoft.com/office/drawing/2014/main" id="{238A4793-5502-844C-9067-4344AA518ED1}"/>
              </a:ext>
            </a:extLst>
          </p:cNvPr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30400D71-66F5-7F4B-9F2F-41E002AB9C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Desig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013" y="603682"/>
            <a:ext cx="4948628" cy="1339418"/>
          </a:xfrm>
          <a:prstGeom prst="rect">
            <a:avLst/>
          </a:prstGeom>
        </p:spPr>
      </p:pic>
      <p:sp>
        <p:nvSpPr>
          <p:cNvPr id="14" name="Footer Placeholder 6"/>
          <p:cNvSpPr txBox="1">
            <a:spLocks noGrp="1"/>
          </p:cNvSpPr>
          <p:nvPr userDrawn="1"/>
        </p:nvSpPr>
        <p:spPr bwMode="auto">
          <a:xfrm>
            <a:off x="2493155" y="6032177"/>
            <a:ext cx="246221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IE" altLang="en-US" sz="1000" dirty="0">
                <a:solidFill>
                  <a:schemeClr val="tx1"/>
                </a:solidFill>
                <a:latin typeface="Calibri" charset="0"/>
              </a:rPr>
              <a:t> This programme has been funded with support from the European Commission </a:t>
            </a:r>
          </a:p>
        </p:txBody>
      </p:sp>
      <p:pic>
        <p:nvPicPr>
          <p:cNvPr id="19" name="Picture 8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713" y="5935801"/>
            <a:ext cx="162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178299" y="1244309"/>
            <a:ext cx="6457791" cy="7288881"/>
          </a:xfrm>
          <a:prstGeom prst="rect">
            <a:avLst/>
          </a:prstGeom>
        </p:spPr>
      </p:pic>
      <p:sp>
        <p:nvSpPr>
          <p:cNvPr id="21" name="Picture Placeholder 7"/>
          <p:cNvSpPr>
            <a:spLocks noGrp="1"/>
          </p:cNvSpPr>
          <p:nvPr>
            <p:ph type="pic" sz="quarter" idx="10"/>
          </p:nvPr>
        </p:nvSpPr>
        <p:spPr>
          <a:xfrm flipH="1">
            <a:off x="5081903" y="-409549"/>
            <a:ext cx="9329451" cy="10596598"/>
          </a:xfrm>
          <a:custGeom>
            <a:avLst/>
            <a:gdLst>
              <a:gd name="connsiteX0" fmla="*/ 0 w 6845300"/>
              <a:gd name="connsiteY0" fmla="*/ 1108471 h 3784600"/>
              <a:gd name="connsiteX1" fmla="*/ 1108471 w 6845300"/>
              <a:gd name="connsiteY1" fmla="*/ 0 h 3784600"/>
              <a:gd name="connsiteX2" fmla="*/ 5736829 w 6845300"/>
              <a:gd name="connsiteY2" fmla="*/ 0 h 3784600"/>
              <a:gd name="connsiteX3" fmla="*/ 6845300 w 6845300"/>
              <a:gd name="connsiteY3" fmla="*/ 1108471 h 3784600"/>
              <a:gd name="connsiteX4" fmla="*/ 6845300 w 6845300"/>
              <a:gd name="connsiteY4" fmla="*/ 2676129 h 3784600"/>
              <a:gd name="connsiteX5" fmla="*/ 5736829 w 6845300"/>
              <a:gd name="connsiteY5" fmla="*/ 3784600 h 3784600"/>
              <a:gd name="connsiteX6" fmla="*/ 1108471 w 6845300"/>
              <a:gd name="connsiteY6" fmla="*/ 3784600 h 3784600"/>
              <a:gd name="connsiteX7" fmla="*/ 0 w 6845300"/>
              <a:gd name="connsiteY7" fmla="*/ 2676129 h 3784600"/>
              <a:gd name="connsiteX8" fmla="*/ 0 w 6845300"/>
              <a:gd name="connsiteY8" fmla="*/ 1108471 h 3784600"/>
              <a:gd name="connsiteX0" fmla="*/ 0 w 6845300"/>
              <a:gd name="connsiteY0" fmla="*/ 1819671 h 4495800"/>
              <a:gd name="connsiteX1" fmla="*/ 4893071 w 6845300"/>
              <a:gd name="connsiteY1" fmla="*/ 0 h 4495800"/>
              <a:gd name="connsiteX2" fmla="*/ 5736829 w 6845300"/>
              <a:gd name="connsiteY2" fmla="*/ 711200 h 4495800"/>
              <a:gd name="connsiteX3" fmla="*/ 6845300 w 6845300"/>
              <a:gd name="connsiteY3" fmla="*/ 1819671 h 4495800"/>
              <a:gd name="connsiteX4" fmla="*/ 6845300 w 6845300"/>
              <a:gd name="connsiteY4" fmla="*/ 3387329 h 4495800"/>
              <a:gd name="connsiteX5" fmla="*/ 5736829 w 6845300"/>
              <a:gd name="connsiteY5" fmla="*/ 4495800 h 4495800"/>
              <a:gd name="connsiteX6" fmla="*/ 1108471 w 6845300"/>
              <a:gd name="connsiteY6" fmla="*/ 4495800 h 4495800"/>
              <a:gd name="connsiteX7" fmla="*/ 0 w 6845300"/>
              <a:gd name="connsiteY7" fmla="*/ 3387329 h 4495800"/>
              <a:gd name="connsiteX8" fmla="*/ 0 w 6845300"/>
              <a:gd name="connsiteY8" fmla="*/ 1819671 h 4495800"/>
              <a:gd name="connsiteX0" fmla="*/ 0 w 7645400"/>
              <a:gd name="connsiteY0" fmla="*/ 1819671 h 4495800"/>
              <a:gd name="connsiteX1" fmla="*/ 4893071 w 7645400"/>
              <a:gd name="connsiteY1" fmla="*/ 0 h 4495800"/>
              <a:gd name="connsiteX2" fmla="*/ 5736829 w 7645400"/>
              <a:gd name="connsiteY2" fmla="*/ 711200 h 4495800"/>
              <a:gd name="connsiteX3" fmla="*/ 7645400 w 7645400"/>
              <a:gd name="connsiteY3" fmla="*/ 3750071 h 4495800"/>
              <a:gd name="connsiteX4" fmla="*/ 6845300 w 7645400"/>
              <a:gd name="connsiteY4" fmla="*/ 3387329 h 4495800"/>
              <a:gd name="connsiteX5" fmla="*/ 5736829 w 7645400"/>
              <a:gd name="connsiteY5" fmla="*/ 4495800 h 4495800"/>
              <a:gd name="connsiteX6" fmla="*/ 1108471 w 7645400"/>
              <a:gd name="connsiteY6" fmla="*/ 4495800 h 4495800"/>
              <a:gd name="connsiteX7" fmla="*/ 0 w 7645400"/>
              <a:gd name="connsiteY7" fmla="*/ 3387329 h 4495800"/>
              <a:gd name="connsiteX8" fmla="*/ 0 w 7645400"/>
              <a:gd name="connsiteY8" fmla="*/ 1819671 h 4495800"/>
              <a:gd name="connsiteX0" fmla="*/ 0 w 8937229"/>
              <a:gd name="connsiteY0" fmla="*/ 18196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0 w 8937229"/>
              <a:gd name="connsiteY8" fmla="*/ 1819671 h 4495800"/>
              <a:gd name="connsiteX0" fmla="*/ 3530600 w 8937229"/>
              <a:gd name="connsiteY0" fmla="*/ 8798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530600 w 8937229"/>
              <a:gd name="connsiteY8" fmla="*/ 879871 h 4495800"/>
              <a:gd name="connsiteX0" fmla="*/ 3848100 w 8937229"/>
              <a:gd name="connsiteY0" fmla="*/ 7274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848100 w 8937229"/>
              <a:gd name="connsiteY8" fmla="*/ 727471 h 4495800"/>
              <a:gd name="connsiteX0" fmla="*/ 3848100 w 8937229"/>
              <a:gd name="connsiteY0" fmla="*/ 7274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3781029 w 8937229"/>
              <a:gd name="connsiteY5" fmla="*/ 35560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848100 w 8937229"/>
              <a:gd name="connsiteY8" fmla="*/ 727471 h 4495800"/>
              <a:gd name="connsiteX0" fmla="*/ 3848100 w 8937229"/>
              <a:gd name="connsiteY0" fmla="*/ 727471 h 5743971"/>
              <a:gd name="connsiteX1" fmla="*/ 4893071 w 8937229"/>
              <a:gd name="connsiteY1" fmla="*/ 0 h 5743971"/>
              <a:gd name="connsiteX2" fmla="*/ 8937229 w 8937229"/>
              <a:gd name="connsiteY2" fmla="*/ 2844800 h 5743971"/>
              <a:gd name="connsiteX3" fmla="*/ 4876800 w 8937229"/>
              <a:gd name="connsiteY3" fmla="*/ 5743971 h 5743971"/>
              <a:gd name="connsiteX4" fmla="*/ 6845300 w 8937229"/>
              <a:gd name="connsiteY4" fmla="*/ 3387329 h 5743971"/>
              <a:gd name="connsiteX5" fmla="*/ 3781029 w 8937229"/>
              <a:gd name="connsiteY5" fmla="*/ 3556000 h 5743971"/>
              <a:gd name="connsiteX6" fmla="*/ 1108471 w 8937229"/>
              <a:gd name="connsiteY6" fmla="*/ 4495800 h 5743971"/>
              <a:gd name="connsiteX7" fmla="*/ 0 w 8937229"/>
              <a:gd name="connsiteY7" fmla="*/ 3387329 h 5743971"/>
              <a:gd name="connsiteX8" fmla="*/ 3848100 w 8937229"/>
              <a:gd name="connsiteY8" fmla="*/ 727471 h 5743971"/>
              <a:gd name="connsiteX0" fmla="*/ 3848100 w 8937229"/>
              <a:gd name="connsiteY0" fmla="*/ 727471 h 5769371"/>
              <a:gd name="connsiteX1" fmla="*/ 4893071 w 8937229"/>
              <a:gd name="connsiteY1" fmla="*/ 0 h 5769371"/>
              <a:gd name="connsiteX2" fmla="*/ 8937229 w 8937229"/>
              <a:gd name="connsiteY2" fmla="*/ 2844800 h 5769371"/>
              <a:gd name="connsiteX3" fmla="*/ 4902200 w 8937229"/>
              <a:gd name="connsiteY3" fmla="*/ 5769371 h 5769371"/>
              <a:gd name="connsiteX4" fmla="*/ 6845300 w 8937229"/>
              <a:gd name="connsiteY4" fmla="*/ 3387329 h 5769371"/>
              <a:gd name="connsiteX5" fmla="*/ 3781029 w 8937229"/>
              <a:gd name="connsiteY5" fmla="*/ 3556000 h 5769371"/>
              <a:gd name="connsiteX6" fmla="*/ 1108471 w 8937229"/>
              <a:gd name="connsiteY6" fmla="*/ 4495800 h 5769371"/>
              <a:gd name="connsiteX7" fmla="*/ 0 w 8937229"/>
              <a:gd name="connsiteY7" fmla="*/ 3387329 h 5769371"/>
              <a:gd name="connsiteX8" fmla="*/ 3848100 w 8937229"/>
              <a:gd name="connsiteY8" fmla="*/ 727471 h 5769371"/>
              <a:gd name="connsiteX0" fmla="*/ 3848100 w 8949929"/>
              <a:gd name="connsiteY0" fmla="*/ 727471 h 5769371"/>
              <a:gd name="connsiteX1" fmla="*/ 4893071 w 8949929"/>
              <a:gd name="connsiteY1" fmla="*/ 0 h 5769371"/>
              <a:gd name="connsiteX2" fmla="*/ 8949929 w 8949929"/>
              <a:gd name="connsiteY2" fmla="*/ 2832100 h 5769371"/>
              <a:gd name="connsiteX3" fmla="*/ 4902200 w 8949929"/>
              <a:gd name="connsiteY3" fmla="*/ 5769371 h 5769371"/>
              <a:gd name="connsiteX4" fmla="*/ 6845300 w 8949929"/>
              <a:gd name="connsiteY4" fmla="*/ 3387329 h 5769371"/>
              <a:gd name="connsiteX5" fmla="*/ 3781029 w 8949929"/>
              <a:gd name="connsiteY5" fmla="*/ 3556000 h 5769371"/>
              <a:gd name="connsiteX6" fmla="*/ 1108471 w 8949929"/>
              <a:gd name="connsiteY6" fmla="*/ 4495800 h 5769371"/>
              <a:gd name="connsiteX7" fmla="*/ 0 w 8949929"/>
              <a:gd name="connsiteY7" fmla="*/ 3387329 h 5769371"/>
              <a:gd name="connsiteX8" fmla="*/ 3848100 w 8949929"/>
              <a:gd name="connsiteY8" fmla="*/ 727471 h 5769371"/>
              <a:gd name="connsiteX0" fmla="*/ 3848100 w 8949929"/>
              <a:gd name="connsiteY0" fmla="*/ 752871 h 5794771"/>
              <a:gd name="connsiteX1" fmla="*/ 4867671 w 8949929"/>
              <a:gd name="connsiteY1" fmla="*/ 0 h 5794771"/>
              <a:gd name="connsiteX2" fmla="*/ 8949929 w 8949929"/>
              <a:gd name="connsiteY2" fmla="*/ 2857500 h 5794771"/>
              <a:gd name="connsiteX3" fmla="*/ 4902200 w 8949929"/>
              <a:gd name="connsiteY3" fmla="*/ 5794771 h 5794771"/>
              <a:gd name="connsiteX4" fmla="*/ 6845300 w 8949929"/>
              <a:gd name="connsiteY4" fmla="*/ 3412729 h 5794771"/>
              <a:gd name="connsiteX5" fmla="*/ 3781029 w 8949929"/>
              <a:gd name="connsiteY5" fmla="*/ 3581400 h 5794771"/>
              <a:gd name="connsiteX6" fmla="*/ 1108471 w 8949929"/>
              <a:gd name="connsiteY6" fmla="*/ 4521200 h 5794771"/>
              <a:gd name="connsiteX7" fmla="*/ 0 w 8949929"/>
              <a:gd name="connsiteY7" fmla="*/ 3412729 h 5794771"/>
              <a:gd name="connsiteX8" fmla="*/ 3848100 w 8949929"/>
              <a:gd name="connsiteY8" fmla="*/ 752871 h 5794771"/>
              <a:gd name="connsiteX0" fmla="*/ 2739629 w 7841458"/>
              <a:gd name="connsiteY0" fmla="*/ 752871 h 5794771"/>
              <a:gd name="connsiteX1" fmla="*/ 3759200 w 7841458"/>
              <a:gd name="connsiteY1" fmla="*/ 0 h 5794771"/>
              <a:gd name="connsiteX2" fmla="*/ 7841458 w 7841458"/>
              <a:gd name="connsiteY2" fmla="*/ 2857500 h 5794771"/>
              <a:gd name="connsiteX3" fmla="*/ 3793729 w 7841458"/>
              <a:gd name="connsiteY3" fmla="*/ 5794771 h 5794771"/>
              <a:gd name="connsiteX4" fmla="*/ 5736829 w 7841458"/>
              <a:gd name="connsiteY4" fmla="*/ 3412729 h 5794771"/>
              <a:gd name="connsiteX5" fmla="*/ 2672558 w 7841458"/>
              <a:gd name="connsiteY5" fmla="*/ 3581400 h 5794771"/>
              <a:gd name="connsiteX6" fmla="*/ 0 w 7841458"/>
              <a:gd name="connsiteY6" fmla="*/ 4521200 h 5794771"/>
              <a:gd name="connsiteX7" fmla="*/ 4797029 w 7841458"/>
              <a:gd name="connsiteY7" fmla="*/ 2193529 h 5794771"/>
              <a:gd name="connsiteX8" fmla="*/ 2739629 w 7841458"/>
              <a:gd name="connsiteY8" fmla="*/ 752871 h 5794771"/>
              <a:gd name="connsiteX0" fmla="*/ 67071 w 5168900"/>
              <a:gd name="connsiteY0" fmla="*/ 752871 h 5794771"/>
              <a:gd name="connsiteX1" fmla="*/ 1086642 w 5168900"/>
              <a:gd name="connsiteY1" fmla="*/ 0 h 5794771"/>
              <a:gd name="connsiteX2" fmla="*/ 5168900 w 5168900"/>
              <a:gd name="connsiteY2" fmla="*/ 2857500 h 5794771"/>
              <a:gd name="connsiteX3" fmla="*/ 1121171 w 5168900"/>
              <a:gd name="connsiteY3" fmla="*/ 5794771 h 5794771"/>
              <a:gd name="connsiteX4" fmla="*/ 3064271 w 5168900"/>
              <a:gd name="connsiteY4" fmla="*/ 3412729 h 5794771"/>
              <a:gd name="connsiteX5" fmla="*/ 0 w 5168900"/>
              <a:gd name="connsiteY5" fmla="*/ 3581400 h 5794771"/>
              <a:gd name="connsiteX6" fmla="*/ 1073942 w 5168900"/>
              <a:gd name="connsiteY6" fmla="*/ 2959100 h 5794771"/>
              <a:gd name="connsiteX7" fmla="*/ 2124471 w 5168900"/>
              <a:gd name="connsiteY7" fmla="*/ 2193529 h 5794771"/>
              <a:gd name="connsiteX8" fmla="*/ 67071 w 5168900"/>
              <a:gd name="connsiteY8" fmla="*/ 752871 h 5794771"/>
              <a:gd name="connsiteX0" fmla="*/ 67071 w 5168900"/>
              <a:gd name="connsiteY0" fmla="*/ 752871 h 5794771"/>
              <a:gd name="connsiteX1" fmla="*/ 1086642 w 5168900"/>
              <a:gd name="connsiteY1" fmla="*/ 0 h 5794771"/>
              <a:gd name="connsiteX2" fmla="*/ 5168900 w 5168900"/>
              <a:gd name="connsiteY2" fmla="*/ 2857500 h 5794771"/>
              <a:gd name="connsiteX3" fmla="*/ 1121171 w 5168900"/>
              <a:gd name="connsiteY3" fmla="*/ 5794771 h 5794771"/>
              <a:gd name="connsiteX4" fmla="*/ 155971 w 5168900"/>
              <a:gd name="connsiteY4" fmla="*/ 5076429 h 5794771"/>
              <a:gd name="connsiteX5" fmla="*/ 0 w 5168900"/>
              <a:gd name="connsiteY5" fmla="*/ 3581400 h 5794771"/>
              <a:gd name="connsiteX6" fmla="*/ 1073942 w 5168900"/>
              <a:gd name="connsiteY6" fmla="*/ 2959100 h 5794771"/>
              <a:gd name="connsiteX7" fmla="*/ 2124471 w 5168900"/>
              <a:gd name="connsiteY7" fmla="*/ 2193529 h 5794771"/>
              <a:gd name="connsiteX8" fmla="*/ 67071 w 5168900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054100 w 5101829"/>
              <a:gd name="connsiteY3" fmla="*/ 5794771 h 5794771"/>
              <a:gd name="connsiteX4" fmla="*/ 88900 w 5101829"/>
              <a:gd name="connsiteY4" fmla="*/ 50764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0541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1049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1049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972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1829" h="5794771">
                <a:moveTo>
                  <a:pt x="0" y="752871"/>
                </a:moveTo>
                <a:lnTo>
                  <a:pt x="1019571" y="0"/>
                </a:lnTo>
                <a:lnTo>
                  <a:pt x="5101829" y="2857500"/>
                </a:lnTo>
                <a:lnTo>
                  <a:pt x="1104900" y="5794771"/>
                </a:lnTo>
                <a:lnTo>
                  <a:pt x="50800" y="5038329"/>
                </a:lnTo>
                <a:lnTo>
                  <a:pt x="1964929" y="3670300"/>
                </a:lnTo>
                <a:lnTo>
                  <a:pt x="1006871" y="2997200"/>
                </a:lnTo>
                <a:lnTo>
                  <a:pt x="2057400" y="2193529"/>
                </a:lnTo>
                <a:lnTo>
                  <a:pt x="0" y="752871"/>
                </a:lnTo>
                <a:close/>
              </a:path>
            </a:pathLst>
          </a:custGeom>
          <a:noFill/>
          <a:ln>
            <a:noFill/>
          </a:ln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           Click here</a:t>
            </a:r>
          </a:p>
          <a:p>
            <a:r>
              <a:rPr lang="en-US" dirty="0"/>
              <a:t>                 to add photo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404782" y="2765791"/>
            <a:ext cx="4354050" cy="1650628"/>
          </a:xfrm>
        </p:spPr>
        <p:txBody>
          <a:bodyPr>
            <a:normAutofit/>
          </a:bodyPr>
          <a:lstStyle>
            <a:lvl1pPr marL="0" indent="0" algn="l">
              <a:lnSpc>
                <a:spcPts val="4000"/>
              </a:lnSpc>
              <a:buNone/>
              <a:defRPr sz="3600" b="0" baseline="0">
                <a:solidFill>
                  <a:srgbClr val="6D6E6C"/>
                </a:solidFill>
              </a:defRPr>
            </a:lvl1pPr>
            <a:lvl2pPr marL="457200" indent="0">
              <a:buNone/>
              <a:defRPr b="1">
                <a:solidFill>
                  <a:schemeClr val="bg1"/>
                </a:solidFill>
              </a:defRPr>
            </a:lvl2pPr>
            <a:lvl3pPr marL="914400" indent="0">
              <a:buNone/>
              <a:defRPr b="1">
                <a:solidFill>
                  <a:schemeClr val="bg1"/>
                </a:solidFill>
              </a:defRPr>
            </a:lvl3pPr>
            <a:lvl4pPr marL="1371600" indent="0">
              <a:buNone/>
              <a:defRPr b="1">
                <a:solidFill>
                  <a:schemeClr val="bg1"/>
                </a:solidFill>
              </a:defRPr>
            </a:lvl4pPr>
            <a:lvl5pPr marL="1828800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1 colum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61984" y="1007773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4161985" y="2117448"/>
            <a:ext cx="7407087" cy="3975101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3764072" y="1901746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>
            <a:off x="10040" y="-676466"/>
            <a:ext cx="2863971" cy="57900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2 colum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61984" y="1007773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3764072" y="1901746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4161986" y="2127058"/>
            <a:ext cx="360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16" hasCustomPrompt="1"/>
          </p:nvPr>
        </p:nvSpPr>
        <p:spPr>
          <a:xfrm>
            <a:off x="7969071" y="2107839"/>
            <a:ext cx="3600000" cy="3975101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>
            <a:off x="10040" y="-676466"/>
            <a:ext cx="2863971" cy="579003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3 colum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61984" y="1007773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6" name="Straight Connector 15"/>
          <p:cNvCxnSpPr>
            <a:cxnSpLocks/>
          </p:cNvCxnSpPr>
          <p:nvPr userDrawn="1"/>
        </p:nvCxnSpPr>
        <p:spPr>
          <a:xfrm flipH="1">
            <a:off x="3764072" y="1901746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4175360" y="2128494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16" hasCustomPrompt="1"/>
          </p:nvPr>
        </p:nvSpPr>
        <p:spPr>
          <a:xfrm>
            <a:off x="9228157" y="2123341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723190" y="2123341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>
            <a:off x="10040" y="-676466"/>
            <a:ext cx="2863971" cy="57900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87680-F485-A944-B74B-98B26E054E49}" type="datetimeFigureOut">
              <a:rPr lang="en-US" smtClean="0"/>
              <a:t>6/15/2020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004C27-DD68-9D4F-8D80-21602C2A28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60" r:id="rId2"/>
    <p:sldLayoutId id="2147483714" r:id="rId3"/>
    <p:sldLayoutId id="2147483700" r:id="rId4"/>
    <p:sldLayoutId id="2147483766" r:id="rId5"/>
    <p:sldLayoutId id="2147483762" r:id="rId6"/>
    <p:sldLayoutId id="2147483742" r:id="rId7"/>
    <p:sldLayoutId id="2147483743" r:id="rId8"/>
    <p:sldLayoutId id="2147483710" r:id="rId9"/>
    <p:sldLayoutId id="2147483771" r:id="rId10"/>
    <p:sldLayoutId id="2147483775" r:id="rId11"/>
    <p:sldLayoutId id="2147483745" r:id="rId12"/>
    <p:sldLayoutId id="2147483707" r:id="rId13"/>
    <p:sldLayoutId id="2147483744" r:id="rId14"/>
    <p:sldLayoutId id="2147483720" r:id="rId15"/>
    <p:sldLayoutId id="2147483701" r:id="rId16"/>
    <p:sldLayoutId id="2147483698" r:id="rId17"/>
    <p:sldLayoutId id="2147483716" r:id="rId18"/>
    <p:sldLayoutId id="2147483715" r:id="rId19"/>
    <p:sldLayoutId id="2147483708" r:id="rId20"/>
    <p:sldLayoutId id="2147483719" r:id="rId21"/>
    <p:sldLayoutId id="2147483718" r:id="rId22"/>
    <p:sldLayoutId id="2147483723" r:id="rId23"/>
    <p:sldLayoutId id="2147483725" r:id="rId24"/>
    <p:sldLayoutId id="2147483721" r:id="rId25"/>
    <p:sldLayoutId id="2147483706" r:id="rId26"/>
    <p:sldLayoutId id="2147483765" r:id="rId27"/>
    <p:sldLayoutId id="2147483764" r:id="rId28"/>
    <p:sldLayoutId id="2147483773" r:id="rId29"/>
    <p:sldLayoutId id="2147483736" r:id="rId30"/>
    <p:sldLayoutId id="2147483703" r:id="rId31"/>
    <p:sldLayoutId id="2147483699" r:id="rId32"/>
    <p:sldLayoutId id="2147483776" r:id="rId33"/>
    <p:sldLayoutId id="2147483711" r:id="rId34"/>
    <p:sldLayoutId id="2147483768" r:id="rId35"/>
    <p:sldLayoutId id="2147483769" r:id="rId36"/>
    <p:sldLayoutId id="2147483770" r:id="rId37"/>
    <p:sldLayoutId id="2147483704" r:id="rId38"/>
    <p:sldLayoutId id="2147483738" r:id="rId39"/>
    <p:sldLayoutId id="2147483739" r:id="rId40"/>
    <p:sldLayoutId id="2147483741" r:id="rId41"/>
    <p:sldLayoutId id="2147483686" r:id="rId42"/>
    <p:sldLayoutId id="2147483755" r:id="rId43"/>
    <p:sldLayoutId id="2147483756" r:id="rId44"/>
    <p:sldLayoutId id="2147483753" r:id="rId45"/>
    <p:sldLayoutId id="2147483746" r:id="rId46"/>
    <p:sldLayoutId id="2147483772" r:id="rId47"/>
    <p:sldLayoutId id="2147483734" r:id="rId48"/>
    <p:sldLayoutId id="2147483747" r:id="rId49"/>
    <p:sldLayoutId id="2147483767" r:id="rId50"/>
    <p:sldLayoutId id="2147483774" r:id="rId51"/>
    <p:sldLayoutId id="2147483748" r:id="rId52"/>
    <p:sldLayoutId id="2147483749" r:id="rId53"/>
    <p:sldLayoutId id="2147483750" r:id="rId54"/>
    <p:sldLayoutId id="2147483751" r:id="rId55"/>
    <p:sldLayoutId id="2147483752" r:id="rId56"/>
    <p:sldLayoutId id="2147483687" r:id="rId57"/>
    <p:sldLayoutId id="2147483754" r:id="rId58"/>
    <p:sldLayoutId id="2147483740" r:id="rId59"/>
    <p:sldLayoutId id="2147483705" r:id="rId60"/>
    <p:sldLayoutId id="2147483737" r:id="rId61"/>
    <p:sldLayoutId id="2147483735" r:id="rId62"/>
    <p:sldLayoutId id="2147483709" r:id="rId63"/>
    <p:sldLayoutId id="2147483717" r:id="rId64"/>
    <p:sldLayoutId id="2147483654" r:id="rId6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cketloop.com/blogs/currencies-of-life-revenue-is-vanity-profit-is-sanity-free-cash-flow-is-king-and-compouding-cash-is-queen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s://www.podatki.gov.pl/pit" TargetMode="External"/><Relationship Id="rId1" Type="http://schemas.openxmlformats.org/officeDocument/2006/relationships/slideLayout" Target="../slideLayouts/slideLayout5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nnalawblog.com/what-to-look-for-in-an-cannabis-accountant/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kenyaemploymentlaw.com/2016/06/06/separation-part-ii/" TargetMode="External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regardingnannies.com/tag/cindy-wilkinson/" TargetMode="External"/><Relationship Id="rId3" Type="http://schemas.openxmlformats.org/officeDocument/2006/relationships/hyperlink" Target="https://www.zus.pl/swiadczenia/zasilki/zasilek-macierzynski/" TargetMode="External"/><Relationship Id="rId7" Type="http://schemas.openxmlformats.org/officeDocument/2006/relationships/image" Target="../media/image40.jpeg"/><Relationship Id="rId2" Type="http://schemas.openxmlformats.org/officeDocument/2006/relationships/hyperlink" Target="https://www.zus.pl/swiadczenia/zasilki/zasilek-chorobowy/z-ubezpieczenia-chorobowego" TargetMode="External"/><Relationship Id="rId1" Type="http://schemas.openxmlformats.org/officeDocument/2006/relationships/slideLayout" Target="../slideLayouts/slideLayout33.xml"/><Relationship Id="rId6" Type="http://schemas.openxmlformats.org/officeDocument/2006/relationships/hyperlink" Target="https://www.zus.pl/swiadczenia/zasilki/zasilek-macierzynski/prawo-do-zasilku-i-okres-przyslugiwania/za-okres-dodatkowego-urlopu-ojcowskiego" TargetMode="External"/><Relationship Id="rId5" Type="http://schemas.openxmlformats.org/officeDocument/2006/relationships/hyperlink" Target="https://www.zus.pl/swiadczenia/zasilki/zasilek-macierzynski/prawo-do-zasilku-i-okres-przyslugiwania/za-okres-dodatkowego-urlopu-rodzicielskiego" TargetMode="External"/><Relationship Id="rId4" Type="http://schemas.openxmlformats.org/officeDocument/2006/relationships/hyperlink" Target="https://www.zus.pl/swiadczenia/zasilki/zasilek-macierzynski/prawo-do-zasilku-i-okres-przyslugiwania/za-okres-urlopu-macierzynskiego-albo-urlopu-na-warunkach-urlopu-macierzynskiego" TargetMode="External"/><Relationship Id="rId9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ar.wikipedia.org/wiki/%D9%85%D9%84%D9%81:Gnome-face-sick.svg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4closurefraud.org/2013/04/28/loans-borrowed-against-pensions-squeeze-retirees/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s://www.zus.pl/swiadczenia/emerytury/emerytura-dla-osob-urodzonych-po-31-grudnia-1948/emerytura-w-wieku-powszechnym" TargetMode="Externa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File:Flag_of_the_United_Kingdom_(3-5).svg" TargetMode="Externa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v.uk/guidance/salary-sacrifice-and-the-effects-on-paye" TargetMode="Externa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oplematters.in/article/retention/why-employee-well-being-is-an-integral-part-of-business-6840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2012books.lardbucket.org/books/an-introduction-to-organizational-communication/s12-recruiting-socializing-and-dis.html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xpixel.net/Business-Euro-Banknotes-No-One-Paper-Counting-3125587" TargetMode="Externa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344385" y="2505694"/>
            <a:ext cx="3916720" cy="2742961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CE1779"/>
                </a:solidFill>
              </a:rPr>
              <a:t>MODUŁ 3: </a:t>
            </a:r>
            <a:r>
              <a:rPr lang="en-US" sz="2400" b="1" dirty="0"/>
              <a:t>	</a:t>
            </a:r>
          </a:p>
          <a:p>
            <a:pPr>
              <a:lnSpc>
                <a:spcPct val="100000"/>
              </a:lnSpc>
            </a:pPr>
            <a:endParaRPr lang="en-US" sz="2400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400" b="1" dirty="0"/>
              <a:t>JAKICH ZASOBÓW BĘDZIESZ POTRZEBOWAŁ, ABY ZATRUDNIĆ SWOJEGO PIERWSZEGO PRACOWNIKA?</a:t>
            </a:r>
          </a:p>
        </p:txBody>
      </p:sp>
      <p:pic>
        <p:nvPicPr>
          <p:cNvPr id="21" name="Picture Placeholder 20" descr="A clock on a table&#10;&#10;Description automatically generated">
            <a:extLst>
              <a:ext uri="{FF2B5EF4-FFF2-40B4-BE49-F238E27FC236}">
                <a16:creationId xmlns:a16="http://schemas.microsoft.com/office/drawing/2014/main" id="{D8937857-520B-2542-BE82-4A37B8E4908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12550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15"/>
    </mc:Choice>
    <mc:Fallback>
      <p:transition spd="slow" advTm="5515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46442" y="500519"/>
            <a:ext cx="3522054" cy="2425550"/>
          </a:xfrm>
        </p:spPr>
        <p:txBody>
          <a:bodyPr>
            <a:noAutofit/>
          </a:bodyPr>
          <a:lstStyle/>
          <a:p>
            <a:r>
              <a:rPr lang="en-IE" dirty="0"/>
              <a:t>KWESTIE DO ZAPAMIĘTANIA– </a:t>
            </a:r>
            <a:r>
              <a:rPr lang="en-IE" dirty="0">
                <a:solidFill>
                  <a:srgbClr val="CE1779"/>
                </a:solidFill>
              </a:rPr>
              <a:t>PRZEPŁYW PIENIĘŻNY.</a:t>
            </a:r>
            <a:r>
              <a:rPr lang="en-IE" dirty="0"/>
              <a:t>.. </a:t>
            </a:r>
            <a:endParaRPr lang="en-IE" dirty="0">
              <a:effectLst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3279228" y="537318"/>
            <a:ext cx="7649046" cy="5077098"/>
          </a:xfrm>
        </p:spPr>
        <p:txBody>
          <a:bodyPr/>
          <a:lstStyle/>
          <a:p>
            <a:pPr marL="457200" indent="-457200" algn="just">
              <a:buClr>
                <a:srgbClr val="6D6E6C"/>
              </a:buClr>
              <a:buFont typeface="+mj-lt"/>
              <a:buAutoNum type="arabicPeriod"/>
            </a:pPr>
            <a:r>
              <a:rPr lang="en-IE" dirty="0" err="1"/>
              <a:t>Wiele</a:t>
            </a:r>
            <a:r>
              <a:rPr lang="en-IE" dirty="0"/>
              <a:t> </a:t>
            </a:r>
            <a:r>
              <a:rPr lang="en-IE" dirty="0" err="1"/>
              <a:t>osób</a:t>
            </a:r>
            <a:r>
              <a:rPr lang="en-IE" dirty="0"/>
              <a:t> </a:t>
            </a:r>
            <a:r>
              <a:rPr lang="en-IE" b="1" dirty="0" err="1">
                <a:solidFill>
                  <a:srgbClr val="CE1779"/>
                </a:solidFill>
              </a:rPr>
              <a:t>prowadzących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działalność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na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własny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rachunek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pobiera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wynagrodzenie</a:t>
            </a:r>
            <a:r>
              <a:rPr lang="en-IE" b="1" dirty="0">
                <a:solidFill>
                  <a:srgbClr val="CE1779"/>
                </a:solidFill>
              </a:rPr>
              <a:t>, </a:t>
            </a:r>
            <a:r>
              <a:rPr lang="en-IE" b="1" dirty="0" err="1">
                <a:solidFill>
                  <a:srgbClr val="CE1779"/>
                </a:solidFill>
              </a:rPr>
              <a:t>gdy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pozwala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na</a:t>
            </a:r>
            <a:r>
              <a:rPr lang="en-IE" b="1" dirty="0">
                <a:solidFill>
                  <a:srgbClr val="CE1779"/>
                </a:solidFill>
              </a:rPr>
              <a:t> to </a:t>
            </a:r>
            <a:r>
              <a:rPr lang="en-IE" b="1" dirty="0" err="1">
                <a:solidFill>
                  <a:srgbClr val="CE1779"/>
                </a:solidFill>
              </a:rPr>
              <a:t>przepływ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środków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pieniężnych</a:t>
            </a:r>
            <a:r>
              <a:rPr lang="en-IE" dirty="0"/>
              <a:t>, co </a:t>
            </a:r>
            <a:r>
              <a:rPr lang="en-IE" dirty="0" err="1"/>
              <a:t>może</a:t>
            </a:r>
            <a:r>
              <a:rPr lang="en-IE" dirty="0"/>
              <a:t> </a:t>
            </a:r>
            <a:r>
              <a:rPr lang="en-IE" dirty="0" err="1"/>
              <a:t>być</a:t>
            </a:r>
            <a:r>
              <a:rPr lang="en-IE" dirty="0"/>
              <a:t> </a:t>
            </a:r>
            <a:r>
              <a:rPr lang="en-IE" dirty="0" err="1"/>
              <a:t>nieregularne</a:t>
            </a:r>
            <a:r>
              <a:rPr lang="en-IE" dirty="0"/>
              <a:t> </a:t>
            </a:r>
            <a:r>
              <a:rPr lang="en-IE" dirty="0" err="1"/>
              <a:t>lub</a:t>
            </a:r>
            <a:r>
              <a:rPr lang="en-IE" dirty="0"/>
              <a:t> </a:t>
            </a:r>
            <a:r>
              <a:rPr lang="en-IE" dirty="0" err="1"/>
              <a:t>opóźnione</a:t>
            </a:r>
            <a:r>
              <a:rPr lang="en-IE" dirty="0"/>
              <a:t>. </a:t>
            </a:r>
            <a:r>
              <a:rPr lang="en-IE" dirty="0" err="1"/>
              <a:t>Jednak</a:t>
            </a:r>
            <a:r>
              <a:rPr lang="en-IE" dirty="0"/>
              <a:t> </a:t>
            </a:r>
            <a:r>
              <a:rPr lang="en-IE" dirty="0" err="1"/>
              <a:t>Twój</a:t>
            </a:r>
            <a:r>
              <a:rPr lang="en-IE" dirty="0"/>
              <a:t> </a:t>
            </a:r>
            <a:r>
              <a:rPr lang="en-IE" dirty="0" err="1"/>
              <a:t>pracownik</a:t>
            </a:r>
            <a:r>
              <a:rPr lang="en-IE" dirty="0"/>
              <a:t> </a:t>
            </a:r>
            <a:r>
              <a:rPr lang="en-IE" dirty="0" err="1"/>
              <a:t>będzie</a:t>
            </a:r>
            <a:r>
              <a:rPr lang="en-IE" dirty="0"/>
              <a:t> </a:t>
            </a:r>
            <a:r>
              <a:rPr lang="en-IE" dirty="0" err="1"/>
              <a:t>oczekiwał</a:t>
            </a:r>
            <a:r>
              <a:rPr lang="en-IE" dirty="0"/>
              <a:t> </a:t>
            </a:r>
            <a:r>
              <a:rPr lang="en-IE" dirty="0" err="1"/>
              <a:t>pełnej</a:t>
            </a:r>
            <a:r>
              <a:rPr lang="en-IE" dirty="0"/>
              <a:t> </a:t>
            </a:r>
            <a:r>
              <a:rPr lang="en-IE" dirty="0" err="1"/>
              <a:t>pensji</a:t>
            </a:r>
            <a:r>
              <a:rPr lang="en-IE" dirty="0"/>
              <a:t>, w </a:t>
            </a:r>
            <a:r>
              <a:rPr lang="en-IE" dirty="0" err="1"/>
              <a:t>ustalonym</a:t>
            </a:r>
            <a:r>
              <a:rPr lang="en-IE" dirty="0"/>
              <a:t> </a:t>
            </a:r>
            <a:r>
              <a:rPr lang="en-IE" dirty="0" err="1"/>
              <a:t>terminie</a:t>
            </a:r>
            <a:r>
              <a:rPr lang="en-IE" dirty="0"/>
              <a:t> </a:t>
            </a:r>
            <a:r>
              <a:rPr lang="en-IE" dirty="0" err="1"/>
              <a:t>każdego</a:t>
            </a:r>
            <a:r>
              <a:rPr lang="en-IE" dirty="0"/>
              <a:t> </a:t>
            </a:r>
            <a:r>
              <a:rPr lang="en-IE" dirty="0" err="1"/>
              <a:t>miesiąca</a:t>
            </a:r>
            <a:r>
              <a:rPr lang="en-IE" dirty="0"/>
              <a:t>. </a:t>
            </a:r>
            <a:r>
              <a:rPr lang="en-IE" dirty="0" err="1"/>
              <a:t>Nie</a:t>
            </a:r>
            <a:r>
              <a:rPr lang="en-IE" dirty="0"/>
              <a:t> ma </a:t>
            </a:r>
            <a:r>
              <a:rPr lang="en-IE" dirty="0" err="1"/>
              <a:t>elastyczności</a:t>
            </a:r>
            <a:r>
              <a:rPr lang="en-IE" dirty="0"/>
              <a:t> w </a:t>
            </a:r>
            <a:r>
              <a:rPr lang="en-IE" dirty="0" err="1"/>
              <a:t>obniżaniu</a:t>
            </a:r>
            <a:r>
              <a:rPr lang="en-IE" dirty="0"/>
              <a:t> </a:t>
            </a:r>
            <a:r>
              <a:rPr lang="en-IE" dirty="0" err="1"/>
              <a:t>ich</a:t>
            </a:r>
            <a:r>
              <a:rPr lang="en-IE" dirty="0"/>
              <a:t> </a:t>
            </a:r>
            <a:r>
              <a:rPr lang="en-IE" dirty="0" err="1"/>
              <a:t>wynagrodzenia</a:t>
            </a:r>
            <a:r>
              <a:rPr lang="en-IE" dirty="0"/>
              <a:t>, </a:t>
            </a:r>
            <a:r>
              <a:rPr lang="en-IE" dirty="0" err="1"/>
              <a:t>nawet</a:t>
            </a:r>
            <a:r>
              <a:rPr lang="en-IE" dirty="0"/>
              <a:t> </a:t>
            </a:r>
            <a:r>
              <a:rPr lang="en-IE" dirty="0" err="1"/>
              <a:t>jeśli</a:t>
            </a:r>
            <a:r>
              <a:rPr lang="en-IE" dirty="0"/>
              <a:t> </a:t>
            </a:r>
            <a:r>
              <a:rPr lang="en-IE" dirty="0" err="1"/>
              <a:t>był</a:t>
            </a:r>
            <a:r>
              <a:rPr lang="en-IE" dirty="0"/>
              <a:t> to </a:t>
            </a:r>
            <a:r>
              <a:rPr lang="en-IE" dirty="0" err="1"/>
              <a:t>spokojny</a:t>
            </a:r>
            <a:r>
              <a:rPr lang="en-IE" dirty="0"/>
              <a:t> </a:t>
            </a:r>
            <a:r>
              <a:rPr lang="en-IE" dirty="0" err="1"/>
              <a:t>miesiąc</a:t>
            </a:r>
            <a:r>
              <a:rPr lang="en-IE" dirty="0"/>
              <a:t>! </a:t>
            </a:r>
          </a:p>
        </p:txBody>
      </p:sp>
      <p:pic>
        <p:nvPicPr>
          <p:cNvPr id="8" name="Picture 7" descr="A picture containing table&#10;&#10;Description automatically generated">
            <a:extLst>
              <a:ext uri="{FF2B5EF4-FFF2-40B4-BE49-F238E27FC236}">
                <a16:creationId xmlns:a16="http://schemas.microsoft.com/office/drawing/2014/main" id="{7051816B-51D8-41BF-9AA8-F0077BE7773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819666" y="3321447"/>
            <a:ext cx="3372334" cy="252342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A358863-4031-4ECF-A4C5-3DC4AE3EB5C9}"/>
              </a:ext>
            </a:extLst>
          </p:cNvPr>
          <p:cNvSpPr/>
          <p:nvPr/>
        </p:nvSpPr>
        <p:spPr>
          <a:xfrm>
            <a:off x="3372335" y="3405668"/>
            <a:ext cx="60452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CE1779"/>
              </a:buClr>
            </a:pPr>
            <a:r>
              <a:rPr lang="en-IE" sz="2400" dirty="0">
                <a:solidFill>
                  <a:srgbClr val="6D6E6C"/>
                </a:solidFill>
              </a:rPr>
              <a:t>2. </a:t>
            </a:r>
            <a:r>
              <a:rPr lang="en-IE" sz="2400" dirty="0" err="1">
                <a:solidFill>
                  <a:srgbClr val="6D6E6C"/>
                </a:solidFill>
              </a:rPr>
              <a:t>Przepływy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pieniężne</a:t>
            </a:r>
            <a:r>
              <a:rPr lang="en-IE" sz="2400" dirty="0">
                <a:solidFill>
                  <a:srgbClr val="6D6E6C"/>
                </a:solidFill>
              </a:rPr>
              <a:t> - </a:t>
            </a:r>
            <a:r>
              <a:rPr lang="en-IE" sz="2400" dirty="0" err="1">
                <a:solidFill>
                  <a:srgbClr val="6D6E6C"/>
                </a:solidFill>
              </a:rPr>
              <a:t>warto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dokonać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b="1" dirty="0" err="1">
                <a:solidFill>
                  <a:srgbClr val="CE1779"/>
                </a:solidFill>
              </a:rPr>
              <a:t>przeglądu</a:t>
            </a:r>
            <a:r>
              <a:rPr lang="en-IE" sz="2400" b="1" dirty="0">
                <a:solidFill>
                  <a:srgbClr val="CE1779"/>
                </a:solidFill>
              </a:rPr>
              <a:t> </a:t>
            </a:r>
            <a:r>
              <a:rPr lang="en-IE" sz="2400" b="1" dirty="0" err="1">
                <a:solidFill>
                  <a:srgbClr val="CE1779"/>
                </a:solidFill>
              </a:rPr>
              <a:t>przepływów</a:t>
            </a:r>
            <a:r>
              <a:rPr lang="en-IE" sz="2400" b="1" dirty="0">
                <a:solidFill>
                  <a:srgbClr val="CE1779"/>
                </a:solidFill>
              </a:rPr>
              <a:t> </a:t>
            </a:r>
            <a:r>
              <a:rPr lang="en-IE" sz="2400" b="1" dirty="0" err="1">
                <a:solidFill>
                  <a:srgbClr val="CE1779"/>
                </a:solidFill>
              </a:rPr>
              <a:t>pieniężnych</a:t>
            </a:r>
            <a:r>
              <a:rPr lang="en-IE" sz="2400" b="1" dirty="0">
                <a:solidFill>
                  <a:srgbClr val="CE1779"/>
                </a:solidFill>
              </a:rPr>
              <a:t> </a:t>
            </a:r>
            <a:r>
              <a:rPr lang="en-IE" sz="2400" b="1" dirty="0" err="1">
                <a:solidFill>
                  <a:srgbClr val="CE1779"/>
                </a:solidFill>
              </a:rPr>
              <a:t>za</a:t>
            </a:r>
            <a:r>
              <a:rPr lang="en-IE" sz="2400" b="1" dirty="0">
                <a:solidFill>
                  <a:srgbClr val="CE1779"/>
                </a:solidFill>
              </a:rPr>
              <a:t> </a:t>
            </a:r>
            <a:r>
              <a:rPr lang="en-IE" sz="2400" b="1" dirty="0" err="1">
                <a:solidFill>
                  <a:srgbClr val="CE1779"/>
                </a:solidFill>
              </a:rPr>
              <a:t>ostatnie</a:t>
            </a:r>
            <a:r>
              <a:rPr lang="en-IE" sz="2400" b="1" dirty="0">
                <a:solidFill>
                  <a:srgbClr val="CE1779"/>
                </a:solidFill>
              </a:rPr>
              <a:t> 12 </a:t>
            </a:r>
            <a:r>
              <a:rPr lang="en-IE" sz="2400" b="1" dirty="0" err="1">
                <a:solidFill>
                  <a:srgbClr val="CE1779"/>
                </a:solidFill>
              </a:rPr>
              <a:t>miesięcy</a:t>
            </a:r>
            <a:r>
              <a:rPr lang="en-IE" sz="2400" b="1" dirty="0">
                <a:solidFill>
                  <a:srgbClr val="CE1779"/>
                </a:solidFill>
              </a:rPr>
              <a:t> </a:t>
            </a:r>
            <a:r>
              <a:rPr lang="en-IE" sz="2400" b="1" dirty="0" err="1">
                <a:solidFill>
                  <a:srgbClr val="CE1779"/>
                </a:solidFill>
              </a:rPr>
              <a:t>i</a:t>
            </a:r>
            <a:r>
              <a:rPr lang="en-IE" sz="2400" b="1" dirty="0">
                <a:solidFill>
                  <a:srgbClr val="CE1779"/>
                </a:solidFill>
              </a:rPr>
              <a:t> </a:t>
            </a:r>
            <a:r>
              <a:rPr lang="en-IE" sz="2400" b="1" dirty="0" err="1">
                <a:solidFill>
                  <a:srgbClr val="CE1779"/>
                </a:solidFill>
              </a:rPr>
              <a:t>przygotować</a:t>
            </a:r>
            <a:r>
              <a:rPr lang="en-IE" sz="2400" b="1" dirty="0">
                <a:solidFill>
                  <a:srgbClr val="CE1779"/>
                </a:solidFill>
              </a:rPr>
              <a:t> </a:t>
            </a:r>
            <a:r>
              <a:rPr lang="en-IE" sz="2400" b="1" dirty="0" err="1">
                <a:solidFill>
                  <a:srgbClr val="CE1779"/>
                </a:solidFill>
              </a:rPr>
              <a:t>nową</a:t>
            </a:r>
            <a:r>
              <a:rPr lang="en-IE" sz="2400" b="1" dirty="0">
                <a:solidFill>
                  <a:srgbClr val="CE1779"/>
                </a:solidFill>
              </a:rPr>
              <a:t> </a:t>
            </a:r>
            <a:r>
              <a:rPr lang="en-IE" sz="2400" b="1" dirty="0" err="1">
                <a:solidFill>
                  <a:srgbClr val="CE1779"/>
                </a:solidFill>
              </a:rPr>
              <a:t>prognozę</a:t>
            </a:r>
            <a:r>
              <a:rPr lang="en-IE" sz="2400" b="1" dirty="0">
                <a:solidFill>
                  <a:srgbClr val="CE1779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uwzględniającą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obciążenie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pracą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i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oczekiwane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płatności</a:t>
            </a:r>
            <a:r>
              <a:rPr lang="en-IE" sz="2400" dirty="0">
                <a:solidFill>
                  <a:srgbClr val="6D6E6C"/>
                </a:solidFill>
              </a:rPr>
              <a:t>. </a:t>
            </a:r>
            <a:r>
              <a:rPr lang="en-IE" sz="2400" dirty="0" err="1">
                <a:solidFill>
                  <a:srgbClr val="6D6E6C"/>
                </a:solidFill>
              </a:rPr>
              <a:t>Szukaj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szczytów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i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dołów</a:t>
            </a:r>
            <a:r>
              <a:rPr lang="en-IE" sz="2400" dirty="0">
                <a:solidFill>
                  <a:srgbClr val="6D6E6C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04051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11"/>
    </mc:Choice>
    <mc:Fallback>
      <p:transition spd="slow" advTm="691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46442" y="500519"/>
            <a:ext cx="3522054" cy="2425550"/>
          </a:xfrm>
        </p:spPr>
        <p:txBody>
          <a:bodyPr>
            <a:noAutofit/>
          </a:bodyPr>
          <a:lstStyle/>
          <a:p>
            <a:r>
              <a:rPr lang="en-US" dirty="0"/>
              <a:t>TYPOWY DOCHÓD MAŁEGO BIZNESU</a:t>
            </a:r>
          </a:p>
        </p:txBody>
      </p:sp>
      <p:pic>
        <p:nvPicPr>
          <p:cNvPr id="3" name="Picture 2" descr="A close up of a map&#10;&#10;Description automatically generated">
            <a:extLst>
              <a:ext uri="{FF2B5EF4-FFF2-40B4-BE49-F238E27FC236}">
                <a16:creationId xmlns:a16="http://schemas.microsoft.com/office/drawing/2014/main" id="{40566C22-C2A7-A143-BE10-57F6966D91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7731" y="336133"/>
            <a:ext cx="8757827" cy="562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058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91"/>
    </mc:Choice>
    <mc:Fallback>
      <p:transition spd="slow" advTm="639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46442" y="500519"/>
            <a:ext cx="2910216" cy="2425550"/>
          </a:xfrm>
        </p:spPr>
        <p:txBody>
          <a:bodyPr>
            <a:noAutofit/>
          </a:bodyPr>
          <a:lstStyle/>
          <a:p>
            <a:r>
              <a:rPr lang="en-US" dirty="0"/>
              <a:t>TYPOWY CYKL PRZEPŁYWÓW PIENIĘŻNYCH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CEFF91-30AD-5F4D-BFBC-5782C4374CEB}"/>
              </a:ext>
            </a:extLst>
          </p:cNvPr>
          <p:cNvSpPr/>
          <p:nvPr/>
        </p:nvSpPr>
        <p:spPr>
          <a:xfrm>
            <a:off x="2215792" y="5582366"/>
            <a:ext cx="95939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Warto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spojrzeć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wstecz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swoje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przepływy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pieniężne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w </a:t>
            </a:r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ciągu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ostatniego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roku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spróbować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przewidzieć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obciążenie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pracą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stan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gotówki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następne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12 </a:t>
            </a:r>
            <a:r>
              <a:rPr lang="en-I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miesięcy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E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Użyj</a:t>
            </a:r>
            <a:r>
              <a:rPr lang="en-IE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naszego</a:t>
            </a:r>
            <a:r>
              <a:rPr lang="en-IE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prostego</a:t>
            </a:r>
            <a:r>
              <a:rPr lang="en-IE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szablonu</a:t>
            </a:r>
            <a:r>
              <a:rPr lang="en-IE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w module </a:t>
            </a:r>
            <a:r>
              <a:rPr lang="en-IE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zasobów</a:t>
            </a:r>
            <a:r>
              <a:rPr lang="en-IE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3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0098526E-19DF-3044-9272-CF9CF896B5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6456" y="253462"/>
            <a:ext cx="8039102" cy="5345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880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95"/>
    </mc:Choice>
    <mc:Fallback>
      <p:transition spd="slow" advTm="5895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 descr="A computer sitting on top of a table&#10;&#10;Description automatically generated">
            <a:extLst>
              <a:ext uri="{FF2B5EF4-FFF2-40B4-BE49-F238E27FC236}">
                <a16:creationId xmlns:a16="http://schemas.microsoft.com/office/drawing/2014/main" id="{BACD334A-9757-2749-9655-5BB3E3D861EB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0"/>
          <a:stretch/>
        </p:blipFill>
        <p:spPr>
          <a:xfrm flipH="1">
            <a:off x="6325641" y="4724"/>
            <a:ext cx="5850251" cy="6782936"/>
          </a:xfr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596032E-DC89-C248-96DA-7DB32B90D3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3804" y="512552"/>
            <a:ext cx="7849950" cy="697353"/>
          </a:xfrm>
        </p:spPr>
        <p:txBody>
          <a:bodyPr>
            <a:noAutofit/>
          </a:bodyPr>
          <a:lstStyle/>
          <a:p>
            <a:pPr algn="l"/>
            <a:r>
              <a:rPr lang="en-IE" dirty="0"/>
              <a:t>KWESTIE PAMIĘTAJĄCE - UBEZPIECZENIE SPOŁECZNE I PODATEK DOCHODOWY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E705325-BEB1-8741-8BD6-6F39866FA5B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3803" y="2049331"/>
            <a:ext cx="5501837" cy="3947440"/>
          </a:xfrm>
        </p:spPr>
        <p:txBody>
          <a:bodyPr/>
          <a:lstStyle/>
          <a:p>
            <a:pPr algn="just"/>
            <a:r>
              <a:rPr lang="en-IE" sz="2200" dirty="0" err="1"/>
              <a:t>Jako</a:t>
            </a:r>
            <a:r>
              <a:rPr lang="en-IE" sz="2200" dirty="0"/>
              <a:t> </a:t>
            </a:r>
            <a:r>
              <a:rPr lang="en-IE" sz="2200" dirty="0" err="1"/>
              <a:t>pracodawca</a:t>
            </a:r>
            <a:r>
              <a:rPr lang="en-IE" sz="2200" dirty="0"/>
              <a:t> </a:t>
            </a:r>
            <a:r>
              <a:rPr lang="en-IE" sz="2200" dirty="0" err="1"/>
              <a:t>jesteś</a:t>
            </a:r>
            <a:r>
              <a:rPr lang="en-IE" sz="2200" dirty="0"/>
              <a:t> </a:t>
            </a:r>
            <a:r>
              <a:rPr lang="en-IE" sz="2200" dirty="0" err="1"/>
              <a:t>odpowiedzialny</a:t>
            </a:r>
            <a:r>
              <a:rPr lang="en-IE" sz="2200" dirty="0"/>
              <a:t> </a:t>
            </a:r>
            <a:r>
              <a:rPr lang="en-IE" sz="2200" dirty="0" err="1"/>
              <a:t>za</a:t>
            </a:r>
            <a:r>
              <a:rPr lang="en-IE" sz="2200" dirty="0"/>
              <a:t> </a:t>
            </a:r>
            <a:r>
              <a:rPr lang="en-IE" sz="2200" dirty="0" err="1"/>
              <a:t>przestrzeganie</a:t>
            </a:r>
            <a:r>
              <a:rPr lang="en-IE" sz="2200" dirty="0"/>
              <a:t> </a:t>
            </a:r>
            <a:r>
              <a:rPr lang="en-IE" sz="2200" dirty="0" err="1"/>
              <a:t>prawa</a:t>
            </a:r>
            <a:r>
              <a:rPr lang="en-IE" sz="2200" dirty="0"/>
              <a:t> </a:t>
            </a:r>
            <a:r>
              <a:rPr lang="en-IE" sz="2200" dirty="0" err="1"/>
              <a:t>krajowego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zapewnienie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</a:t>
            </a:r>
            <a:r>
              <a:rPr lang="en-IE" sz="2200" dirty="0" err="1"/>
              <a:t>za</a:t>
            </a:r>
            <a:r>
              <a:rPr lang="en-IE" sz="2200" dirty="0"/>
              <a:t> </a:t>
            </a:r>
            <a:r>
              <a:rPr lang="en-IE" sz="2200" dirty="0" err="1"/>
              <a:t>nowego</a:t>
            </a:r>
            <a:r>
              <a:rPr lang="en-IE" sz="2200" dirty="0"/>
              <a:t> </a:t>
            </a:r>
            <a:r>
              <a:rPr lang="en-IE" sz="2200" dirty="0" err="1"/>
              <a:t>pracownika</a:t>
            </a:r>
            <a:r>
              <a:rPr lang="en-IE" sz="2200" dirty="0"/>
              <a:t> </a:t>
            </a:r>
            <a:r>
              <a:rPr lang="en-IE" sz="2200" dirty="0" err="1"/>
              <a:t>płacony</a:t>
            </a:r>
            <a:r>
              <a:rPr lang="en-IE" sz="2200" dirty="0"/>
              <a:t> jest </a:t>
            </a:r>
            <a:r>
              <a:rPr lang="en-IE" sz="2200" dirty="0" err="1"/>
              <a:t>podatek</a:t>
            </a:r>
            <a:r>
              <a:rPr lang="en-IE" sz="2200" dirty="0"/>
              <a:t> </a:t>
            </a:r>
            <a:r>
              <a:rPr lang="en-IE" sz="2200" dirty="0" err="1"/>
              <a:t>dochodowy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ubezpieczenie</a:t>
            </a:r>
            <a:r>
              <a:rPr lang="en-IE" sz="2200" dirty="0"/>
              <a:t> </a:t>
            </a:r>
            <a:r>
              <a:rPr lang="en-IE" sz="2200" dirty="0" err="1"/>
              <a:t>społeczne</a:t>
            </a:r>
            <a:r>
              <a:rPr lang="en-IE" sz="2200" dirty="0"/>
              <a:t>. </a:t>
            </a:r>
            <a:r>
              <a:rPr lang="en-IE" sz="2200" dirty="0" err="1"/>
              <a:t>Niezastosowanie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do </a:t>
            </a:r>
            <a:r>
              <a:rPr lang="en-IE" sz="2200" dirty="0" err="1"/>
              <a:t>tego</a:t>
            </a:r>
            <a:r>
              <a:rPr lang="en-IE" sz="2200" dirty="0"/>
              <a:t> </a:t>
            </a:r>
            <a:r>
              <a:rPr lang="en-IE" sz="2200" dirty="0" err="1"/>
              <a:t>może</a:t>
            </a:r>
            <a:r>
              <a:rPr lang="en-IE" sz="2200" dirty="0"/>
              <a:t> </a:t>
            </a:r>
            <a:r>
              <a:rPr lang="en-IE" sz="2200" dirty="0" err="1"/>
              <a:t>prowadzić</a:t>
            </a:r>
            <a:r>
              <a:rPr lang="en-IE" sz="2200" dirty="0"/>
              <a:t> do </a:t>
            </a:r>
            <a:r>
              <a:rPr lang="en-IE" sz="2200" dirty="0" err="1"/>
              <a:t>kar</a:t>
            </a:r>
            <a:r>
              <a:rPr lang="en-IE" sz="2200" dirty="0"/>
              <a:t>.  </a:t>
            </a:r>
          </a:p>
          <a:p>
            <a:pPr algn="just"/>
            <a:r>
              <a:rPr lang="en-IE" sz="2200" dirty="0" err="1"/>
              <a:t>Każdego</a:t>
            </a:r>
            <a:r>
              <a:rPr lang="en-IE" sz="2200" dirty="0"/>
              <a:t> </a:t>
            </a:r>
            <a:r>
              <a:rPr lang="en-IE" sz="2200" dirty="0" err="1"/>
              <a:t>miesiąca</a:t>
            </a:r>
            <a:r>
              <a:rPr lang="en-IE" sz="2200" dirty="0"/>
              <a:t> </a:t>
            </a:r>
            <a:r>
              <a:rPr lang="en-IE" sz="2200" dirty="0" err="1"/>
              <a:t>jako</a:t>
            </a:r>
            <a:r>
              <a:rPr lang="en-IE" sz="2200" dirty="0"/>
              <a:t> </a:t>
            </a:r>
            <a:r>
              <a:rPr lang="en-IE" sz="2200" dirty="0" err="1"/>
              <a:t>pracodawca</a:t>
            </a:r>
            <a:r>
              <a:rPr lang="en-IE" sz="2200" dirty="0"/>
              <a:t> </a:t>
            </a:r>
            <a:r>
              <a:rPr lang="en-IE" sz="2200" dirty="0" err="1"/>
              <a:t>jesteś</a:t>
            </a:r>
            <a:r>
              <a:rPr lang="en-IE" sz="2200" dirty="0"/>
              <a:t> </a:t>
            </a:r>
            <a:r>
              <a:rPr lang="en-IE" sz="2200" dirty="0" err="1"/>
              <a:t>odpowiedzialny</a:t>
            </a:r>
            <a:r>
              <a:rPr lang="en-IE" sz="2200" dirty="0"/>
              <a:t> </a:t>
            </a:r>
            <a:r>
              <a:rPr lang="en-IE" sz="2200" dirty="0" err="1"/>
              <a:t>za</a:t>
            </a:r>
            <a:r>
              <a:rPr lang="en-IE" sz="2200" dirty="0"/>
              <a:t> </a:t>
            </a:r>
            <a:r>
              <a:rPr lang="en-IE" sz="2200" dirty="0" err="1"/>
              <a:t>prawidłowe</a:t>
            </a:r>
            <a:r>
              <a:rPr lang="en-IE" sz="2200" dirty="0"/>
              <a:t> </a:t>
            </a:r>
            <a:r>
              <a:rPr lang="en-IE" sz="2200" dirty="0" err="1"/>
              <a:t>odprowadzanie</a:t>
            </a:r>
            <a:r>
              <a:rPr lang="en-IE" sz="2200" dirty="0"/>
              <a:t> </a:t>
            </a:r>
            <a:r>
              <a:rPr lang="en-IE" sz="2200" dirty="0" err="1"/>
              <a:t>podatku</a:t>
            </a:r>
            <a:r>
              <a:rPr lang="en-IE" sz="2200" dirty="0"/>
              <a:t> </a:t>
            </a:r>
            <a:r>
              <a:rPr lang="en-IE" sz="2200" dirty="0" err="1"/>
              <a:t>dochodowego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składek</a:t>
            </a:r>
            <a:r>
              <a:rPr lang="en-IE" sz="2200" dirty="0"/>
              <a:t>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ubezpieczenie</a:t>
            </a:r>
            <a:r>
              <a:rPr lang="en-IE" sz="2200" dirty="0"/>
              <a:t> </a:t>
            </a:r>
            <a:r>
              <a:rPr lang="en-IE" sz="2200" dirty="0" err="1"/>
              <a:t>społeczne</a:t>
            </a:r>
            <a:r>
              <a:rPr lang="en-IE" sz="2200" dirty="0"/>
              <a:t>. </a:t>
            </a:r>
            <a:r>
              <a:rPr lang="en-IE" sz="2200" dirty="0" err="1"/>
              <a:t>Będziesz</a:t>
            </a:r>
            <a:r>
              <a:rPr lang="en-IE" sz="2200" dirty="0"/>
              <a:t> </a:t>
            </a:r>
            <a:r>
              <a:rPr lang="en-IE" sz="2200" dirty="0" err="1"/>
              <a:t>również</a:t>
            </a:r>
            <a:r>
              <a:rPr lang="en-IE" sz="2200" dirty="0"/>
              <a:t> </a:t>
            </a:r>
            <a:r>
              <a:rPr lang="en-IE" sz="2200" dirty="0" err="1"/>
              <a:t>płacił</a:t>
            </a:r>
            <a:r>
              <a:rPr lang="en-IE" sz="2200" dirty="0"/>
              <a:t> </a:t>
            </a:r>
            <a:r>
              <a:rPr lang="en-IE" sz="2200" dirty="0" err="1">
                <a:solidFill>
                  <a:srgbClr val="00B050"/>
                </a:solidFill>
              </a:rPr>
              <a:t>pracownicze</a:t>
            </a:r>
            <a:r>
              <a:rPr lang="en-IE" sz="2200" dirty="0"/>
              <a:t> </a:t>
            </a:r>
            <a:r>
              <a:rPr lang="en-IE" sz="2200" dirty="0" err="1"/>
              <a:t>ubezpieczenie</a:t>
            </a:r>
            <a:r>
              <a:rPr lang="en-IE" sz="2200" dirty="0"/>
              <a:t> </a:t>
            </a:r>
            <a:r>
              <a:rPr lang="en-IE" sz="2200" dirty="0" err="1"/>
              <a:t>społeczne</a:t>
            </a:r>
            <a:r>
              <a:rPr lang="en-IE" sz="2200" dirty="0"/>
              <a:t> </a:t>
            </a:r>
            <a:r>
              <a:rPr lang="en-IE" sz="2200" dirty="0" err="1"/>
              <a:t>za</a:t>
            </a:r>
            <a:r>
              <a:rPr lang="en-IE" sz="2200" dirty="0"/>
              <a:t> </a:t>
            </a:r>
            <a:r>
              <a:rPr lang="en-IE" sz="2200" dirty="0" err="1"/>
              <a:t>pracownika</a:t>
            </a:r>
            <a:r>
              <a:rPr lang="en-IE" sz="2200" dirty="0"/>
              <a:t>. </a:t>
            </a:r>
            <a:r>
              <a:rPr lang="en-IE" sz="2200" dirty="0" err="1"/>
              <a:t>Każdy</a:t>
            </a:r>
            <a:r>
              <a:rPr lang="en-IE" sz="2200" dirty="0"/>
              <a:t> </a:t>
            </a:r>
            <a:r>
              <a:rPr lang="en-IE" sz="2200" dirty="0" err="1"/>
              <a:t>kraj</a:t>
            </a:r>
            <a:r>
              <a:rPr lang="en-IE" sz="2200" dirty="0"/>
              <a:t> ma </a:t>
            </a:r>
            <a:r>
              <a:rPr lang="en-IE" sz="2200" dirty="0" err="1"/>
              <a:t>inny</a:t>
            </a:r>
            <a:r>
              <a:rPr lang="en-IE" sz="2200" dirty="0"/>
              <a:t> system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689448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35"/>
    </mc:Choice>
    <mc:Fallback>
      <p:transition spd="slow" advTm="6135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96685-C94A-C547-BA73-C860C7CE560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US" dirty="0"/>
              <a:t>UBEZPIECZENIE PRACOWNIKA</a:t>
            </a:r>
            <a:endParaRPr lang="en-US" u="sng" dirty="0">
              <a:solidFill>
                <a:srgbClr val="00B050"/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C5E870D-4890-5D48-98F6-0D3FF33DCCA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3222" y="2117559"/>
            <a:ext cx="7526219" cy="4162926"/>
          </a:xfrm>
        </p:spPr>
        <p:txBody>
          <a:bodyPr/>
          <a:lstStyle/>
          <a:p>
            <a:r>
              <a:rPr lang="en-IE" sz="2400" dirty="0" err="1"/>
              <a:t>Zakładem</a:t>
            </a:r>
            <a:r>
              <a:rPr lang="en-IE" sz="2400" dirty="0"/>
              <a:t> </a:t>
            </a:r>
            <a:r>
              <a:rPr lang="en-IE" sz="2400" dirty="0" err="1"/>
              <a:t>zarządzającym</a:t>
            </a:r>
            <a:r>
              <a:rPr lang="en-IE" sz="2400" dirty="0"/>
              <a:t> </a:t>
            </a:r>
            <a:r>
              <a:rPr lang="en-IE" sz="2400" dirty="0" err="1"/>
              <a:t>rozliczaniem</a:t>
            </a:r>
            <a:r>
              <a:rPr lang="en-IE" sz="2400" dirty="0"/>
              <a:t> </a:t>
            </a:r>
            <a:r>
              <a:rPr lang="en-IE" sz="2400" dirty="0" err="1"/>
              <a:t>składek</a:t>
            </a:r>
            <a:r>
              <a:rPr lang="en-IE" sz="2400" dirty="0"/>
              <a:t> za </a:t>
            </a:r>
            <a:r>
              <a:rPr lang="en-IE" sz="2400" dirty="0" err="1"/>
              <a:t>procowników</a:t>
            </a:r>
            <a:r>
              <a:rPr lang="en-IE" sz="2400" dirty="0"/>
              <a:t>  jest </a:t>
            </a:r>
            <a:r>
              <a:rPr lang="en-IE" sz="2400" dirty="0" err="1"/>
              <a:t>Zakład</a:t>
            </a:r>
            <a:r>
              <a:rPr lang="en-IE" sz="2400" dirty="0"/>
              <a:t> </a:t>
            </a:r>
            <a:r>
              <a:rPr lang="en-IE" sz="2400" dirty="0" err="1"/>
              <a:t>Ubezpieczęń</a:t>
            </a:r>
            <a:r>
              <a:rPr lang="en-IE" sz="2400" dirty="0"/>
              <a:t> </a:t>
            </a:r>
            <a:r>
              <a:rPr lang="en-IE" sz="2400" dirty="0" err="1"/>
              <a:t>Społecznych</a:t>
            </a:r>
            <a:r>
              <a:rPr lang="en-IE" sz="2400" dirty="0"/>
              <a:t> (ZUS), </a:t>
            </a:r>
            <a:r>
              <a:rPr lang="en-IE" sz="2400" dirty="0" err="1"/>
              <a:t>który</a:t>
            </a:r>
            <a:r>
              <a:rPr lang="en-IE" sz="2400" dirty="0"/>
              <a:t> </a:t>
            </a:r>
            <a:r>
              <a:rPr lang="en-IE" sz="2400" dirty="0" err="1"/>
              <a:t>służącym</a:t>
            </a:r>
            <a:r>
              <a:rPr lang="en-IE" sz="2400" dirty="0"/>
              <a:t> do </a:t>
            </a:r>
            <a:r>
              <a:rPr lang="en-IE" sz="2400" dirty="0" err="1"/>
              <a:t>rozliczania</a:t>
            </a:r>
            <a:r>
              <a:rPr lang="en-IE" sz="2400" dirty="0"/>
              <a:t> </a:t>
            </a:r>
            <a:r>
              <a:rPr lang="en-IE" sz="2400" dirty="0" err="1"/>
              <a:t>skłądem</a:t>
            </a:r>
            <a:r>
              <a:rPr lang="en-IE" sz="2400" dirty="0"/>
              <a:t> za </a:t>
            </a:r>
            <a:r>
              <a:rPr lang="en-IE" sz="2400" dirty="0" err="1"/>
              <a:t>ubezpieczenia</a:t>
            </a:r>
            <a:r>
              <a:rPr lang="en-IE" sz="2400" dirty="0"/>
              <a:t> </a:t>
            </a:r>
            <a:r>
              <a:rPr lang="en-IE" sz="2400" dirty="0" err="1"/>
              <a:t>społecznego</a:t>
            </a:r>
            <a:r>
              <a:rPr lang="en-IE" sz="2400" dirty="0"/>
              <a:t> od </a:t>
            </a:r>
            <a:r>
              <a:rPr lang="en-IE" sz="2400" dirty="0" err="1"/>
              <a:t>zatrudnienia</a:t>
            </a:r>
            <a:r>
              <a:rPr lang="en-IE" sz="2400" dirty="0"/>
              <a:t>. </a:t>
            </a:r>
            <a:r>
              <a:rPr lang="en-IE" sz="2400" dirty="0" err="1"/>
              <a:t>Musisz</a:t>
            </a:r>
            <a:r>
              <a:rPr lang="en-IE" sz="2400" dirty="0"/>
              <a:t> </a:t>
            </a:r>
            <a:r>
              <a:rPr lang="en-IE" sz="2400" dirty="0" err="1"/>
              <a:t>zarejestrować</a:t>
            </a:r>
            <a:r>
              <a:rPr lang="en-IE" sz="2400" dirty="0"/>
              <a:t> </a:t>
            </a:r>
            <a:r>
              <a:rPr lang="en-IE" sz="2400" dirty="0" err="1"/>
              <a:t>się</a:t>
            </a:r>
            <a:r>
              <a:rPr lang="en-IE" sz="2400" dirty="0"/>
              <a:t> w </a:t>
            </a:r>
            <a:r>
              <a:rPr lang="en-IE" sz="2400" dirty="0" err="1"/>
              <a:t>systemie</a:t>
            </a:r>
            <a:r>
              <a:rPr lang="en-IE" sz="2400" dirty="0"/>
              <a:t>: </a:t>
            </a:r>
          </a:p>
          <a:p>
            <a:r>
              <a:rPr lang="en-IE" sz="2400" dirty="0" err="1"/>
              <a:t>Jeśli</a:t>
            </a:r>
            <a:r>
              <a:rPr lang="en-IE" sz="2400" dirty="0"/>
              <a:t> </a:t>
            </a:r>
            <a:r>
              <a:rPr lang="en-IE" sz="2400" dirty="0" err="1"/>
              <a:t>Twoi</a:t>
            </a:r>
            <a:r>
              <a:rPr lang="en-IE" sz="2400" dirty="0"/>
              <a:t> </a:t>
            </a:r>
            <a:r>
              <a:rPr lang="en-IE" sz="2400" dirty="0" err="1"/>
              <a:t>pracownicy</a:t>
            </a:r>
            <a:r>
              <a:rPr lang="en-IE" sz="2400" dirty="0"/>
              <a:t> </a:t>
            </a:r>
            <a:r>
              <a:rPr lang="en-IE" sz="2400" dirty="0" err="1"/>
              <a:t>otrzymują</a:t>
            </a:r>
            <a:r>
              <a:rPr lang="en-IE" sz="2400" dirty="0"/>
              <a:t> 2.600 </a:t>
            </a:r>
            <a:r>
              <a:rPr lang="en-IE" sz="2400" dirty="0" err="1"/>
              <a:t>zł</a:t>
            </a:r>
            <a:r>
              <a:rPr lang="en-IE" sz="2400" dirty="0"/>
              <a:t>. </a:t>
            </a:r>
            <a:r>
              <a:rPr lang="en-IE" sz="2400" dirty="0" err="1"/>
              <a:t>brutto</a:t>
            </a:r>
            <a:r>
              <a:rPr lang="en-IE" sz="2400" dirty="0"/>
              <a:t> </a:t>
            </a:r>
            <a:r>
              <a:rPr lang="en-IE" sz="2400" dirty="0" err="1"/>
              <a:t>lub</a:t>
            </a:r>
            <a:r>
              <a:rPr lang="en-IE" sz="2400" dirty="0"/>
              <a:t> </a:t>
            </a:r>
            <a:r>
              <a:rPr lang="en-IE" sz="2400" dirty="0" err="1"/>
              <a:t>więcej</a:t>
            </a:r>
            <a:r>
              <a:rPr lang="en-IE" sz="2400" dirty="0"/>
              <a:t> </a:t>
            </a:r>
            <a:r>
              <a:rPr lang="en-IE" sz="2400" dirty="0" err="1"/>
              <a:t>miesięcznie</a:t>
            </a:r>
            <a:r>
              <a:rPr lang="en-IE" sz="2400" dirty="0"/>
              <a:t>, </a:t>
            </a:r>
            <a:r>
              <a:rPr lang="en-IE" sz="2400" dirty="0" err="1"/>
              <a:t>otrzymują</a:t>
            </a:r>
            <a:r>
              <a:rPr lang="en-IE" sz="2400" dirty="0"/>
              <a:t> </a:t>
            </a:r>
            <a:r>
              <a:rPr lang="en-IE" sz="2400" dirty="0" err="1"/>
              <a:t>wydatki</a:t>
            </a:r>
            <a:r>
              <a:rPr lang="en-IE" sz="2400" dirty="0"/>
              <a:t> </a:t>
            </a:r>
            <a:r>
              <a:rPr lang="en-IE" sz="2400" dirty="0" err="1"/>
              <a:t>i</a:t>
            </a:r>
            <a:r>
              <a:rPr lang="en-IE" sz="2400" dirty="0"/>
              <a:t> </a:t>
            </a:r>
            <a:r>
              <a:rPr lang="en-IE" sz="2400" dirty="0" err="1"/>
              <a:t>świadczenia</a:t>
            </a:r>
            <a:r>
              <a:rPr lang="en-IE" sz="2400" dirty="0"/>
              <a:t>. </a:t>
            </a:r>
            <a:r>
              <a:rPr lang="en-IE" sz="2400" dirty="0" err="1"/>
              <a:t>Więcej</a:t>
            </a:r>
            <a:r>
              <a:rPr lang="en-IE" sz="2400" dirty="0"/>
              <a:t> </a:t>
            </a:r>
            <a:r>
              <a:rPr lang="en-IE" sz="2400" dirty="0" err="1"/>
              <a:t>możesz</a:t>
            </a:r>
            <a:r>
              <a:rPr lang="en-IE" sz="2400" dirty="0"/>
              <a:t> </a:t>
            </a:r>
            <a:r>
              <a:rPr lang="en-IE" sz="2400" dirty="0" err="1"/>
              <a:t>poczytać</a:t>
            </a:r>
            <a:r>
              <a:rPr lang="en-IE" sz="2400" dirty="0"/>
              <a:t> </a:t>
            </a:r>
            <a:r>
              <a:rPr lang="en-IE" sz="2400" dirty="0" err="1"/>
              <a:t>na</a:t>
            </a:r>
            <a:r>
              <a:rPr lang="en-IE" sz="2400" dirty="0"/>
              <a:t> </a:t>
            </a:r>
            <a:r>
              <a:rPr lang="en-IE" sz="2400" dirty="0" err="1"/>
              <a:t>stronie</a:t>
            </a:r>
            <a:r>
              <a:rPr lang="en-IE" sz="2400" dirty="0"/>
              <a:t>:</a:t>
            </a:r>
          </a:p>
          <a:p>
            <a:r>
              <a:rPr lang="en-IE" sz="2400" i="1" u="sng" dirty="0">
                <a:solidFill>
                  <a:schemeClr val="accent1"/>
                </a:solidFill>
              </a:rPr>
              <a:t>https://</a:t>
            </a:r>
            <a:r>
              <a:rPr lang="en-IE" sz="2400" i="1" u="sng" dirty="0" err="1">
                <a:solidFill>
                  <a:schemeClr val="accent1"/>
                </a:solidFill>
              </a:rPr>
              <a:t>www.zus.pl</a:t>
            </a:r>
            <a:r>
              <a:rPr lang="en-IE" sz="2400" i="1" u="sng" dirty="0">
                <a:solidFill>
                  <a:schemeClr val="accent1"/>
                </a:solidFill>
              </a:rPr>
              <a:t>/</a:t>
            </a:r>
            <a:r>
              <a:rPr lang="en-IE" sz="2400" i="1" u="sng" dirty="0" err="1">
                <a:solidFill>
                  <a:schemeClr val="accent1"/>
                </a:solidFill>
              </a:rPr>
              <a:t>pracujacy</a:t>
            </a:r>
            <a:r>
              <a:rPr lang="en-IE" sz="2400" i="1" u="sng" dirty="0">
                <a:solidFill>
                  <a:schemeClr val="accent1"/>
                </a:solidFill>
              </a:rPr>
              <a:t>/system-</a:t>
            </a:r>
            <a:r>
              <a:rPr lang="en-IE" sz="2400" i="1" u="sng" dirty="0" err="1">
                <a:solidFill>
                  <a:schemeClr val="accent1"/>
                </a:solidFill>
              </a:rPr>
              <a:t>ubezpieczen</a:t>
            </a:r>
            <a:r>
              <a:rPr lang="en-IE" sz="2400" i="1" u="sng" dirty="0">
                <a:solidFill>
                  <a:schemeClr val="accent1"/>
                </a:solidFill>
              </a:rPr>
              <a:t>-</a:t>
            </a:r>
            <a:r>
              <a:rPr lang="en-IE" sz="2400" i="1" u="sng" dirty="0" err="1">
                <a:solidFill>
                  <a:schemeClr val="accent1"/>
                </a:solidFill>
              </a:rPr>
              <a:t>spolecznych</a:t>
            </a:r>
            <a:r>
              <a:rPr lang="en-IE" sz="2400" i="1" u="sng" dirty="0">
                <a:solidFill>
                  <a:schemeClr val="accent1"/>
                </a:solidFill>
              </a:rPr>
              <a:t>-w-</a:t>
            </a:r>
            <a:r>
              <a:rPr lang="en-IE" sz="2400" i="1" u="sng" dirty="0" err="1">
                <a:solidFill>
                  <a:schemeClr val="accent1"/>
                </a:solidFill>
              </a:rPr>
              <a:t>polsce</a:t>
            </a:r>
            <a:r>
              <a:rPr lang="en-IE" sz="2400" i="1" u="sng" dirty="0">
                <a:solidFill>
                  <a:schemeClr val="accent1"/>
                </a:solidFill>
              </a:rPr>
              <a:t>/</a:t>
            </a:r>
            <a:r>
              <a:rPr lang="en-IE" sz="2400" i="1" u="sng" dirty="0" err="1">
                <a:solidFill>
                  <a:schemeClr val="accent1"/>
                </a:solidFill>
              </a:rPr>
              <a:t>podleganie-ubezpieczeniom-spolecznym</a:t>
            </a:r>
            <a:endParaRPr lang="en-US" sz="2400" i="1" dirty="0">
              <a:solidFill>
                <a:schemeClr val="accent1"/>
              </a:solidFill>
            </a:endParaRPr>
          </a:p>
        </p:txBody>
      </p:sp>
      <p:pic>
        <p:nvPicPr>
          <p:cNvPr id="7" name="Symbol zastępczy obrazu 6" descr="Obraz zawierający zrzut ekranu&#10;&#10;Opis wygenerowany automatycznie">
            <a:extLst>
              <a:ext uri="{FF2B5EF4-FFF2-40B4-BE49-F238E27FC236}">
                <a16:creationId xmlns:a16="http://schemas.microsoft.com/office/drawing/2014/main" id="{93AAA0D6-070B-2242-A50D-3786CB69296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3923" r="3923"/>
          <a:stretch>
            <a:fillRect/>
          </a:stretch>
        </p:blipFill>
        <p:spPr/>
      </p:pic>
      <p:sp>
        <p:nvSpPr>
          <p:cNvPr id="5" name="Prostokąt 4">
            <a:extLst>
              <a:ext uri="{FF2B5EF4-FFF2-40B4-BE49-F238E27FC236}">
                <a16:creationId xmlns:a16="http://schemas.microsoft.com/office/drawing/2014/main" id="{08BA5A9D-3309-4144-999C-4ECE7BF4A344}"/>
              </a:ext>
            </a:extLst>
          </p:cNvPr>
          <p:cNvSpPr/>
          <p:nvPr/>
        </p:nvSpPr>
        <p:spPr>
          <a:xfrm>
            <a:off x="1944416" y="3428999"/>
            <a:ext cx="46849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i="1" u="sng" dirty="0">
                <a:solidFill>
                  <a:schemeClr val="accent1"/>
                </a:solidFill>
              </a:rPr>
              <a:t>https://</a:t>
            </a:r>
            <a:r>
              <a:rPr lang="en-IE" i="1" u="sng" dirty="0" err="1">
                <a:solidFill>
                  <a:schemeClr val="accent1"/>
                </a:solidFill>
              </a:rPr>
              <a:t>www.zus.pl</a:t>
            </a:r>
            <a:r>
              <a:rPr lang="en-IE" i="1" u="sng" dirty="0">
                <a:solidFill>
                  <a:schemeClr val="accent1"/>
                </a:solidFill>
              </a:rPr>
              <a:t>/</a:t>
            </a:r>
            <a:r>
              <a:rPr lang="en-IE" i="1" u="sng" dirty="0" err="1">
                <a:solidFill>
                  <a:schemeClr val="accent1"/>
                </a:solidFill>
              </a:rPr>
              <a:t>pue</a:t>
            </a:r>
            <a:r>
              <a:rPr lang="en-IE" i="1" u="sng" dirty="0">
                <a:solidFill>
                  <a:schemeClr val="accent1"/>
                </a:solidFill>
              </a:rPr>
              <a:t>/</a:t>
            </a:r>
            <a:r>
              <a:rPr lang="en-IE" i="1" u="sng" dirty="0" err="1">
                <a:solidFill>
                  <a:schemeClr val="accent1"/>
                </a:solidFill>
              </a:rPr>
              <a:t>rejestracja</a:t>
            </a:r>
            <a:r>
              <a:rPr lang="en-IE" i="1" u="sng" dirty="0">
                <a:solidFill>
                  <a:schemeClr val="accent1"/>
                </a:solidFill>
              </a:rPr>
              <a:t>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3797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80"/>
    </mc:Choice>
    <mc:Fallback>
      <p:transition spd="slow" advTm="568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96685-C94A-C547-BA73-C860C7CE560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3223" y="1079254"/>
            <a:ext cx="6647914" cy="697353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PODATEK DOCHODOWY ZA PRACOWNIKA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C5E870D-4890-5D48-98F6-0D3FF33DCCA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3223" y="2199861"/>
            <a:ext cx="6950273" cy="3330653"/>
          </a:xfrm>
        </p:spPr>
        <p:txBody>
          <a:bodyPr/>
          <a:lstStyle/>
          <a:p>
            <a:pPr algn="just"/>
            <a:r>
              <a:rPr lang="en-IE" sz="2200" dirty="0" err="1"/>
              <a:t>Rozliczanie</a:t>
            </a:r>
            <a:r>
              <a:rPr lang="en-IE" sz="2200" dirty="0"/>
              <a:t> w </a:t>
            </a:r>
            <a:r>
              <a:rPr lang="en-IE" sz="2200" dirty="0" err="1"/>
              <a:t>Polsce</a:t>
            </a:r>
            <a:r>
              <a:rPr lang="en-IE" sz="2200" dirty="0"/>
              <a:t> </a:t>
            </a:r>
            <a:r>
              <a:rPr lang="en-IE" sz="2200" dirty="0" err="1"/>
              <a:t>podatku</a:t>
            </a:r>
            <a:r>
              <a:rPr lang="en-IE" sz="2200" dirty="0"/>
              <a:t> </a:t>
            </a:r>
            <a:r>
              <a:rPr lang="en-IE" sz="2200" dirty="0" err="1"/>
              <a:t>dochodowego</a:t>
            </a:r>
            <a:r>
              <a:rPr lang="en-IE" sz="2200" dirty="0"/>
              <a:t> za </a:t>
            </a:r>
            <a:r>
              <a:rPr lang="en-IE" sz="2200" dirty="0" err="1"/>
              <a:t>pracownika</a:t>
            </a:r>
            <a:r>
              <a:rPr lang="en-IE" sz="2200" dirty="0"/>
              <a:t> </a:t>
            </a:r>
            <a:r>
              <a:rPr lang="en-IE" sz="2200" dirty="0" err="1"/>
              <a:t>odbywa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</a:t>
            </a:r>
            <a:r>
              <a:rPr lang="en-IE" sz="2200" dirty="0" err="1"/>
              <a:t>zazwyczaj</a:t>
            </a:r>
            <a:r>
              <a:rPr lang="en-IE" sz="2200" dirty="0"/>
              <a:t> u </a:t>
            </a:r>
            <a:r>
              <a:rPr lang="en-IE" sz="2200" dirty="0" err="1"/>
              <a:t>źródła</a:t>
            </a:r>
            <a:r>
              <a:rPr lang="en-IE" sz="2200" dirty="0"/>
              <a:t>. </a:t>
            </a:r>
            <a:r>
              <a:rPr lang="en-IE" sz="2200" dirty="0" err="1"/>
              <a:t>Zaliczki</a:t>
            </a:r>
            <a:r>
              <a:rPr lang="en-IE" sz="2200" dirty="0"/>
              <a:t> </a:t>
            </a:r>
            <a:r>
              <a:rPr lang="en-IE" sz="2200" dirty="0" err="1"/>
              <a:t>podatku</a:t>
            </a:r>
            <a:r>
              <a:rPr lang="en-IE" sz="2200" dirty="0"/>
              <a:t> </a:t>
            </a:r>
            <a:r>
              <a:rPr lang="en-IE" sz="2200" dirty="0" err="1"/>
              <a:t>są</a:t>
            </a:r>
            <a:r>
              <a:rPr lang="en-IE" sz="2200" dirty="0"/>
              <a:t> </a:t>
            </a:r>
            <a:r>
              <a:rPr lang="en-IE" sz="2200" dirty="0" err="1"/>
              <a:t>potrącane</a:t>
            </a:r>
            <a:r>
              <a:rPr lang="en-IE" sz="2200" dirty="0"/>
              <a:t> co </a:t>
            </a:r>
            <a:r>
              <a:rPr lang="en-IE" sz="2200" dirty="0" err="1"/>
              <a:t>miesiąc</a:t>
            </a:r>
            <a:r>
              <a:rPr lang="en-IE" sz="2200" dirty="0"/>
              <a:t> z </a:t>
            </a:r>
            <a:r>
              <a:rPr lang="en-IE" sz="2200" dirty="0" err="1"/>
              <a:t>wynagrodzenia</a:t>
            </a:r>
            <a:r>
              <a:rPr lang="en-IE" sz="2200" dirty="0"/>
              <a:t> </a:t>
            </a:r>
            <a:r>
              <a:rPr lang="en-IE" sz="2200" dirty="0" err="1"/>
              <a:t>brutto</a:t>
            </a:r>
            <a:r>
              <a:rPr lang="en-IE" sz="2200" dirty="0"/>
              <a:t> </a:t>
            </a:r>
            <a:r>
              <a:rPr lang="en-IE" sz="2200" dirty="0" err="1"/>
              <a:t>przez</a:t>
            </a:r>
            <a:r>
              <a:rPr lang="en-IE" sz="2200" dirty="0"/>
              <a:t> </a:t>
            </a:r>
            <a:r>
              <a:rPr lang="en-IE" sz="2200" dirty="0" err="1"/>
              <a:t>pracodawców</a:t>
            </a:r>
            <a:r>
              <a:rPr lang="en-IE" sz="2200" dirty="0"/>
              <a:t> w </a:t>
            </a:r>
            <a:r>
              <a:rPr lang="en-IE" sz="2200" dirty="0" err="1"/>
              <a:t>imieniu</a:t>
            </a:r>
            <a:r>
              <a:rPr lang="en-IE" sz="2200" dirty="0"/>
              <a:t> </a:t>
            </a:r>
            <a:r>
              <a:rPr lang="en-IE" sz="2200" dirty="0" err="1"/>
              <a:t>pracowników</a:t>
            </a:r>
            <a:r>
              <a:rPr lang="en-IE" sz="2200" dirty="0"/>
              <a:t>. </a:t>
            </a:r>
            <a:r>
              <a:rPr lang="en-IE" sz="2200" dirty="0" err="1"/>
              <a:t>Wysokość</a:t>
            </a:r>
            <a:r>
              <a:rPr lang="en-IE" sz="2200" dirty="0"/>
              <a:t> </a:t>
            </a:r>
            <a:r>
              <a:rPr lang="en-IE" sz="2200" dirty="0" err="1"/>
              <a:t>podatku</a:t>
            </a:r>
            <a:r>
              <a:rPr lang="en-IE" sz="2200" dirty="0"/>
              <a:t> </a:t>
            </a:r>
            <a:r>
              <a:rPr lang="en-IE" sz="2200" dirty="0" err="1"/>
              <a:t>zależy</a:t>
            </a:r>
            <a:r>
              <a:rPr lang="en-IE" sz="2200" dirty="0"/>
              <a:t> od </a:t>
            </a:r>
            <a:r>
              <a:rPr lang="en-IE" sz="2200" dirty="0" err="1"/>
              <a:t>dochodów</a:t>
            </a:r>
            <a:r>
              <a:rPr lang="en-IE" sz="2200" dirty="0"/>
              <a:t>: </a:t>
            </a:r>
            <a:r>
              <a:rPr lang="en-IE" sz="2400" i="1" dirty="0">
                <a:solidFill>
                  <a:schemeClr val="accent1"/>
                </a:solidFill>
                <a:hlinkClick r:id="rId2"/>
              </a:rPr>
              <a:t>https://www.podatki.gov.pl/pit</a:t>
            </a:r>
            <a:endParaRPr lang="en-IE" sz="2400" i="1" dirty="0">
              <a:solidFill>
                <a:schemeClr val="accent1"/>
              </a:solidFill>
            </a:endParaRPr>
          </a:p>
        </p:txBody>
      </p:sp>
      <p:pic>
        <p:nvPicPr>
          <p:cNvPr id="12" name="Symbol zastępczy obrazu 11" descr="Obraz zawierający zrzut ekranu&#10;&#10;Opis wygenerowany automatycznie">
            <a:extLst>
              <a:ext uri="{FF2B5EF4-FFF2-40B4-BE49-F238E27FC236}">
                <a16:creationId xmlns:a16="http://schemas.microsoft.com/office/drawing/2014/main" id="{54C1129B-5E4A-AF49-AC8F-08BD65B5005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14702" r="147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40479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831"/>
    </mc:Choice>
    <mc:Fallback>
      <p:transition spd="slow" advTm="783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596032E-DC89-C248-96DA-7DB32B90D3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3987" y="397565"/>
            <a:ext cx="8156718" cy="1307325"/>
          </a:xfrm>
        </p:spPr>
        <p:txBody>
          <a:bodyPr>
            <a:normAutofit/>
          </a:bodyPr>
          <a:lstStyle/>
          <a:p>
            <a:r>
              <a:rPr lang="en-IE" sz="3200" dirty="0"/>
              <a:t>KWESTIE DO ZAPAMIĘTANIA - UBEZPIECZENIE SPOŁECZNE I PODATEK DOCHODOWY</a:t>
            </a:r>
            <a:endParaRPr lang="en-US" sz="2400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E705325-BEB1-8741-8BD6-6F39866FA5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3987" y="2117212"/>
            <a:ext cx="8040414" cy="3975101"/>
          </a:xfrm>
        </p:spPr>
        <p:txBody>
          <a:bodyPr/>
          <a:lstStyle/>
          <a:p>
            <a:pPr algn="just"/>
            <a:r>
              <a:rPr lang="en-IE" dirty="0" err="1"/>
              <a:t>Zamiast</a:t>
            </a:r>
            <a:r>
              <a:rPr lang="en-IE" dirty="0"/>
              <a:t> </a:t>
            </a:r>
            <a:r>
              <a:rPr lang="en-IE" dirty="0" err="1"/>
              <a:t>tworzyć</a:t>
            </a:r>
            <a:r>
              <a:rPr lang="en-IE" dirty="0"/>
              <a:t> </a:t>
            </a:r>
            <a:r>
              <a:rPr lang="en-IE" dirty="0" err="1"/>
              <a:t>własny</a:t>
            </a:r>
            <a:r>
              <a:rPr lang="en-IE" dirty="0"/>
              <a:t> system </a:t>
            </a:r>
            <a:r>
              <a:rPr lang="en-IE" dirty="0" err="1"/>
              <a:t>płac</a:t>
            </a:r>
            <a:r>
              <a:rPr lang="en-IE" dirty="0"/>
              <a:t>, </a:t>
            </a:r>
            <a:r>
              <a:rPr lang="en-IE" dirty="0" err="1"/>
              <a:t>bardziej</a:t>
            </a:r>
            <a:r>
              <a:rPr lang="en-IE" dirty="0"/>
              <a:t> </a:t>
            </a:r>
            <a:r>
              <a:rPr lang="en-IE" dirty="0" err="1"/>
              <a:t>opłacalne</a:t>
            </a:r>
            <a:r>
              <a:rPr lang="en-IE" dirty="0"/>
              <a:t> </a:t>
            </a:r>
            <a:r>
              <a:rPr lang="en-IE" dirty="0" err="1"/>
              <a:t>może</a:t>
            </a:r>
            <a:r>
              <a:rPr lang="en-IE" dirty="0"/>
              <a:t> </a:t>
            </a:r>
            <a:r>
              <a:rPr lang="en-IE" dirty="0" err="1"/>
              <a:t>być</a:t>
            </a:r>
            <a:r>
              <a:rPr lang="en-IE" dirty="0"/>
              <a:t> </a:t>
            </a:r>
            <a:r>
              <a:rPr lang="en-IE" dirty="0" err="1"/>
              <a:t>zlecenie</a:t>
            </a:r>
            <a:r>
              <a:rPr lang="en-IE" dirty="0"/>
              <a:t> </a:t>
            </a:r>
            <a:r>
              <a:rPr lang="en-IE" dirty="0" err="1"/>
              <a:t>tego</a:t>
            </a:r>
            <a:r>
              <a:rPr lang="en-IE" dirty="0"/>
              <a:t> </a:t>
            </a:r>
            <a:r>
              <a:rPr lang="en-IE" dirty="0" err="1"/>
              <a:t>procesu</a:t>
            </a:r>
            <a:r>
              <a:rPr lang="en-IE" dirty="0"/>
              <a:t> </a:t>
            </a:r>
            <a:r>
              <a:rPr lang="en-IE" dirty="0" err="1"/>
              <a:t>podwykonawcom</a:t>
            </a:r>
            <a:r>
              <a:rPr lang="en-IE" dirty="0"/>
              <a:t>. </a:t>
            </a:r>
            <a:r>
              <a:rPr lang="en-IE" dirty="0" err="1"/>
              <a:t>Wielu</a:t>
            </a:r>
            <a:r>
              <a:rPr lang="en-IE" dirty="0"/>
              <a:t> </a:t>
            </a:r>
            <a:r>
              <a:rPr lang="en-IE" dirty="0" err="1"/>
              <a:t>księgowi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prowadzących</a:t>
            </a:r>
            <a:r>
              <a:rPr lang="en-IE" dirty="0"/>
              <a:t> </a:t>
            </a:r>
            <a:r>
              <a:rPr lang="en-IE" dirty="0" err="1"/>
              <a:t>księgi</a:t>
            </a:r>
            <a:r>
              <a:rPr lang="en-IE" dirty="0"/>
              <a:t> </a:t>
            </a:r>
            <a:r>
              <a:rPr lang="en-IE" dirty="0" err="1"/>
              <a:t>rachunkowe</a:t>
            </a:r>
            <a:r>
              <a:rPr lang="en-IE" dirty="0"/>
              <a:t> </a:t>
            </a:r>
            <a:r>
              <a:rPr lang="en-IE" dirty="0" err="1"/>
              <a:t>oferuje</a:t>
            </a:r>
            <a:r>
              <a:rPr lang="en-IE" dirty="0"/>
              <a:t> </a:t>
            </a:r>
            <a:r>
              <a:rPr lang="en-IE" dirty="0" err="1"/>
              <a:t>usługi</a:t>
            </a:r>
            <a:r>
              <a:rPr lang="en-IE" dirty="0"/>
              <a:t> </a:t>
            </a:r>
            <a:r>
              <a:rPr lang="en-IE" dirty="0" err="1"/>
              <a:t>związane</a:t>
            </a:r>
            <a:r>
              <a:rPr lang="en-IE" dirty="0"/>
              <a:t> z </a:t>
            </a:r>
            <a:r>
              <a:rPr lang="en-IE" dirty="0" err="1"/>
              <a:t>listą</a:t>
            </a:r>
            <a:r>
              <a:rPr lang="en-IE" dirty="0"/>
              <a:t> </a:t>
            </a:r>
            <a:r>
              <a:rPr lang="en-IE" dirty="0" err="1"/>
              <a:t>płac</a:t>
            </a:r>
            <a:r>
              <a:rPr lang="en-IE" dirty="0"/>
              <a:t>, </a:t>
            </a:r>
            <a:r>
              <a:rPr lang="en-IE" dirty="0" err="1"/>
              <a:t>zajmując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papierkową</a:t>
            </a:r>
            <a:r>
              <a:rPr lang="en-IE" dirty="0"/>
              <a:t> </a:t>
            </a:r>
            <a:r>
              <a:rPr lang="en-IE" dirty="0" err="1"/>
              <a:t>robotą</a:t>
            </a:r>
            <a:r>
              <a:rPr lang="en-IE" dirty="0"/>
              <a:t>, </a:t>
            </a:r>
            <a:r>
              <a:rPr lang="en-IE" dirty="0" err="1"/>
              <a:t>stosując</a:t>
            </a:r>
            <a:r>
              <a:rPr lang="en-IE" dirty="0"/>
              <a:t> </a:t>
            </a:r>
            <a:r>
              <a:rPr lang="en-IE" dirty="0" err="1"/>
              <a:t>odpowiednie</a:t>
            </a:r>
            <a:r>
              <a:rPr lang="en-IE" dirty="0"/>
              <a:t> </a:t>
            </a:r>
            <a:r>
              <a:rPr lang="en-IE" dirty="0" err="1"/>
              <a:t>odliczenia</a:t>
            </a:r>
            <a:r>
              <a:rPr lang="en-IE" dirty="0"/>
              <a:t> od </a:t>
            </a:r>
            <a:r>
              <a:rPr lang="en-IE" dirty="0" err="1"/>
              <a:t>podatku</a:t>
            </a:r>
            <a:r>
              <a:rPr lang="en-IE" dirty="0"/>
              <a:t> </a:t>
            </a:r>
            <a:r>
              <a:rPr lang="en-IE" dirty="0" err="1"/>
              <a:t>dochodowego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składek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ubezpieczenie</a:t>
            </a:r>
            <a:r>
              <a:rPr lang="en-IE" dirty="0"/>
              <a:t> </a:t>
            </a:r>
            <a:r>
              <a:rPr lang="en-IE" dirty="0" err="1"/>
              <a:t>społeczne</a:t>
            </a:r>
            <a:r>
              <a:rPr lang="en-IE" dirty="0"/>
              <a:t> </a:t>
            </a:r>
            <a:r>
              <a:rPr lang="en-IE" dirty="0" err="1"/>
              <a:t>oraz</a:t>
            </a:r>
            <a:r>
              <a:rPr lang="en-IE" dirty="0"/>
              <a:t> </a:t>
            </a:r>
            <a:r>
              <a:rPr lang="en-IE" dirty="0" err="1"/>
              <a:t>dostarczając</a:t>
            </a:r>
            <a:r>
              <a:rPr lang="en-IE" dirty="0"/>
              <a:t> </a:t>
            </a:r>
            <a:r>
              <a:rPr lang="en-IE" dirty="0" err="1"/>
              <a:t>pracownikowi</a:t>
            </a:r>
            <a:r>
              <a:rPr lang="en-IE" dirty="0"/>
              <a:t> </a:t>
            </a:r>
            <a:r>
              <a:rPr lang="en-IE" dirty="0" err="1"/>
              <a:t>odcinek</a:t>
            </a:r>
            <a:r>
              <a:rPr lang="en-IE" dirty="0"/>
              <a:t> </a:t>
            </a:r>
            <a:r>
              <a:rPr lang="en-IE" dirty="0" err="1"/>
              <a:t>pensji</a:t>
            </a:r>
            <a:r>
              <a:rPr lang="en-IE" dirty="0"/>
              <a:t>.  </a:t>
            </a:r>
          </a:p>
          <a:p>
            <a:pPr algn="just"/>
            <a:r>
              <a:rPr lang="en-IE" dirty="0" err="1"/>
              <a:t>Zazwyczaj</a:t>
            </a:r>
            <a:r>
              <a:rPr lang="en-IE" dirty="0"/>
              <a:t> jest to </a:t>
            </a:r>
            <a:r>
              <a:rPr lang="en-IE" dirty="0" err="1"/>
              <a:t>bardzo</a:t>
            </a:r>
            <a:r>
              <a:rPr lang="en-IE" dirty="0"/>
              <a:t> </a:t>
            </a:r>
            <a:r>
              <a:rPr lang="en-IE" dirty="0" err="1"/>
              <a:t>opłacalna</a:t>
            </a:r>
            <a:r>
              <a:rPr lang="en-IE" dirty="0"/>
              <a:t> </a:t>
            </a:r>
            <a:r>
              <a:rPr lang="en-IE" dirty="0" err="1"/>
              <a:t>inwestycja</a:t>
            </a:r>
            <a:r>
              <a:rPr lang="en-IE" dirty="0"/>
              <a:t>, </a:t>
            </a:r>
            <a:r>
              <a:rPr lang="en-IE" dirty="0" err="1"/>
              <a:t>ponieważ</a:t>
            </a:r>
            <a:r>
              <a:rPr lang="en-IE" dirty="0"/>
              <a:t> </a:t>
            </a:r>
            <a:r>
              <a:rPr lang="en-IE" dirty="0" err="1"/>
              <a:t>za</a:t>
            </a:r>
            <a:r>
              <a:rPr lang="en-IE" dirty="0"/>
              <a:t> </a:t>
            </a:r>
            <a:r>
              <a:rPr lang="en-IE" dirty="0" err="1"/>
              <a:t>stosunkowo</a:t>
            </a:r>
            <a:r>
              <a:rPr lang="en-IE" dirty="0"/>
              <a:t> </a:t>
            </a:r>
            <a:r>
              <a:rPr lang="en-IE" dirty="0" err="1"/>
              <a:t>niewielką</a:t>
            </a:r>
            <a:r>
              <a:rPr lang="en-IE" dirty="0"/>
              <a:t> </a:t>
            </a:r>
            <a:r>
              <a:rPr lang="en-IE" dirty="0" err="1"/>
              <a:t>opłatą</a:t>
            </a:r>
            <a:r>
              <a:rPr lang="en-IE" dirty="0"/>
              <a:t> </a:t>
            </a:r>
            <a:r>
              <a:rPr lang="en-IE" dirty="0" err="1"/>
              <a:t>zapewni</a:t>
            </a:r>
            <a:r>
              <a:rPr lang="en-IE" dirty="0"/>
              <a:t> Ci </a:t>
            </a:r>
            <a:r>
              <a:rPr lang="en-IE" dirty="0" err="1"/>
              <a:t>zgodność</a:t>
            </a:r>
            <a:r>
              <a:rPr lang="en-IE" dirty="0"/>
              <a:t> z </a:t>
            </a:r>
            <a:r>
              <a:rPr lang="en-IE" dirty="0" err="1"/>
              <a:t>przepisami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skupienie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maksymalizacji</a:t>
            </a:r>
            <a:r>
              <a:rPr lang="en-IE" dirty="0"/>
              <a:t> </a:t>
            </a:r>
            <a:r>
              <a:rPr lang="en-IE" dirty="0" err="1"/>
              <a:t>zwrotu</a:t>
            </a:r>
            <a:r>
              <a:rPr lang="en-IE" dirty="0"/>
              <a:t> z </a:t>
            </a:r>
            <a:r>
              <a:rPr lang="en-IE" dirty="0" err="1"/>
              <a:t>inwestycji</a:t>
            </a:r>
            <a:r>
              <a:rPr lang="en-IE" dirty="0"/>
              <a:t> </a:t>
            </a:r>
            <a:r>
              <a:rPr lang="en-IE" dirty="0" err="1"/>
              <a:t>ze</a:t>
            </a:r>
            <a:r>
              <a:rPr lang="en-IE" dirty="0"/>
              <a:t> </a:t>
            </a:r>
            <a:r>
              <a:rPr lang="en-IE" dirty="0" err="1"/>
              <a:t>swojego</a:t>
            </a:r>
            <a:r>
              <a:rPr lang="en-IE" dirty="0"/>
              <a:t> </a:t>
            </a:r>
            <a:r>
              <a:rPr lang="en-IE" dirty="0" err="1"/>
              <a:t>nowego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. </a:t>
            </a:r>
            <a:endParaRPr lang="en-US" dirty="0"/>
          </a:p>
        </p:txBody>
      </p:sp>
      <p:pic>
        <p:nvPicPr>
          <p:cNvPr id="3" name="Picture 2" descr="A close up of an animal&#10;&#10;Description automatically generated">
            <a:extLst>
              <a:ext uri="{FF2B5EF4-FFF2-40B4-BE49-F238E27FC236}">
                <a16:creationId xmlns:a16="http://schemas.microsoft.com/office/drawing/2014/main" id="{8CEE15B3-0D0E-4AC5-BB36-7C24105E37C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049407" y="3576144"/>
            <a:ext cx="2456057" cy="311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821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591"/>
    </mc:Choice>
    <mc:Fallback>
      <p:transition spd="slow" advTm="659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348297" y="4028685"/>
            <a:ext cx="8723514" cy="2654302"/>
          </a:xfrm>
        </p:spPr>
        <p:txBody>
          <a:bodyPr/>
          <a:lstStyle/>
          <a:p>
            <a:r>
              <a:rPr lang="en-IE" b="1" dirty="0"/>
              <a:t>3.4 </a:t>
            </a:r>
            <a:r>
              <a:rPr lang="en-US" sz="4600" b="1" dirty="0"/>
              <a:t>UBEZPIECZENIE OD ODPOWIEDZIALNOŚCI CYWILNEJ PRACODAWCÓW</a:t>
            </a:r>
            <a:endParaRPr lang="en-IE" sz="4600" dirty="0"/>
          </a:p>
          <a:p>
            <a:endParaRPr lang="en-IE" b="1" dirty="0"/>
          </a:p>
        </p:txBody>
      </p:sp>
    </p:spTree>
    <p:extLst>
      <p:ext uri="{BB962C8B-B14F-4D97-AF65-F5344CB8AC3E}">
        <p14:creationId xmlns:p14="http://schemas.microsoft.com/office/powerpoint/2010/main" val="1903400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07"/>
    </mc:Choice>
    <mc:Fallback>
      <p:transition spd="slow" advTm="4407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596032E-DC89-C248-96DA-7DB32B90D3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140242" y="237365"/>
            <a:ext cx="8321949" cy="1314709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UBEZPIECZENIE OD ODPOWIEDZIALNOŚCI CYWILNEJ PRACODAWCÓW</a:t>
            </a:r>
            <a:endParaRPr lang="en-IE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E705325-BEB1-8741-8BD6-6F39866FA5B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70572" y="1953078"/>
            <a:ext cx="5591620" cy="3947440"/>
          </a:xfrm>
        </p:spPr>
        <p:txBody>
          <a:bodyPr/>
          <a:lstStyle/>
          <a:p>
            <a:pPr algn="just"/>
            <a:r>
              <a:rPr lang="en-IE" sz="2000" dirty="0" err="1"/>
              <a:t>Gdy</a:t>
            </a:r>
            <a:r>
              <a:rPr lang="en-IE" sz="2000" dirty="0"/>
              <a:t> </a:t>
            </a:r>
            <a:r>
              <a:rPr lang="en-IE" sz="2000" dirty="0" err="1"/>
              <a:t>tylko</a:t>
            </a:r>
            <a:r>
              <a:rPr lang="en-IE" sz="2000" dirty="0"/>
              <a:t> </a:t>
            </a:r>
            <a:r>
              <a:rPr lang="en-IE" sz="2000" dirty="0" err="1"/>
              <a:t>przyjmiesz</a:t>
            </a:r>
            <a:r>
              <a:rPr lang="en-IE" sz="2000" dirty="0"/>
              <a:t> do </a:t>
            </a:r>
            <a:r>
              <a:rPr lang="en-IE" sz="2000" dirty="0" err="1"/>
              <a:t>pracy</a:t>
            </a:r>
            <a:r>
              <a:rPr lang="en-IE" sz="2000" dirty="0"/>
              <a:t> w </a:t>
            </a:r>
            <a:r>
              <a:rPr lang="en-IE" sz="2000" dirty="0" err="1"/>
              <a:t>niepełnym</a:t>
            </a:r>
            <a:r>
              <a:rPr lang="en-IE" sz="2000" dirty="0"/>
              <a:t> </a:t>
            </a:r>
            <a:r>
              <a:rPr lang="en-IE" sz="2000" dirty="0" err="1"/>
              <a:t>wymiarze</a:t>
            </a:r>
            <a:r>
              <a:rPr lang="en-IE" sz="2000" dirty="0"/>
              <a:t> </a:t>
            </a:r>
            <a:r>
              <a:rPr lang="en-IE" sz="2000" dirty="0" err="1"/>
              <a:t>godzin</a:t>
            </a:r>
            <a:r>
              <a:rPr lang="en-IE" sz="2000" dirty="0"/>
              <a:t> </a:t>
            </a:r>
            <a:r>
              <a:rPr lang="en-IE" sz="2000" dirty="0" err="1"/>
              <a:t>lub</a:t>
            </a:r>
            <a:r>
              <a:rPr lang="en-IE" sz="2000" dirty="0"/>
              <a:t> w </a:t>
            </a:r>
            <a:r>
              <a:rPr lang="en-IE" sz="2000" dirty="0" err="1"/>
              <a:t>pełnym</a:t>
            </a:r>
            <a:r>
              <a:rPr lang="en-IE" sz="2000" dirty="0"/>
              <a:t> </a:t>
            </a:r>
            <a:r>
              <a:rPr lang="en-IE" sz="2000" dirty="0" err="1"/>
              <a:t>wymiarze</a:t>
            </a:r>
            <a:r>
              <a:rPr lang="en-IE" sz="2000" dirty="0"/>
              <a:t> </a:t>
            </a:r>
            <a:r>
              <a:rPr lang="en-IE" sz="2000" dirty="0" err="1"/>
              <a:t>godzin</a:t>
            </a:r>
            <a:r>
              <a:rPr lang="en-IE" sz="2000" dirty="0"/>
              <a:t>, </a:t>
            </a:r>
            <a:r>
              <a:rPr lang="en-IE" sz="2000" dirty="0" err="1"/>
              <a:t>wskazane</a:t>
            </a:r>
            <a:r>
              <a:rPr lang="en-IE" sz="2000" dirty="0"/>
              <a:t> jest </a:t>
            </a:r>
            <a:r>
              <a:rPr lang="en-IE" sz="2000" dirty="0" err="1"/>
              <a:t>wprowadzenie</a:t>
            </a:r>
            <a:r>
              <a:rPr lang="en-IE" sz="2000" dirty="0"/>
              <a:t> </a:t>
            </a:r>
            <a:r>
              <a:rPr lang="en-IE" sz="2000" dirty="0" err="1"/>
              <a:t>ubezpieczenia</a:t>
            </a:r>
            <a:r>
              <a:rPr lang="en-IE" sz="2000" dirty="0"/>
              <a:t> od </a:t>
            </a:r>
            <a:r>
              <a:rPr lang="en-IE" sz="2000" dirty="0" err="1"/>
              <a:t>odpowiedzialności</a:t>
            </a:r>
            <a:r>
              <a:rPr lang="en-IE" sz="2000" dirty="0"/>
              <a:t> </a:t>
            </a:r>
            <a:r>
              <a:rPr lang="en-IE" sz="2000" dirty="0" err="1"/>
              <a:t>cywilnej</a:t>
            </a:r>
            <a:r>
              <a:rPr lang="en-IE" sz="2000" dirty="0"/>
              <a:t> </a:t>
            </a:r>
            <a:r>
              <a:rPr lang="en-IE" sz="2000" dirty="0" err="1"/>
              <a:t>pracodawcy</a:t>
            </a:r>
            <a:r>
              <a:rPr lang="en-IE" sz="2000" dirty="0"/>
              <a:t>, </a:t>
            </a:r>
            <a:r>
              <a:rPr lang="en-IE" sz="2000" dirty="0" err="1"/>
              <a:t>które</a:t>
            </a:r>
            <a:r>
              <a:rPr lang="en-IE" sz="2000" dirty="0"/>
              <a:t> </a:t>
            </a:r>
            <a:r>
              <a:rPr lang="en-IE" sz="2000" dirty="0" err="1"/>
              <a:t>ochroni</a:t>
            </a:r>
            <a:r>
              <a:rPr lang="en-IE" sz="2000" dirty="0"/>
              <a:t> </a:t>
            </a:r>
            <a:r>
              <a:rPr lang="en-IE" sz="2000" dirty="0" err="1"/>
              <a:t>Twój</a:t>
            </a:r>
            <a:r>
              <a:rPr lang="en-IE" sz="2000" dirty="0"/>
              <a:t> </a:t>
            </a:r>
            <a:r>
              <a:rPr lang="en-IE" sz="2000" dirty="0" err="1"/>
              <a:t>personel</a:t>
            </a:r>
            <a:r>
              <a:rPr lang="en-IE" sz="2000" dirty="0"/>
              <a:t>, </a:t>
            </a:r>
            <a:r>
              <a:rPr lang="en-IE" sz="2000" dirty="0" err="1"/>
              <a:t>jeśli</a:t>
            </a:r>
            <a:r>
              <a:rPr lang="en-IE" sz="2000" dirty="0"/>
              <a:t> </a:t>
            </a:r>
            <a:r>
              <a:rPr lang="en-IE" sz="2000" dirty="0" err="1"/>
              <a:t>ulegnie</a:t>
            </a:r>
            <a:r>
              <a:rPr lang="en-IE" sz="2000" dirty="0"/>
              <a:t> on </a:t>
            </a:r>
            <a:r>
              <a:rPr lang="en-IE" sz="2000" dirty="0" err="1"/>
              <a:t>zranieniu</a:t>
            </a:r>
            <a:r>
              <a:rPr lang="en-IE" sz="2000" dirty="0"/>
              <a:t> </a:t>
            </a:r>
            <a:r>
              <a:rPr lang="en-IE" sz="2000" dirty="0" err="1"/>
              <a:t>lub</a:t>
            </a:r>
            <a:r>
              <a:rPr lang="en-IE" sz="2000" dirty="0"/>
              <a:t> </a:t>
            </a:r>
            <a:r>
              <a:rPr lang="en-IE" sz="2000" dirty="0" err="1"/>
              <a:t>zachoruje</a:t>
            </a:r>
            <a:r>
              <a:rPr lang="en-IE" sz="2000" dirty="0"/>
              <a:t> w </a:t>
            </a:r>
            <a:r>
              <a:rPr lang="en-IE" sz="2000" dirty="0" err="1"/>
              <a:t>wyniku</a:t>
            </a:r>
            <a:r>
              <a:rPr lang="en-IE" sz="2000" dirty="0"/>
              <a:t> </a:t>
            </a:r>
            <a:r>
              <a:rPr lang="en-IE" sz="2000" dirty="0" err="1"/>
              <a:t>pracy</a:t>
            </a:r>
            <a:r>
              <a:rPr lang="en-IE" sz="2000" dirty="0"/>
              <a:t> </a:t>
            </a:r>
            <a:r>
              <a:rPr lang="en-IE" sz="2000" dirty="0" err="1"/>
              <a:t>dla</a:t>
            </a:r>
            <a:r>
              <a:rPr lang="en-IE" sz="2000" dirty="0"/>
              <a:t> </a:t>
            </a:r>
            <a:r>
              <a:rPr lang="en-IE" sz="2000" dirty="0" err="1"/>
              <a:t>Ciebie</a:t>
            </a:r>
            <a:r>
              <a:rPr lang="en-IE" sz="2000" dirty="0"/>
              <a:t>.  </a:t>
            </a:r>
          </a:p>
          <a:p>
            <a:pPr algn="just"/>
            <a:r>
              <a:rPr lang="en-IE" sz="2000" dirty="0"/>
              <a:t>W </a:t>
            </a:r>
            <a:r>
              <a:rPr lang="en-IE" sz="2000" dirty="0" err="1"/>
              <a:t>Polsce</a:t>
            </a:r>
            <a:r>
              <a:rPr lang="en-IE" sz="2000" dirty="0"/>
              <a:t> jest to </a:t>
            </a:r>
            <a:r>
              <a:rPr lang="en-IE" sz="2000" dirty="0" err="1"/>
              <a:t>obowiązkowe</a:t>
            </a:r>
            <a:r>
              <a:rPr lang="en-IE" sz="2000" dirty="0"/>
              <a:t> </a:t>
            </a:r>
            <a:r>
              <a:rPr lang="en-IE" sz="2000" dirty="0" err="1"/>
              <a:t>ubezpieczenie</a:t>
            </a:r>
            <a:r>
              <a:rPr lang="en-IE" sz="2000" dirty="0"/>
              <a:t> </a:t>
            </a:r>
            <a:r>
              <a:rPr lang="en-IE" sz="2000" dirty="0" err="1"/>
              <a:t>chorobowe</a:t>
            </a:r>
            <a:r>
              <a:rPr lang="en-IE" sz="2000" dirty="0"/>
              <a:t> </a:t>
            </a:r>
            <a:r>
              <a:rPr lang="en-IE" sz="2000" dirty="0" err="1"/>
              <a:t>i</a:t>
            </a:r>
            <a:r>
              <a:rPr lang="en-IE" sz="2000" dirty="0"/>
              <a:t> </a:t>
            </a:r>
            <a:r>
              <a:rPr lang="en-IE" sz="2000" dirty="0" err="1"/>
              <a:t>rentowe</a:t>
            </a:r>
            <a:r>
              <a:rPr lang="en-IE" sz="2000" dirty="0"/>
              <a:t>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F0A4B1F-59D9-314A-8218-ADB29318F0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99669"/>
              </p:ext>
            </p:extLst>
          </p:nvPr>
        </p:nvGraphicFramePr>
        <p:xfrm>
          <a:off x="6974601" y="5137843"/>
          <a:ext cx="3422766" cy="518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1383">
                  <a:extLst>
                    <a:ext uri="{9D8B030D-6E8A-4147-A177-3AD203B41FA5}">
                      <a16:colId xmlns:a16="http://schemas.microsoft.com/office/drawing/2014/main" val="2920828184"/>
                    </a:ext>
                  </a:extLst>
                </a:gridCol>
                <a:gridCol w="1711383">
                  <a:extLst>
                    <a:ext uri="{9D8B030D-6E8A-4147-A177-3AD203B41FA5}">
                      <a16:colId xmlns:a16="http://schemas.microsoft.com/office/drawing/2014/main" val="2811934373"/>
                    </a:ext>
                  </a:extLst>
                </a:gridCol>
              </a:tblGrid>
              <a:tr h="2528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IE" sz="1700">
                          <a:effectLst/>
                        </a:rPr>
                        <a:t>UK</a:t>
                      </a:r>
                      <a:endParaRPr lang="en-IE" sz="1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08346" marR="108346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77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IE" sz="1700">
                          <a:effectLst/>
                        </a:rPr>
                        <a:t>IRELAND</a:t>
                      </a:r>
                      <a:endParaRPr lang="en-IE" sz="1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08346" marR="108346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7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8837126"/>
                  </a:ext>
                </a:extLst>
              </a:tr>
              <a:tr h="2528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IE" sz="1700" b="0" dirty="0">
                          <a:solidFill>
                            <a:srgbClr val="6D6E6C"/>
                          </a:solidFill>
                          <a:effectLst/>
                        </a:rPr>
                        <a:t>Compulsory</a:t>
                      </a:r>
                      <a:endParaRPr lang="en-IE" sz="1900" b="0" dirty="0">
                        <a:solidFill>
                          <a:srgbClr val="6D6E6C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08346" marR="108346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IE" sz="1700" b="0" dirty="0">
                          <a:solidFill>
                            <a:srgbClr val="6D6E6C"/>
                          </a:solidFill>
                          <a:effectLst/>
                        </a:rPr>
                        <a:t>Not compulsory</a:t>
                      </a:r>
                      <a:endParaRPr lang="en-IE" sz="1900" b="0" dirty="0">
                        <a:solidFill>
                          <a:srgbClr val="6D6E6C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08346" marR="108346" marT="0" marB="0">
                    <a:lnL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D6E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404209"/>
                  </a:ext>
                </a:extLst>
              </a:tr>
            </a:tbl>
          </a:graphicData>
        </a:graphic>
      </p:graphicFrame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F22AFBEE-24DD-1E41-8748-0E3014AC4A7F}"/>
              </a:ext>
            </a:extLst>
          </p:cNvPr>
          <p:cNvSpPr txBox="1">
            <a:spLocks/>
          </p:cNvSpPr>
          <p:nvPr/>
        </p:nvSpPr>
        <p:spPr>
          <a:xfrm>
            <a:off x="20320" y="95384"/>
            <a:ext cx="5850251" cy="6782936"/>
          </a:xfrm>
          <a:custGeom>
            <a:avLst/>
            <a:gdLst>
              <a:gd name="connsiteX0" fmla="*/ 0 w 5986463"/>
              <a:gd name="connsiteY0" fmla="*/ 3201988 h 6403975"/>
              <a:gd name="connsiteX1" fmla="*/ 1496616 w 5986463"/>
              <a:gd name="connsiteY1" fmla="*/ 1 h 6403975"/>
              <a:gd name="connsiteX2" fmla="*/ 4489847 w 5986463"/>
              <a:gd name="connsiteY2" fmla="*/ 1 h 6403975"/>
              <a:gd name="connsiteX3" fmla="*/ 5986463 w 5986463"/>
              <a:gd name="connsiteY3" fmla="*/ 3201988 h 6403975"/>
              <a:gd name="connsiteX4" fmla="*/ 4489847 w 5986463"/>
              <a:gd name="connsiteY4" fmla="*/ 6403974 h 6403975"/>
              <a:gd name="connsiteX5" fmla="*/ 1496616 w 5986463"/>
              <a:gd name="connsiteY5" fmla="*/ 6403974 h 6403975"/>
              <a:gd name="connsiteX6" fmla="*/ 0 w 5986463"/>
              <a:gd name="connsiteY6" fmla="*/ 3201988 h 6403975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4489847 w 5863633"/>
              <a:gd name="connsiteY4" fmla="*/ 6403973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3452617 w 5863633"/>
              <a:gd name="connsiteY4" fmla="*/ 4643412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4643412"/>
              <a:gd name="connsiteX1" fmla="*/ 1496616 w 5863633"/>
              <a:gd name="connsiteY1" fmla="*/ 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0 w 5863633"/>
              <a:gd name="connsiteY0" fmla="*/ 3201987 h 4643412"/>
              <a:gd name="connsiteX1" fmla="*/ 391148 w 5863633"/>
              <a:gd name="connsiteY1" fmla="*/ 170597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27562 w 5891195"/>
              <a:gd name="connsiteY0" fmla="*/ 3365760 h 4807185"/>
              <a:gd name="connsiteX1" fmla="*/ 418710 w 5891195"/>
              <a:gd name="connsiteY1" fmla="*/ 1869743 h 4807185"/>
              <a:gd name="connsiteX2" fmla="*/ 0 w 5891195"/>
              <a:gd name="connsiteY2" fmla="*/ 0 h 4807185"/>
              <a:gd name="connsiteX3" fmla="*/ 5891195 w 5891195"/>
              <a:gd name="connsiteY3" fmla="*/ 3406704 h 4807185"/>
              <a:gd name="connsiteX4" fmla="*/ 3480179 w 5891195"/>
              <a:gd name="connsiteY4" fmla="*/ 4807185 h 4807185"/>
              <a:gd name="connsiteX5" fmla="*/ 2233862 w 5891195"/>
              <a:gd name="connsiteY5" fmla="*/ 4124797 h 4807185"/>
              <a:gd name="connsiteX6" fmla="*/ 27562 w 5891195"/>
              <a:gd name="connsiteY6" fmla="*/ 3365760 h 4807185"/>
              <a:gd name="connsiteX0" fmla="*/ 2197556 w 5891195"/>
              <a:gd name="connsiteY0" fmla="*/ 5658584 h 5658584"/>
              <a:gd name="connsiteX1" fmla="*/ 418710 w 5891195"/>
              <a:gd name="connsiteY1" fmla="*/ 1869743 h 5658584"/>
              <a:gd name="connsiteX2" fmla="*/ 0 w 5891195"/>
              <a:gd name="connsiteY2" fmla="*/ 0 h 5658584"/>
              <a:gd name="connsiteX3" fmla="*/ 5891195 w 5891195"/>
              <a:gd name="connsiteY3" fmla="*/ 3406704 h 5658584"/>
              <a:gd name="connsiteX4" fmla="*/ 3480179 w 5891195"/>
              <a:gd name="connsiteY4" fmla="*/ 4807185 h 5658584"/>
              <a:gd name="connsiteX5" fmla="*/ 2233862 w 5891195"/>
              <a:gd name="connsiteY5" fmla="*/ 4124797 h 5658584"/>
              <a:gd name="connsiteX6" fmla="*/ 2197556 w 5891195"/>
              <a:gd name="connsiteY6" fmla="*/ 5658584 h 5658584"/>
              <a:gd name="connsiteX0" fmla="*/ 2197556 w 5891195"/>
              <a:gd name="connsiteY0" fmla="*/ 5658584 h 6769289"/>
              <a:gd name="connsiteX1" fmla="*/ 50221 w 5891195"/>
              <a:gd name="connsiteY1" fmla="*/ 6769289 h 6769289"/>
              <a:gd name="connsiteX2" fmla="*/ 0 w 5891195"/>
              <a:gd name="connsiteY2" fmla="*/ 0 h 6769289"/>
              <a:gd name="connsiteX3" fmla="*/ 5891195 w 5891195"/>
              <a:gd name="connsiteY3" fmla="*/ 3406704 h 6769289"/>
              <a:gd name="connsiteX4" fmla="*/ 3480179 w 5891195"/>
              <a:gd name="connsiteY4" fmla="*/ 4807185 h 6769289"/>
              <a:gd name="connsiteX5" fmla="*/ 2233862 w 5891195"/>
              <a:gd name="connsiteY5" fmla="*/ 4124797 h 6769289"/>
              <a:gd name="connsiteX6" fmla="*/ 2197556 w 5891195"/>
              <a:gd name="connsiteY6" fmla="*/ 5658584 h 6769289"/>
              <a:gd name="connsiteX0" fmla="*/ 2197556 w 5891195"/>
              <a:gd name="connsiteY0" fmla="*/ 5658584 h 6810232"/>
              <a:gd name="connsiteX1" fmla="*/ 50221 w 5891195"/>
              <a:gd name="connsiteY1" fmla="*/ 6810232 h 6810232"/>
              <a:gd name="connsiteX2" fmla="*/ 0 w 5891195"/>
              <a:gd name="connsiteY2" fmla="*/ 0 h 6810232"/>
              <a:gd name="connsiteX3" fmla="*/ 5891195 w 5891195"/>
              <a:gd name="connsiteY3" fmla="*/ 3406704 h 6810232"/>
              <a:gd name="connsiteX4" fmla="*/ 3480179 w 5891195"/>
              <a:gd name="connsiteY4" fmla="*/ 4807185 h 6810232"/>
              <a:gd name="connsiteX5" fmla="*/ 2233862 w 5891195"/>
              <a:gd name="connsiteY5" fmla="*/ 4124797 h 6810232"/>
              <a:gd name="connsiteX6" fmla="*/ 2197556 w 5891195"/>
              <a:gd name="connsiteY6" fmla="*/ 5658584 h 6810232"/>
              <a:gd name="connsiteX0" fmla="*/ 2156612 w 5850251"/>
              <a:gd name="connsiteY0" fmla="*/ 5631288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631288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79271 w 5850251"/>
              <a:gd name="connsiteY5" fmla="*/ 4138444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220214 w 5850251"/>
              <a:gd name="connsiteY5" fmla="*/ 4083853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0 h 6782936"/>
              <a:gd name="connsiteX6" fmla="*/ 2156612 w 5850251"/>
              <a:gd name="connsiteY6" fmla="*/ 5549402 h 678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50251" h="6782936">
                <a:moveTo>
                  <a:pt x="2156612" y="5549402"/>
                </a:moveTo>
                <a:lnTo>
                  <a:pt x="9277" y="6782936"/>
                </a:lnTo>
                <a:cubicBezTo>
                  <a:pt x="6185" y="4521957"/>
                  <a:pt x="3092" y="2260979"/>
                  <a:pt x="0" y="0"/>
                </a:cubicBezTo>
                <a:lnTo>
                  <a:pt x="5850251" y="3379408"/>
                </a:lnTo>
                <a:lnTo>
                  <a:pt x="3439235" y="4779889"/>
                </a:lnTo>
                <a:lnTo>
                  <a:pt x="2192918" y="4097500"/>
                </a:lnTo>
                <a:lnTo>
                  <a:pt x="2156612" y="5549402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569"/>
            </a:stretch>
          </a:blipFill>
          <a:ln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B990A0ED-AB44-8745-BB0C-4BA7A6EFBFE5}"/>
              </a:ext>
            </a:extLst>
          </p:cNvPr>
          <p:cNvSpPr txBox="1">
            <a:spLocks/>
          </p:cNvSpPr>
          <p:nvPr/>
        </p:nvSpPr>
        <p:spPr>
          <a:xfrm>
            <a:off x="20320" y="95384"/>
            <a:ext cx="5850251" cy="6782936"/>
          </a:xfrm>
          <a:custGeom>
            <a:avLst/>
            <a:gdLst>
              <a:gd name="connsiteX0" fmla="*/ 0 w 5986463"/>
              <a:gd name="connsiteY0" fmla="*/ 3201988 h 6403975"/>
              <a:gd name="connsiteX1" fmla="*/ 1496616 w 5986463"/>
              <a:gd name="connsiteY1" fmla="*/ 1 h 6403975"/>
              <a:gd name="connsiteX2" fmla="*/ 4489847 w 5986463"/>
              <a:gd name="connsiteY2" fmla="*/ 1 h 6403975"/>
              <a:gd name="connsiteX3" fmla="*/ 5986463 w 5986463"/>
              <a:gd name="connsiteY3" fmla="*/ 3201988 h 6403975"/>
              <a:gd name="connsiteX4" fmla="*/ 4489847 w 5986463"/>
              <a:gd name="connsiteY4" fmla="*/ 6403974 h 6403975"/>
              <a:gd name="connsiteX5" fmla="*/ 1496616 w 5986463"/>
              <a:gd name="connsiteY5" fmla="*/ 6403974 h 6403975"/>
              <a:gd name="connsiteX6" fmla="*/ 0 w 5986463"/>
              <a:gd name="connsiteY6" fmla="*/ 3201988 h 6403975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4489847 w 5863633"/>
              <a:gd name="connsiteY4" fmla="*/ 6403973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3452617 w 5863633"/>
              <a:gd name="connsiteY4" fmla="*/ 4643412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4643412"/>
              <a:gd name="connsiteX1" fmla="*/ 1496616 w 5863633"/>
              <a:gd name="connsiteY1" fmla="*/ 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0 w 5863633"/>
              <a:gd name="connsiteY0" fmla="*/ 3201987 h 4643412"/>
              <a:gd name="connsiteX1" fmla="*/ 391148 w 5863633"/>
              <a:gd name="connsiteY1" fmla="*/ 170597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27562 w 5891195"/>
              <a:gd name="connsiteY0" fmla="*/ 3365760 h 4807185"/>
              <a:gd name="connsiteX1" fmla="*/ 418710 w 5891195"/>
              <a:gd name="connsiteY1" fmla="*/ 1869743 h 4807185"/>
              <a:gd name="connsiteX2" fmla="*/ 0 w 5891195"/>
              <a:gd name="connsiteY2" fmla="*/ 0 h 4807185"/>
              <a:gd name="connsiteX3" fmla="*/ 5891195 w 5891195"/>
              <a:gd name="connsiteY3" fmla="*/ 3406704 h 4807185"/>
              <a:gd name="connsiteX4" fmla="*/ 3480179 w 5891195"/>
              <a:gd name="connsiteY4" fmla="*/ 4807185 h 4807185"/>
              <a:gd name="connsiteX5" fmla="*/ 2233862 w 5891195"/>
              <a:gd name="connsiteY5" fmla="*/ 4124797 h 4807185"/>
              <a:gd name="connsiteX6" fmla="*/ 27562 w 5891195"/>
              <a:gd name="connsiteY6" fmla="*/ 3365760 h 4807185"/>
              <a:gd name="connsiteX0" fmla="*/ 2197556 w 5891195"/>
              <a:gd name="connsiteY0" fmla="*/ 5658584 h 5658584"/>
              <a:gd name="connsiteX1" fmla="*/ 418710 w 5891195"/>
              <a:gd name="connsiteY1" fmla="*/ 1869743 h 5658584"/>
              <a:gd name="connsiteX2" fmla="*/ 0 w 5891195"/>
              <a:gd name="connsiteY2" fmla="*/ 0 h 5658584"/>
              <a:gd name="connsiteX3" fmla="*/ 5891195 w 5891195"/>
              <a:gd name="connsiteY3" fmla="*/ 3406704 h 5658584"/>
              <a:gd name="connsiteX4" fmla="*/ 3480179 w 5891195"/>
              <a:gd name="connsiteY4" fmla="*/ 4807185 h 5658584"/>
              <a:gd name="connsiteX5" fmla="*/ 2233862 w 5891195"/>
              <a:gd name="connsiteY5" fmla="*/ 4124797 h 5658584"/>
              <a:gd name="connsiteX6" fmla="*/ 2197556 w 5891195"/>
              <a:gd name="connsiteY6" fmla="*/ 5658584 h 5658584"/>
              <a:gd name="connsiteX0" fmla="*/ 2197556 w 5891195"/>
              <a:gd name="connsiteY0" fmla="*/ 5658584 h 6769289"/>
              <a:gd name="connsiteX1" fmla="*/ 50221 w 5891195"/>
              <a:gd name="connsiteY1" fmla="*/ 6769289 h 6769289"/>
              <a:gd name="connsiteX2" fmla="*/ 0 w 5891195"/>
              <a:gd name="connsiteY2" fmla="*/ 0 h 6769289"/>
              <a:gd name="connsiteX3" fmla="*/ 5891195 w 5891195"/>
              <a:gd name="connsiteY3" fmla="*/ 3406704 h 6769289"/>
              <a:gd name="connsiteX4" fmla="*/ 3480179 w 5891195"/>
              <a:gd name="connsiteY4" fmla="*/ 4807185 h 6769289"/>
              <a:gd name="connsiteX5" fmla="*/ 2233862 w 5891195"/>
              <a:gd name="connsiteY5" fmla="*/ 4124797 h 6769289"/>
              <a:gd name="connsiteX6" fmla="*/ 2197556 w 5891195"/>
              <a:gd name="connsiteY6" fmla="*/ 5658584 h 6769289"/>
              <a:gd name="connsiteX0" fmla="*/ 2197556 w 5891195"/>
              <a:gd name="connsiteY0" fmla="*/ 5658584 h 6810232"/>
              <a:gd name="connsiteX1" fmla="*/ 50221 w 5891195"/>
              <a:gd name="connsiteY1" fmla="*/ 6810232 h 6810232"/>
              <a:gd name="connsiteX2" fmla="*/ 0 w 5891195"/>
              <a:gd name="connsiteY2" fmla="*/ 0 h 6810232"/>
              <a:gd name="connsiteX3" fmla="*/ 5891195 w 5891195"/>
              <a:gd name="connsiteY3" fmla="*/ 3406704 h 6810232"/>
              <a:gd name="connsiteX4" fmla="*/ 3480179 w 5891195"/>
              <a:gd name="connsiteY4" fmla="*/ 4807185 h 6810232"/>
              <a:gd name="connsiteX5" fmla="*/ 2233862 w 5891195"/>
              <a:gd name="connsiteY5" fmla="*/ 4124797 h 6810232"/>
              <a:gd name="connsiteX6" fmla="*/ 2197556 w 5891195"/>
              <a:gd name="connsiteY6" fmla="*/ 5658584 h 6810232"/>
              <a:gd name="connsiteX0" fmla="*/ 2156612 w 5850251"/>
              <a:gd name="connsiteY0" fmla="*/ 5631288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631288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79271 w 5850251"/>
              <a:gd name="connsiteY5" fmla="*/ 4138444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220214 w 5850251"/>
              <a:gd name="connsiteY5" fmla="*/ 4083853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0 h 6782936"/>
              <a:gd name="connsiteX6" fmla="*/ 2156612 w 5850251"/>
              <a:gd name="connsiteY6" fmla="*/ 5549402 h 678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50251" h="6782936">
                <a:moveTo>
                  <a:pt x="2156612" y="5549402"/>
                </a:moveTo>
                <a:lnTo>
                  <a:pt x="9277" y="6782936"/>
                </a:lnTo>
                <a:cubicBezTo>
                  <a:pt x="6185" y="4521957"/>
                  <a:pt x="3092" y="2260979"/>
                  <a:pt x="0" y="0"/>
                </a:cubicBezTo>
                <a:lnTo>
                  <a:pt x="5850251" y="3379408"/>
                </a:lnTo>
                <a:lnTo>
                  <a:pt x="3439235" y="4779889"/>
                </a:lnTo>
                <a:lnTo>
                  <a:pt x="2192918" y="4097500"/>
                </a:lnTo>
                <a:lnTo>
                  <a:pt x="2156612" y="5549402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376" b="23094"/>
            </a:stretch>
          </a:blipFill>
          <a:ln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187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27"/>
    </mc:Choice>
    <mc:Fallback>
      <p:transition spd="slow" advTm="6127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46441" y="500518"/>
            <a:ext cx="2972619" cy="4119607"/>
          </a:xfrm>
        </p:spPr>
        <p:txBody>
          <a:bodyPr>
            <a:noAutofit/>
          </a:bodyPr>
          <a:lstStyle/>
          <a:p>
            <a:r>
              <a:rPr lang="en-IE" sz="2800" dirty="0"/>
              <a:t>PRACODAWCY POWINNI RÓWNIEŻ </a:t>
            </a:r>
            <a:r>
              <a:rPr lang="en-IE" sz="2800" b="1" dirty="0">
                <a:solidFill>
                  <a:srgbClr val="CE1779"/>
                </a:solidFill>
              </a:rPr>
              <a:t>ZBADAĆ KWESTIĘ UBEZPIECZENIA W CELU POKRYCIA </a:t>
            </a:r>
            <a:r>
              <a:rPr lang="en-IE" sz="2800" dirty="0"/>
              <a:t>DZIAŁALNOŚCI W PRZYPADKU, GDY :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3750364" y="537318"/>
            <a:ext cx="7995193" cy="5077098"/>
          </a:xfrm>
        </p:spPr>
        <p:txBody>
          <a:bodyPr/>
          <a:lstStyle/>
          <a:p>
            <a:pPr marL="457200" lvl="0" indent="-457200">
              <a:buClr>
                <a:srgbClr val="CE1779"/>
              </a:buClr>
              <a:buFont typeface="+mj-lt"/>
              <a:buAutoNum type="arabicPeriod"/>
            </a:pPr>
            <a:r>
              <a:rPr lang="en-IE" b="1" dirty="0" err="1">
                <a:solidFill>
                  <a:srgbClr val="CE1779"/>
                </a:solidFill>
              </a:rPr>
              <a:t>Wszelkie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roszczenia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prawne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ze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strony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pracownika</a:t>
            </a:r>
            <a:r>
              <a:rPr lang="en-IE" b="1" dirty="0">
                <a:solidFill>
                  <a:srgbClr val="CE1779"/>
                </a:solidFill>
              </a:rPr>
              <a:t>,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przykład</a:t>
            </a:r>
            <a:r>
              <a:rPr lang="en-IE" dirty="0"/>
              <a:t> w </a:t>
            </a:r>
            <a:r>
              <a:rPr lang="en-IE" dirty="0" err="1"/>
              <a:t>przypadku</a:t>
            </a:r>
            <a:r>
              <a:rPr lang="en-IE" dirty="0"/>
              <a:t> </a:t>
            </a:r>
            <a:r>
              <a:rPr lang="en-IE" dirty="0" err="1"/>
              <a:t>zarzutu</a:t>
            </a:r>
            <a:r>
              <a:rPr lang="en-IE" dirty="0"/>
              <a:t> </a:t>
            </a:r>
            <a:r>
              <a:rPr lang="en-IE" dirty="0" err="1"/>
              <a:t>nieuczciwego</a:t>
            </a:r>
            <a:r>
              <a:rPr lang="en-IE" dirty="0"/>
              <a:t> </a:t>
            </a:r>
            <a:r>
              <a:rPr lang="en-IE" dirty="0" err="1"/>
              <a:t>zwolnienia</a:t>
            </a:r>
            <a:r>
              <a:rPr lang="en-IE" dirty="0"/>
              <a:t> z </a:t>
            </a:r>
            <a:r>
              <a:rPr lang="en-IE" dirty="0" err="1"/>
              <a:t>pracy</a:t>
            </a:r>
            <a:r>
              <a:rPr lang="en-IE" dirty="0"/>
              <a:t>.</a:t>
            </a:r>
          </a:p>
          <a:p>
            <a:pPr marL="457200" lvl="0" indent="-457200">
              <a:buClr>
                <a:srgbClr val="CE1779"/>
              </a:buClr>
              <a:buFont typeface="+mj-lt"/>
              <a:buAutoNum type="arabicPeriod"/>
            </a:pPr>
            <a:endParaRPr lang="en-IE" dirty="0"/>
          </a:p>
          <a:p>
            <a:pPr marL="457200" lvl="0" indent="-457200">
              <a:buClr>
                <a:srgbClr val="CE1779"/>
              </a:buClr>
              <a:buFont typeface="+mj-lt"/>
              <a:buAutoNum type="arabicPeriod"/>
            </a:pPr>
            <a:r>
              <a:rPr lang="en-IE" b="1" dirty="0" err="1">
                <a:solidFill>
                  <a:srgbClr val="CE1779"/>
                </a:solidFill>
              </a:rPr>
              <a:t>Ubezpieczenie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kluczowego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pracownika</a:t>
            </a:r>
            <a:r>
              <a:rPr lang="en-IE" b="1" dirty="0">
                <a:solidFill>
                  <a:srgbClr val="CE1779"/>
                </a:solidFill>
              </a:rPr>
              <a:t> - </a:t>
            </a:r>
            <a:r>
              <a:rPr lang="en-IE" dirty="0" err="1"/>
              <a:t>firma</a:t>
            </a:r>
            <a:r>
              <a:rPr lang="en-IE" dirty="0"/>
              <a:t> </a:t>
            </a:r>
            <a:r>
              <a:rPr lang="en-IE" dirty="0" err="1"/>
              <a:t>ubezpiecza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od </a:t>
            </a:r>
            <a:r>
              <a:rPr lang="en-IE" dirty="0" err="1"/>
              <a:t>strat</a:t>
            </a:r>
            <a:r>
              <a:rPr lang="en-IE" dirty="0"/>
              <a:t> </a:t>
            </a:r>
            <a:r>
              <a:rPr lang="en-IE" dirty="0" err="1"/>
              <a:t>finansowych</a:t>
            </a:r>
            <a:r>
              <a:rPr lang="en-IE" dirty="0"/>
              <a:t>, </a:t>
            </a:r>
            <a:r>
              <a:rPr lang="en-IE" dirty="0" err="1"/>
              <a:t>które</a:t>
            </a:r>
            <a:r>
              <a:rPr lang="en-IE" dirty="0"/>
              <a:t> </a:t>
            </a:r>
            <a:r>
              <a:rPr lang="en-IE" dirty="0" err="1"/>
              <a:t>poniosłaby</a:t>
            </a:r>
            <a:r>
              <a:rPr lang="en-IE" dirty="0"/>
              <a:t>, </a:t>
            </a:r>
            <a:r>
              <a:rPr lang="en-IE" dirty="0" err="1"/>
              <a:t>gdyby</a:t>
            </a:r>
            <a:r>
              <a:rPr lang="en-IE" dirty="0"/>
              <a:t> </a:t>
            </a:r>
            <a:r>
              <a:rPr lang="en-IE" dirty="0" err="1"/>
              <a:t>kluczowa</a:t>
            </a:r>
            <a:r>
              <a:rPr lang="en-IE" dirty="0"/>
              <a:t> </a:t>
            </a:r>
            <a:r>
              <a:rPr lang="en-IE" dirty="0" err="1"/>
              <a:t>osoba</a:t>
            </a:r>
            <a:r>
              <a:rPr lang="en-IE" dirty="0"/>
              <a:t> w </a:t>
            </a:r>
            <a:r>
              <a:rPr lang="en-IE" dirty="0" err="1"/>
              <a:t>jej</a:t>
            </a:r>
            <a:r>
              <a:rPr lang="en-IE" dirty="0"/>
              <a:t> </a:t>
            </a:r>
            <a:r>
              <a:rPr lang="en-IE" dirty="0" err="1"/>
              <a:t>firmie</a:t>
            </a:r>
            <a:r>
              <a:rPr lang="en-IE" dirty="0"/>
              <a:t> </a:t>
            </a:r>
            <a:r>
              <a:rPr lang="en-IE" dirty="0" err="1"/>
              <a:t>zmarła</a:t>
            </a:r>
            <a:r>
              <a:rPr lang="en-IE" dirty="0"/>
              <a:t> </a:t>
            </a:r>
            <a:r>
              <a:rPr lang="en-IE" dirty="0" err="1"/>
              <a:t>lub</a:t>
            </a:r>
            <a:r>
              <a:rPr lang="en-IE" dirty="0"/>
              <a:t> </a:t>
            </a:r>
            <a:r>
              <a:rPr lang="en-IE" dirty="0" err="1"/>
              <a:t>zdiagnozowano</a:t>
            </a:r>
            <a:r>
              <a:rPr lang="en-IE" dirty="0"/>
              <a:t> u </a:t>
            </a:r>
            <a:r>
              <a:rPr lang="en-IE" dirty="0" err="1"/>
              <a:t>niej</a:t>
            </a:r>
            <a:r>
              <a:rPr lang="en-IE" dirty="0"/>
              <a:t> </a:t>
            </a:r>
            <a:r>
              <a:rPr lang="en-IE" dirty="0" err="1"/>
              <a:t>określoną</a:t>
            </a:r>
            <a:r>
              <a:rPr lang="en-IE" dirty="0"/>
              <a:t> </a:t>
            </a:r>
            <a:r>
              <a:rPr lang="en-IE" dirty="0" err="1"/>
              <a:t>ciężką</a:t>
            </a:r>
            <a:r>
              <a:rPr lang="en-IE" dirty="0"/>
              <a:t> </a:t>
            </a:r>
            <a:r>
              <a:rPr lang="en-IE" dirty="0" err="1"/>
              <a:t>chorobę</a:t>
            </a:r>
            <a:r>
              <a:rPr lang="en-IE" dirty="0"/>
              <a:t> w </a:t>
            </a:r>
            <a:r>
              <a:rPr lang="en-IE" dirty="0" err="1"/>
              <a:t>trakcie</a:t>
            </a:r>
            <a:r>
              <a:rPr lang="en-IE" dirty="0"/>
              <a:t> </a:t>
            </a:r>
            <a:r>
              <a:rPr lang="en-IE" dirty="0" err="1"/>
              <a:t>trwania</a:t>
            </a:r>
            <a:r>
              <a:rPr lang="en-IE" dirty="0"/>
              <a:t> </a:t>
            </a:r>
            <a:r>
              <a:rPr lang="en-IE" dirty="0" err="1"/>
              <a:t>polisy</a:t>
            </a:r>
            <a:r>
              <a:rPr lang="en-IE" dirty="0"/>
              <a:t>.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EA858E-CBD3-422C-822B-2BE16ADC1F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330826" y="3800823"/>
            <a:ext cx="22479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557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27"/>
    </mc:Choice>
    <mc:Fallback>
      <p:transition spd="slow" advTm="6127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74">
            <a:extLst>
              <a:ext uri="{FF2B5EF4-FFF2-40B4-BE49-F238E27FC236}">
                <a16:creationId xmlns:a16="http://schemas.microsoft.com/office/drawing/2014/main" id="{04F68262-9675-DD40-98DC-FBD05C7A3D35}"/>
              </a:ext>
            </a:extLst>
          </p:cNvPr>
          <p:cNvSpPr txBox="1">
            <a:spLocks/>
          </p:cNvSpPr>
          <p:nvPr/>
        </p:nvSpPr>
        <p:spPr>
          <a:xfrm>
            <a:off x="1645914" y="857185"/>
            <a:ext cx="3656284" cy="2516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2400" dirty="0" err="1">
                <a:solidFill>
                  <a:srgbClr val="6D6E6C"/>
                </a:solidFill>
              </a:rPr>
              <a:t>Wprowadzenie</a:t>
            </a:r>
            <a:endParaRPr lang="en-IE" sz="2400" dirty="0">
              <a:solidFill>
                <a:srgbClr val="6D6E6C"/>
              </a:solidFill>
            </a:endParaRPr>
          </a:p>
        </p:txBody>
      </p:sp>
      <p:sp>
        <p:nvSpPr>
          <p:cNvPr id="16" name="Triangle 15">
            <a:extLst>
              <a:ext uri="{FF2B5EF4-FFF2-40B4-BE49-F238E27FC236}">
                <a16:creationId xmlns:a16="http://schemas.microsoft.com/office/drawing/2014/main" id="{6BFA50FA-D586-FE4B-B146-40BBFBD191BE}"/>
              </a:ext>
            </a:extLst>
          </p:cNvPr>
          <p:cNvSpPr/>
          <p:nvPr/>
        </p:nvSpPr>
        <p:spPr>
          <a:xfrm rot="5400000">
            <a:off x="891031" y="703111"/>
            <a:ext cx="796578" cy="686705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E7123"/>
              </a:solidFill>
            </a:endParaRPr>
          </a:p>
        </p:txBody>
      </p:sp>
      <p:sp>
        <p:nvSpPr>
          <p:cNvPr id="17" name="Text Placeholder 74">
            <a:extLst>
              <a:ext uri="{FF2B5EF4-FFF2-40B4-BE49-F238E27FC236}">
                <a16:creationId xmlns:a16="http://schemas.microsoft.com/office/drawing/2014/main" id="{182174CE-3AF8-5243-9479-BD93B48A5F01}"/>
              </a:ext>
            </a:extLst>
          </p:cNvPr>
          <p:cNvSpPr txBox="1">
            <a:spLocks/>
          </p:cNvSpPr>
          <p:nvPr/>
        </p:nvSpPr>
        <p:spPr>
          <a:xfrm>
            <a:off x="1677911" y="1723069"/>
            <a:ext cx="5295175" cy="5698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+mn-lt"/>
              </a:rPr>
              <a:t>Koszty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rekrutacjI</a:t>
            </a:r>
            <a:endParaRPr lang="en-US" sz="2400" dirty="0">
              <a:latin typeface="+mn-lt"/>
            </a:endParaRPr>
          </a:p>
        </p:txBody>
      </p:sp>
      <p:sp>
        <p:nvSpPr>
          <p:cNvPr id="18" name="Triangle 17">
            <a:extLst>
              <a:ext uri="{FF2B5EF4-FFF2-40B4-BE49-F238E27FC236}">
                <a16:creationId xmlns:a16="http://schemas.microsoft.com/office/drawing/2014/main" id="{59DE43AB-619E-A84A-BF13-C7F7231F457A}"/>
              </a:ext>
            </a:extLst>
          </p:cNvPr>
          <p:cNvSpPr/>
          <p:nvPr/>
        </p:nvSpPr>
        <p:spPr>
          <a:xfrm rot="5400000">
            <a:off x="890825" y="1551321"/>
            <a:ext cx="796578" cy="686705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19" name="Text Placeholder 74">
            <a:extLst>
              <a:ext uri="{FF2B5EF4-FFF2-40B4-BE49-F238E27FC236}">
                <a16:creationId xmlns:a16="http://schemas.microsoft.com/office/drawing/2014/main" id="{3E5D0AA7-22D7-F144-ACEB-FF454A34D328}"/>
              </a:ext>
            </a:extLst>
          </p:cNvPr>
          <p:cNvSpPr txBox="1">
            <a:spLocks/>
          </p:cNvSpPr>
          <p:nvPr/>
        </p:nvSpPr>
        <p:spPr>
          <a:xfrm>
            <a:off x="1660699" y="2487607"/>
            <a:ext cx="6779941" cy="5241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+mn-lt"/>
              </a:rPr>
              <a:t>Koszty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wynagrodzeń</a:t>
            </a:r>
            <a:endParaRPr lang="en-US" sz="2400" dirty="0">
              <a:latin typeface="+mn-lt"/>
            </a:endParaRPr>
          </a:p>
        </p:txBody>
      </p:sp>
      <p:sp>
        <p:nvSpPr>
          <p:cNvPr id="20" name="Triangle 19">
            <a:extLst>
              <a:ext uri="{FF2B5EF4-FFF2-40B4-BE49-F238E27FC236}">
                <a16:creationId xmlns:a16="http://schemas.microsoft.com/office/drawing/2014/main" id="{8C19BFFB-C733-034A-8439-8455B2A8B75D}"/>
              </a:ext>
            </a:extLst>
          </p:cNvPr>
          <p:cNvSpPr/>
          <p:nvPr/>
        </p:nvSpPr>
        <p:spPr>
          <a:xfrm rot="5400000">
            <a:off x="891030" y="2406321"/>
            <a:ext cx="796578" cy="686705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E7123"/>
              </a:solidFill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CE2C194-3194-874C-94A7-A9848E31FB8E}"/>
              </a:ext>
            </a:extLst>
          </p:cNvPr>
          <p:cNvCxnSpPr>
            <a:cxnSpLocks/>
          </p:cNvCxnSpPr>
          <p:nvPr/>
        </p:nvCxnSpPr>
        <p:spPr>
          <a:xfrm>
            <a:off x="13446" y="1062340"/>
            <a:ext cx="945762" cy="0"/>
          </a:xfrm>
          <a:prstGeom prst="line">
            <a:avLst/>
          </a:prstGeom>
          <a:ln>
            <a:solidFill>
              <a:srgbClr val="2E95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6DA9547-B32A-B34B-A190-F3C5D78445DA}"/>
              </a:ext>
            </a:extLst>
          </p:cNvPr>
          <p:cNvCxnSpPr>
            <a:cxnSpLocks/>
          </p:cNvCxnSpPr>
          <p:nvPr/>
        </p:nvCxnSpPr>
        <p:spPr>
          <a:xfrm>
            <a:off x="13446" y="1889474"/>
            <a:ext cx="945762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6981623-1A22-7B4B-9A85-AA27C7CC9F29}"/>
              </a:ext>
            </a:extLst>
          </p:cNvPr>
          <p:cNvCxnSpPr>
            <a:cxnSpLocks/>
          </p:cNvCxnSpPr>
          <p:nvPr/>
        </p:nvCxnSpPr>
        <p:spPr>
          <a:xfrm>
            <a:off x="13446" y="2703405"/>
            <a:ext cx="932520" cy="0"/>
          </a:xfrm>
          <a:prstGeom prst="line">
            <a:avLst/>
          </a:prstGeom>
          <a:ln>
            <a:solidFill>
              <a:srgbClr val="EE71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74">
            <a:extLst>
              <a:ext uri="{FF2B5EF4-FFF2-40B4-BE49-F238E27FC236}">
                <a16:creationId xmlns:a16="http://schemas.microsoft.com/office/drawing/2014/main" id="{567BC736-3D4C-2045-B96C-4FF7417E757A}"/>
              </a:ext>
            </a:extLst>
          </p:cNvPr>
          <p:cNvSpPr txBox="1">
            <a:spLocks/>
          </p:cNvSpPr>
          <p:nvPr/>
        </p:nvSpPr>
        <p:spPr>
          <a:xfrm>
            <a:off x="916059" y="866411"/>
            <a:ext cx="3656284" cy="2516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3.1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25" name="Text Placeholder 74">
            <a:extLst>
              <a:ext uri="{FF2B5EF4-FFF2-40B4-BE49-F238E27FC236}">
                <a16:creationId xmlns:a16="http://schemas.microsoft.com/office/drawing/2014/main" id="{DC9C93F8-E940-2C46-9404-E4D271F31613}"/>
              </a:ext>
            </a:extLst>
          </p:cNvPr>
          <p:cNvSpPr txBox="1">
            <a:spLocks/>
          </p:cNvSpPr>
          <p:nvPr/>
        </p:nvSpPr>
        <p:spPr>
          <a:xfrm>
            <a:off x="927210" y="1728003"/>
            <a:ext cx="3656284" cy="3309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3.2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26" name="Text Placeholder 74">
            <a:extLst>
              <a:ext uri="{FF2B5EF4-FFF2-40B4-BE49-F238E27FC236}">
                <a16:creationId xmlns:a16="http://schemas.microsoft.com/office/drawing/2014/main" id="{044D33A0-E646-1D48-8B18-EF4C251C1CF6}"/>
              </a:ext>
            </a:extLst>
          </p:cNvPr>
          <p:cNvSpPr txBox="1">
            <a:spLocks/>
          </p:cNvSpPr>
          <p:nvPr/>
        </p:nvSpPr>
        <p:spPr>
          <a:xfrm>
            <a:off x="917939" y="2569262"/>
            <a:ext cx="5300546" cy="5241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3.3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0D51B58D-4E0D-C944-A8C8-AC3E9AA3DE5F}"/>
              </a:ext>
            </a:extLst>
          </p:cNvPr>
          <p:cNvSpPr txBox="1">
            <a:spLocks/>
          </p:cNvSpPr>
          <p:nvPr/>
        </p:nvSpPr>
        <p:spPr>
          <a:xfrm>
            <a:off x="7682357" y="4280187"/>
            <a:ext cx="4354050" cy="30726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 b="1" dirty="0">
                <a:solidFill>
                  <a:schemeClr val="bg1"/>
                </a:solidFill>
              </a:rPr>
              <a:t>MODUŁ 3:</a:t>
            </a:r>
            <a:endParaRPr lang="en-US" b="1" dirty="0">
              <a:solidFill>
                <a:schemeClr val="bg1"/>
              </a:solidFill>
            </a:endParaRPr>
          </a:p>
          <a:p>
            <a:pPr algn="r">
              <a:lnSpc>
                <a:spcPct val="100000"/>
              </a:lnSpc>
            </a:pPr>
            <a:endParaRPr lang="en-US" sz="300" b="1" dirty="0">
              <a:solidFill>
                <a:schemeClr val="bg1"/>
              </a:solidFill>
            </a:endParaRPr>
          </a:p>
          <a:p>
            <a:pPr algn="r">
              <a:lnSpc>
                <a:spcPts val="4320"/>
              </a:lnSpc>
              <a:spcBef>
                <a:spcPts val="0"/>
              </a:spcBef>
            </a:pPr>
            <a:r>
              <a:rPr lang="en-IE" sz="3200" dirty="0">
                <a:solidFill>
                  <a:schemeClr val="bg1"/>
                </a:solidFill>
              </a:rPr>
              <a:t>JAKICH ZASOBÓW BĘDZIESZ POTRZEBOWAĆ</a:t>
            </a:r>
            <a:r>
              <a:rPr lang="en-IE" dirty="0">
                <a:solidFill>
                  <a:schemeClr val="bg1"/>
                </a:solidFill>
              </a:rPr>
              <a:t>?</a:t>
            </a:r>
          </a:p>
          <a:p>
            <a:pPr algn="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Triangle 28">
            <a:extLst>
              <a:ext uri="{FF2B5EF4-FFF2-40B4-BE49-F238E27FC236}">
                <a16:creationId xmlns:a16="http://schemas.microsoft.com/office/drawing/2014/main" id="{3B0A0F29-73D8-4842-9A3C-A4DBC1060A26}"/>
              </a:ext>
            </a:extLst>
          </p:cNvPr>
          <p:cNvSpPr/>
          <p:nvPr/>
        </p:nvSpPr>
        <p:spPr>
          <a:xfrm rot="5400000">
            <a:off x="889150" y="3248631"/>
            <a:ext cx="796578" cy="686705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E7123"/>
              </a:solidFill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8950D14-7F7D-CB4A-98DA-960C40EC9CC3}"/>
              </a:ext>
            </a:extLst>
          </p:cNvPr>
          <p:cNvCxnSpPr>
            <a:cxnSpLocks/>
          </p:cNvCxnSpPr>
          <p:nvPr/>
        </p:nvCxnSpPr>
        <p:spPr>
          <a:xfrm>
            <a:off x="11566" y="3545715"/>
            <a:ext cx="932520" cy="0"/>
          </a:xfrm>
          <a:prstGeom prst="line">
            <a:avLst/>
          </a:prstGeom>
          <a:ln>
            <a:solidFill>
              <a:srgbClr val="FDC0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74">
            <a:extLst>
              <a:ext uri="{FF2B5EF4-FFF2-40B4-BE49-F238E27FC236}">
                <a16:creationId xmlns:a16="http://schemas.microsoft.com/office/drawing/2014/main" id="{91EE3373-B457-A942-8275-EA7E467E9EEE}"/>
              </a:ext>
            </a:extLst>
          </p:cNvPr>
          <p:cNvSpPr txBox="1">
            <a:spLocks/>
          </p:cNvSpPr>
          <p:nvPr/>
        </p:nvSpPr>
        <p:spPr>
          <a:xfrm>
            <a:off x="916059" y="3411572"/>
            <a:ext cx="3546515" cy="5241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3.4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32" name="Text Placeholder 74">
            <a:extLst>
              <a:ext uri="{FF2B5EF4-FFF2-40B4-BE49-F238E27FC236}">
                <a16:creationId xmlns:a16="http://schemas.microsoft.com/office/drawing/2014/main" id="{F71555E0-2FB0-234C-BB08-6B0B6CE57241}"/>
              </a:ext>
            </a:extLst>
          </p:cNvPr>
          <p:cNvSpPr txBox="1">
            <a:spLocks/>
          </p:cNvSpPr>
          <p:nvPr/>
        </p:nvSpPr>
        <p:spPr>
          <a:xfrm>
            <a:off x="1677910" y="3084168"/>
            <a:ext cx="3587069" cy="75370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2200" dirty="0" err="1">
                <a:solidFill>
                  <a:srgbClr val="6D6E6C"/>
                </a:solidFill>
              </a:rPr>
              <a:t>Ubezpieczenie</a:t>
            </a:r>
            <a:r>
              <a:rPr lang="en-US" sz="2200" dirty="0">
                <a:solidFill>
                  <a:srgbClr val="6D6E6C"/>
                </a:solidFill>
              </a:rPr>
              <a:t> od </a:t>
            </a:r>
            <a:r>
              <a:rPr lang="en-US" sz="2200" dirty="0" err="1">
                <a:solidFill>
                  <a:srgbClr val="6D6E6C"/>
                </a:solidFill>
              </a:rPr>
              <a:t>odpowiedzialności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cywilnej</a:t>
            </a:r>
            <a:r>
              <a:rPr lang="en-US" sz="2200" dirty="0">
                <a:solidFill>
                  <a:srgbClr val="6D6E6C"/>
                </a:solidFill>
              </a:rPr>
              <a:t> </a:t>
            </a:r>
            <a:r>
              <a:rPr lang="en-US" sz="2200" dirty="0" err="1">
                <a:solidFill>
                  <a:srgbClr val="6D6E6C"/>
                </a:solidFill>
              </a:rPr>
              <a:t>pracodawców</a:t>
            </a:r>
            <a:endParaRPr lang="en-IE" sz="2200" dirty="0">
              <a:solidFill>
                <a:srgbClr val="6D6E6C"/>
              </a:solidFill>
            </a:endParaRPr>
          </a:p>
        </p:txBody>
      </p:sp>
      <p:sp>
        <p:nvSpPr>
          <p:cNvPr id="27" name="Text Placeholder 74">
            <a:extLst>
              <a:ext uri="{FF2B5EF4-FFF2-40B4-BE49-F238E27FC236}">
                <a16:creationId xmlns:a16="http://schemas.microsoft.com/office/drawing/2014/main" id="{E142588A-6CF0-3A4E-B764-64066C2BA962}"/>
              </a:ext>
            </a:extLst>
          </p:cNvPr>
          <p:cNvSpPr txBox="1">
            <a:spLocks/>
          </p:cNvSpPr>
          <p:nvPr/>
        </p:nvSpPr>
        <p:spPr>
          <a:xfrm>
            <a:off x="1636723" y="4238148"/>
            <a:ext cx="3381601" cy="893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+mn-lt"/>
              </a:rPr>
              <a:t>Urlop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chorobowy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macierzyński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ojcowski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oraz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elastyczna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praca</a:t>
            </a:r>
            <a:endParaRPr lang="en-US" sz="2400" dirty="0">
              <a:latin typeface="+mn-lt"/>
            </a:endParaRPr>
          </a:p>
        </p:txBody>
      </p:sp>
      <p:sp>
        <p:nvSpPr>
          <p:cNvPr id="33" name="Triangle 32">
            <a:extLst>
              <a:ext uri="{FF2B5EF4-FFF2-40B4-BE49-F238E27FC236}">
                <a16:creationId xmlns:a16="http://schemas.microsoft.com/office/drawing/2014/main" id="{F9BB7770-8B9A-7A4F-BEB1-D96062B3F57A}"/>
              </a:ext>
            </a:extLst>
          </p:cNvPr>
          <p:cNvSpPr/>
          <p:nvPr/>
        </p:nvSpPr>
        <p:spPr>
          <a:xfrm rot="5400000">
            <a:off x="881840" y="4084075"/>
            <a:ext cx="796578" cy="686705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E7123"/>
              </a:solidFill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C02BDD3-555B-424C-89AF-3CD7B4EC52B2}"/>
              </a:ext>
            </a:extLst>
          </p:cNvPr>
          <p:cNvCxnSpPr>
            <a:cxnSpLocks/>
          </p:cNvCxnSpPr>
          <p:nvPr/>
        </p:nvCxnSpPr>
        <p:spPr>
          <a:xfrm>
            <a:off x="4255" y="4443304"/>
            <a:ext cx="945762" cy="0"/>
          </a:xfrm>
          <a:prstGeom prst="line">
            <a:avLst/>
          </a:prstGeom>
          <a:ln>
            <a:solidFill>
              <a:srgbClr val="2E95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74">
            <a:extLst>
              <a:ext uri="{FF2B5EF4-FFF2-40B4-BE49-F238E27FC236}">
                <a16:creationId xmlns:a16="http://schemas.microsoft.com/office/drawing/2014/main" id="{171E07C9-A1DC-F840-B767-F7B3B38A7E34}"/>
              </a:ext>
            </a:extLst>
          </p:cNvPr>
          <p:cNvSpPr txBox="1">
            <a:spLocks/>
          </p:cNvSpPr>
          <p:nvPr/>
        </p:nvSpPr>
        <p:spPr>
          <a:xfrm>
            <a:off x="906868" y="4247375"/>
            <a:ext cx="3656284" cy="2516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3.5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40" name="Text Placeholder 74">
            <a:extLst>
              <a:ext uri="{FF2B5EF4-FFF2-40B4-BE49-F238E27FC236}">
                <a16:creationId xmlns:a16="http://schemas.microsoft.com/office/drawing/2014/main" id="{AAD21573-2D57-A249-8B3A-344EC61DD207}"/>
              </a:ext>
            </a:extLst>
          </p:cNvPr>
          <p:cNvSpPr txBox="1">
            <a:spLocks/>
          </p:cNvSpPr>
          <p:nvPr/>
        </p:nvSpPr>
        <p:spPr>
          <a:xfrm>
            <a:off x="6115384" y="847959"/>
            <a:ext cx="3656284" cy="3527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2400" dirty="0" err="1">
                <a:solidFill>
                  <a:srgbClr val="6D6E6C"/>
                </a:solidFill>
              </a:rPr>
              <a:t>Emerytury</a:t>
            </a:r>
            <a:endParaRPr lang="en-IE" sz="2400" dirty="0">
              <a:solidFill>
                <a:srgbClr val="6D6E6C"/>
              </a:solidFill>
            </a:endParaRPr>
          </a:p>
        </p:txBody>
      </p:sp>
      <p:sp>
        <p:nvSpPr>
          <p:cNvPr id="41" name="Triangle 40">
            <a:extLst>
              <a:ext uri="{FF2B5EF4-FFF2-40B4-BE49-F238E27FC236}">
                <a16:creationId xmlns:a16="http://schemas.microsoft.com/office/drawing/2014/main" id="{FF7053DE-34B1-134C-8E3A-8536567FDC05}"/>
              </a:ext>
            </a:extLst>
          </p:cNvPr>
          <p:cNvSpPr/>
          <p:nvPr/>
        </p:nvSpPr>
        <p:spPr>
          <a:xfrm rot="5400000">
            <a:off x="5360501" y="693885"/>
            <a:ext cx="796578" cy="686705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E7123"/>
              </a:solidFill>
            </a:endParaRPr>
          </a:p>
        </p:txBody>
      </p:sp>
      <p:sp>
        <p:nvSpPr>
          <p:cNvPr id="42" name="Text Placeholder 74">
            <a:extLst>
              <a:ext uri="{FF2B5EF4-FFF2-40B4-BE49-F238E27FC236}">
                <a16:creationId xmlns:a16="http://schemas.microsoft.com/office/drawing/2014/main" id="{1BEFD62D-CB79-C444-AA81-91F63583DBCF}"/>
              </a:ext>
            </a:extLst>
          </p:cNvPr>
          <p:cNvSpPr txBox="1">
            <a:spLocks/>
          </p:cNvSpPr>
          <p:nvPr/>
        </p:nvSpPr>
        <p:spPr>
          <a:xfrm>
            <a:off x="6147381" y="1713843"/>
            <a:ext cx="5295175" cy="5698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atin typeface="+mn-lt"/>
              </a:rPr>
              <a:t>Salary Sacrifice Scheme (UK Only)</a:t>
            </a:r>
          </a:p>
        </p:txBody>
      </p:sp>
      <p:sp>
        <p:nvSpPr>
          <p:cNvPr id="43" name="Triangle 42">
            <a:extLst>
              <a:ext uri="{FF2B5EF4-FFF2-40B4-BE49-F238E27FC236}">
                <a16:creationId xmlns:a16="http://schemas.microsoft.com/office/drawing/2014/main" id="{3A88223E-D952-9A4D-963C-3F02BA457208}"/>
              </a:ext>
            </a:extLst>
          </p:cNvPr>
          <p:cNvSpPr/>
          <p:nvPr/>
        </p:nvSpPr>
        <p:spPr>
          <a:xfrm rot="5400000">
            <a:off x="5360295" y="1542095"/>
            <a:ext cx="796578" cy="686705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44" name="Text Placeholder 74">
            <a:extLst>
              <a:ext uri="{FF2B5EF4-FFF2-40B4-BE49-F238E27FC236}">
                <a16:creationId xmlns:a16="http://schemas.microsoft.com/office/drawing/2014/main" id="{68242D94-BD16-2C4F-842F-1B62B2C4C0BA}"/>
              </a:ext>
            </a:extLst>
          </p:cNvPr>
          <p:cNvSpPr txBox="1">
            <a:spLocks/>
          </p:cNvSpPr>
          <p:nvPr/>
        </p:nvSpPr>
        <p:spPr>
          <a:xfrm>
            <a:off x="6130169" y="2478381"/>
            <a:ext cx="6779941" cy="5241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+mn-lt"/>
              </a:rPr>
              <a:t>Inne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świadczenia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pracownicze</a:t>
            </a:r>
            <a:endParaRPr lang="en-US" sz="2400" dirty="0">
              <a:latin typeface="+mn-lt"/>
            </a:endParaRPr>
          </a:p>
        </p:txBody>
      </p:sp>
      <p:sp>
        <p:nvSpPr>
          <p:cNvPr id="45" name="Triangle 44">
            <a:extLst>
              <a:ext uri="{FF2B5EF4-FFF2-40B4-BE49-F238E27FC236}">
                <a16:creationId xmlns:a16="http://schemas.microsoft.com/office/drawing/2014/main" id="{18E16345-69F2-464C-9FA8-9205553512A0}"/>
              </a:ext>
            </a:extLst>
          </p:cNvPr>
          <p:cNvSpPr/>
          <p:nvPr/>
        </p:nvSpPr>
        <p:spPr>
          <a:xfrm rot="5400000">
            <a:off x="5360500" y="2397095"/>
            <a:ext cx="796578" cy="686705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E7123"/>
              </a:solidFill>
            </a:endParaRPr>
          </a:p>
        </p:txBody>
      </p:sp>
      <p:sp>
        <p:nvSpPr>
          <p:cNvPr id="49" name="Text Placeholder 74">
            <a:extLst>
              <a:ext uri="{FF2B5EF4-FFF2-40B4-BE49-F238E27FC236}">
                <a16:creationId xmlns:a16="http://schemas.microsoft.com/office/drawing/2014/main" id="{5813362D-4117-304D-B20A-BBFAA3F50475}"/>
              </a:ext>
            </a:extLst>
          </p:cNvPr>
          <p:cNvSpPr txBox="1">
            <a:spLocks/>
          </p:cNvSpPr>
          <p:nvPr/>
        </p:nvSpPr>
        <p:spPr>
          <a:xfrm>
            <a:off x="5385529" y="857185"/>
            <a:ext cx="3656284" cy="2516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3.6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50" name="Text Placeholder 74">
            <a:extLst>
              <a:ext uri="{FF2B5EF4-FFF2-40B4-BE49-F238E27FC236}">
                <a16:creationId xmlns:a16="http://schemas.microsoft.com/office/drawing/2014/main" id="{000CA47C-C7E9-D944-9369-7757EA5D85EC}"/>
              </a:ext>
            </a:extLst>
          </p:cNvPr>
          <p:cNvSpPr txBox="1">
            <a:spLocks/>
          </p:cNvSpPr>
          <p:nvPr/>
        </p:nvSpPr>
        <p:spPr>
          <a:xfrm>
            <a:off x="5396680" y="1718777"/>
            <a:ext cx="3656284" cy="2516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3.7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51" name="Text Placeholder 74">
            <a:extLst>
              <a:ext uri="{FF2B5EF4-FFF2-40B4-BE49-F238E27FC236}">
                <a16:creationId xmlns:a16="http://schemas.microsoft.com/office/drawing/2014/main" id="{373498BA-2A45-C04C-9205-749786CF7F91}"/>
              </a:ext>
            </a:extLst>
          </p:cNvPr>
          <p:cNvSpPr txBox="1">
            <a:spLocks/>
          </p:cNvSpPr>
          <p:nvPr/>
        </p:nvSpPr>
        <p:spPr>
          <a:xfrm>
            <a:off x="5387409" y="2560036"/>
            <a:ext cx="5300546" cy="5241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3.8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52" name="Triangle 51">
            <a:extLst>
              <a:ext uri="{FF2B5EF4-FFF2-40B4-BE49-F238E27FC236}">
                <a16:creationId xmlns:a16="http://schemas.microsoft.com/office/drawing/2014/main" id="{D83C0A9E-E9D4-A64C-9EEE-26F25D25AB5A}"/>
              </a:ext>
            </a:extLst>
          </p:cNvPr>
          <p:cNvSpPr/>
          <p:nvPr/>
        </p:nvSpPr>
        <p:spPr>
          <a:xfrm rot="5400000">
            <a:off x="5358620" y="3239405"/>
            <a:ext cx="796578" cy="686705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E7123"/>
              </a:solidFill>
            </a:endParaRPr>
          </a:p>
        </p:txBody>
      </p:sp>
      <p:sp>
        <p:nvSpPr>
          <p:cNvPr id="54" name="Text Placeholder 74">
            <a:extLst>
              <a:ext uri="{FF2B5EF4-FFF2-40B4-BE49-F238E27FC236}">
                <a16:creationId xmlns:a16="http://schemas.microsoft.com/office/drawing/2014/main" id="{079E60C9-ADE9-B54D-85A8-D77C01F6BEBB}"/>
              </a:ext>
            </a:extLst>
          </p:cNvPr>
          <p:cNvSpPr txBox="1">
            <a:spLocks/>
          </p:cNvSpPr>
          <p:nvPr/>
        </p:nvSpPr>
        <p:spPr>
          <a:xfrm>
            <a:off x="5385529" y="3402346"/>
            <a:ext cx="5300546" cy="5241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3.9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55" name="Text Placeholder 74">
            <a:extLst>
              <a:ext uri="{FF2B5EF4-FFF2-40B4-BE49-F238E27FC236}">
                <a16:creationId xmlns:a16="http://schemas.microsoft.com/office/drawing/2014/main" id="{7801298D-6974-D347-9659-7C77DC31334B}"/>
              </a:ext>
            </a:extLst>
          </p:cNvPr>
          <p:cNvSpPr txBox="1">
            <a:spLocks/>
          </p:cNvSpPr>
          <p:nvPr/>
        </p:nvSpPr>
        <p:spPr>
          <a:xfrm>
            <a:off x="6147380" y="3372790"/>
            <a:ext cx="4991829" cy="29049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2400" dirty="0" err="1">
                <a:solidFill>
                  <a:srgbClr val="00B050"/>
                </a:solidFill>
              </a:rPr>
              <a:t>Pomieszczenia</a:t>
            </a:r>
            <a:r>
              <a:rPr lang="en-US" sz="2400" dirty="0">
                <a:solidFill>
                  <a:srgbClr val="00B050"/>
                </a:solidFill>
              </a:rPr>
              <a:t> /local/SIEDZIBA</a:t>
            </a:r>
            <a:endParaRPr lang="en-IE" sz="2400" dirty="0">
              <a:solidFill>
                <a:srgbClr val="00B050"/>
              </a:solidFill>
            </a:endParaRPr>
          </a:p>
        </p:txBody>
      </p:sp>
      <p:sp>
        <p:nvSpPr>
          <p:cNvPr id="56" name="Text Placeholder 74">
            <a:extLst>
              <a:ext uri="{FF2B5EF4-FFF2-40B4-BE49-F238E27FC236}">
                <a16:creationId xmlns:a16="http://schemas.microsoft.com/office/drawing/2014/main" id="{539CAA10-59C6-EA4C-B5AE-4B91C93415AC}"/>
              </a:ext>
            </a:extLst>
          </p:cNvPr>
          <p:cNvSpPr txBox="1">
            <a:spLocks/>
          </p:cNvSpPr>
          <p:nvPr/>
        </p:nvSpPr>
        <p:spPr>
          <a:xfrm>
            <a:off x="6106193" y="4228923"/>
            <a:ext cx="4341049" cy="51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+mn-lt"/>
              </a:rPr>
              <a:t>Twój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czas</a:t>
            </a:r>
            <a:endParaRPr lang="en-US" sz="2400" dirty="0">
              <a:latin typeface="+mn-lt"/>
            </a:endParaRPr>
          </a:p>
        </p:txBody>
      </p:sp>
      <p:sp>
        <p:nvSpPr>
          <p:cNvPr id="57" name="Triangle 56">
            <a:extLst>
              <a:ext uri="{FF2B5EF4-FFF2-40B4-BE49-F238E27FC236}">
                <a16:creationId xmlns:a16="http://schemas.microsoft.com/office/drawing/2014/main" id="{757C12C5-A7BA-D74F-BF12-36279F11D150}"/>
              </a:ext>
            </a:extLst>
          </p:cNvPr>
          <p:cNvSpPr/>
          <p:nvPr/>
        </p:nvSpPr>
        <p:spPr>
          <a:xfrm rot="5400000">
            <a:off x="5351310" y="4074849"/>
            <a:ext cx="796578" cy="686705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E7123"/>
              </a:solidFill>
            </a:endParaRPr>
          </a:p>
        </p:txBody>
      </p:sp>
      <p:sp>
        <p:nvSpPr>
          <p:cNvPr id="59" name="Text Placeholder 74">
            <a:extLst>
              <a:ext uri="{FF2B5EF4-FFF2-40B4-BE49-F238E27FC236}">
                <a16:creationId xmlns:a16="http://schemas.microsoft.com/office/drawing/2014/main" id="{2A0C76C4-8D93-344B-9FED-48DE658EAA3F}"/>
              </a:ext>
            </a:extLst>
          </p:cNvPr>
          <p:cNvSpPr txBox="1">
            <a:spLocks/>
          </p:cNvSpPr>
          <p:nvPr/>
        </p:nvSpPr>
        <p:spPr>
          <a:xfrm>
            <a:off x="5376338" y="4238149"/>
            <a:ext cx="3656284" cy="2516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3.10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1FE1807-D848-4E29-91BB-2CE5D57B97F8}"/>
              </a:ext>
            </a:extLst>
          </p:cNvPr>
          <p:cNvSpPr/>
          <p:nvPr/>
        </p:nvSpPr>
        <p:spPr>
          <a:xfrm>
            <a:off x="386817" y="5556342"/>
            <a:ext cx="76489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latin typeface="MVWVBI+Helvetica"/>
              </a:rPr>
              <a:t>Projekt</a:t>
            </a:r>
            <a:r>
              <a:rPr lang="en-US" sz="1200" dirty="0">
                <a:latin typeface="MVWVBI+Helvetica"/>
              </a:rPr>
              <a:t> ten </a:t>
            </a:r>
            <a:r>
              <a:rPr lang="en-US" sz="1200" dirty="0" err="1">
                <a:latin typeface="MVWVBI+Helvetica"/>
              </a:rPr>
              <a:t>został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sfinansowany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przy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wsparciu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finansowym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Komisji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Europejskiej</a:t>
            </a:r>
            <a:r>
              <a:rPr lang="en-US" sz="1200" dirty="0">
                <a:latin typeface="MVWVBI+Helvetica"/>
              </a:rPr>
              <a:t>. </a:t>
            </a:r>
            <a:r>
              <a:rPr lang="en-US" sz="1200" dirty="0" err="1">
                <a:latin typeface="MVWVBI+Helvetica"/>
              </a:rPr>
              <a:t>Niniejsza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publikacja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odzwierciedla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jedynie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stanowisko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jej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autora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i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Komisja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Europejska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nie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ponosi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odpowiedzialności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za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umieszczoną</a:t>
            </a:r>
            <a:r>
              <a:rPr lang="en-US" sz="1200" dirty="0">
                <a:latin typeface="MVWVBI+Helvetica"/>
              </a:rPr>
              <a:t> w </a:t>
            </a:r>
            <a:r>
              <a:rPr lang="en-US" sz="1200" dirty="0" err="1">
                <a:latin typeface="MVWVBI+Helvetica"/>
              </a:rPr>
              <a:t>niej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zawartość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merytoryczną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ani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za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sposób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wykorzystania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zawartych</a:t>
            </a:r>
            <a:r>
              <a:rPr lang="en-US" sz="1200" dirty="0">
                <a:latin typeface="MVWVBI+Helvetica"/>
              </a:rPr>
              <a:t> w </a:t>
            </a:r>
            <a:r>
              <a:rPr lang="en-US" sz="1200" dirty="0" err="1">
                <a:latin typeface="MVWVBI+Helvetica"/>
              </a:rPr>
              <a:t>niej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informacji</a:t>
            </a:r>
            <a:r>
              <a:rPr lang="en-US" sz="1200" dirty="0">
                <a:latin typeface="MVWVBI+Helvetica"/>
              </a:rPr>
              <a:t>. </a:t>
            </a:r>
            <a:r>
              <a:rPr lang="en-US" sz="1200" dirty="0" err="1">
                <a:latin typeface="MVWVBI+Helvetica"/>
              </a:rPr>
              <a:t>Numer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dirty="0" err="1">
                <a:latin typeface="MVWVBI+Helvetica"/>
              </a:rPr>
              <a:t>projektu</a:t>
            </a:r>
            <a:r>
              <a:rPr lang="en-US" sz="1200" dirty="0">
                <a:latin typeface="MVWVBI+Helvetica"/>
              </a:rPr>
              <a:t> : 2018-1-UK01-KA202-048089</a:t>
            </a:r>
            <a:r>
              <a:rPr lang="en-IE" sz="1200" b="1" dirty="0"/>
              <a:t> </a:t>
            </a:r>
            <a:endParaRPr lang="en-IE" sz="1200" dirty="0"/>
          </a:p>
        </p:txBody>
      </p:sp>
    </p:spTree>
    <p:extLst>
      <p:ext uri="{BB962C8B-B14F-4D97-AF65-F5344CB8AC3E}">
        <p14:creationId xmlns:p14="http://schemas.microsoft.com/office/powerpoint/2010/main" val="1271467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206"/>
    </mc:Choice>
    <mc:Fallback>
      <p:transition spd="slow" advTm="6206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46441" y="500519"/>
            <a:ext cx="2972619" cy="2425550"/>
          </a:xfrm>
        </p:spPr>
        <p:txBody>
          <a:bodyPr>
            <a:noAutofit/>
          </a:bodyPr>
          <a:lstStyle/>
          <a:p>
            <a:r>
              <a:rPr lang="en-IE" sz="2800" dirty="0"/>
              <a:t>PRACODAWCY POWINNI RÓWNIEŻ </a:t>
            </a:r>
            <a:r>
              <a:rPr lang="en-IE" sz="2800" b="1" dirty="0">
                <a:solidFill>
                  <a:srgbClr val="CE1779"/>
                </a:solidFill>
              </a:rPr>
              <a:t>ZBADAĆ KWESTIĘ UBEZPIECZENIA W CELU POKRYCIA </a:t>
            </a:r>
            <a:r>
              <a:rPr lang="en-IE" sz="2800" dirty="0"/>
              <a:t>DZIAŁALNOŚCI W PRZYPADKU, GDY :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3750364" y="537318"/>
            <a:ext cx="8136836" cy="5077098"/>
          </a:xfrm>
        </p:spPr>
        <p:txBody>
          <a:bodyPr/>
          <a:lstStyle/>
          <a:p>
            <a:pPr marL="457200" lvl="0" indent="-457200">
              <a:buClr>
                <a:srgbClr val="CE1779"/>
              </a:buClr>
              <a:buFont typeface="+mj-lt"/>
              <a:buAutoNum type="arabicPeriod" startAt="3"/>
            </a:pPr>
            <a:r>
              <a:rPr lang="en-IE" b="1" dirty="0" err="1">
                <a:solidFill>
                  <a:srgbClr val="CE1779"/>
                </a:solidFill>
              </a:rPr>
              <a:t>Ubezpieczenie</a:t>
            </a:r>
            <a:r>
              <a:rPr lang="en-IE" b="1" dirty="0">
                <a:solidFill>
                  <a:srgbClr val="CE1779"/>
                </a:solidFill>
              </a:rPr>
              <a:t> od </a:t>
            </a:r>
            <a:r>
              <a:rPr lang="en-IE" b="1" dirty="0" err="1">
                <a:solidFill>
                  <a:srgbClr val="CE1779"/>
                </a:solidFill>
              </a:rPr>
              <a:t>odpowiedzialności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cywilnej</a:t>
            </a:r>
            <a:r>
              <a:rPr lang="en-IE" b="1" dirty="0">
                <a:solidFill>
                  <a:srgbClr val="CE1779"/>
                </a:solidFill>
              </a:rPr>
              <a:t> z </a:t>
            </a:r>
            <a:r>
              <a:rPr lang="en-IE" b="1" dirty="0" err="1">
                <a:solidFill>
                  <a:srgbClr val="CE1779"/>
                </a:solidFill>
              </a:rPr>
              <a:t>tytułu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wykonywanego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zawodu</a:t>
            </a:r>
            <a:r>
              <a:rPr lang="en-IE" b="1" dirty="0">
                <a:solidFill>
                  <a:srgbClr val="CE1779"/>
                </a:solidFill>
              </a:rPr>
              <a:t> - </a:t>
            </a:r>
            <a:r>
              <a:rPr lang="en-IE" dirty="0" err="1"/>
              <a:t>polisa</a:t>
            </a:r>
            <a:r>
              <a:rPr lang="en-IE" dirty="0"/>
              <a:t> </a:t>
            </a:r>
            <a:r>
              <a:rPr lang="en-IE" dirty="0" err="1"/>
              <a:t>ubezpieczeniowa</a:t>
            </a:r>
            <a:r>
              <a:rPr lang="en-IE" dirty="0"/>
              <a:t>, </a:t>
            </a:r>
            <a:r>
              <a:rPr lang="en-IE" dirty="0" err="1"/>
              <a:t>która</a:t>
            </a:r>
            <a:r>
              <a:rPr lang="en-IE" dirty="0"/>
              <a:t> </a:t>
            </a:r>
            <a:r>
              <a:rPr lang="en-IE" dirty="0" err="1"/>
              <a:t>ochroni</a:t>
            </a:r>
            <a:r>
              <a:rPr lang="en-IE" dirty="0"/>
              <a:t> </a:t>
            </a:r>
            <a:r>
              <a:rPr lang="en-IE" dirty="0" err="1"/>
              <a:t>Cię</a:t>
            </a:r>
            <a:r>
              <a:rPr lang="en-IE" dirty="0"/>
              <a:t> </a:t>
            </a:r>
            <a:r>
              <a:rPr lang="en-IE" dirty="0" err="1"/>
              <a:t>przed</a:t>
            </a:r>
            <a:r>
              <a:rPr lang="en-IE" dirty="0"/>
              <a:t> </a:t>
            </a:r>
            <a:r>
              <a:rPr lang="en-IE" dirty="0" err="1"/>
              <a:t>roszczeniami</a:t>
            </a:r>
            <a:r>
              <a:rPr lang="en-IE" dirty="0"/>
              <a:t> </a:t>
            </a:r>
            <a:r>
              <a:rPr lang="en-IE" dirty="0" err="1"/>
              <a:t>klientów</a:t>
            </a:r>
            <a:r>
              <a:rPr lang="en-IE" dirty="0"/>
              <a:t>, </a:t>
            </a:r>
            <a:r>
              <a:rPr lang="en-IE" dirty="0" err="1"/>
              <a:t>którzy</a:t>
            </a:r>
            <a:r>
              <a:rPr lang="en-IE" dirty="0"/>
              <a:t> </a:t>
            </a:r>
            <a:r>
              <a:rPr lang="en-IE" dirty="0" err="1"/>
              <a:t>nie</a:t>
            </a:r>
            <a:r>
              <a:rPr lang="en-IE" dirty="0"/>
              <a:t> </a:t>
            </a:r>
            <a:r>
              <a:rPr lang="en-IE" dirty="0" err="1"/>
              <a:t>są</a:t>
            </a:r>
            <a:r>
              <a:rPr lang="en-IE" dirty="0"/>
              <a:t> </a:t>
            </a:r>
            <a:r>
              <a:rPr lang="en-IE" dirty="0" err="1"/>
              <a:t>zadowoleni</a:t>
            </a:r>
            <a:r>
              <a:rPr lang="en-IE" dirty="0"/>
              <a:t> z </a:t>
            </a:r>
            <a:r>
              <a:rPr lang="en-IE" dirty="0" err="1"/>
              <a:t>pracy</a:t>
            </a:r>
            <a:r>
              <a:rPr lang="en-IE" dirty="0"/>
              <a:t> </a:t>
            </a:r>
            <a:r>
              <a:rPr lang="en-IE" dirty="0" err="1"/>
              <a:t>wykonanej</a:t>
            </a:r>
            <a:r>
              <a:rPr lang="en-IE" dirty="0"/>
              <a:t> </a:t>
            </a:r>
            <a:r>
              <a:rPr lang="en-IE" dirty="0" err="1"/>
              <a:t>dla</a:t>
            </a:r>
            <a:r>
              <a:rPr lang="en-IE" dirty="0"/>
              <a:t> </a:t>
            </a:r>
            <a:r>
              <a:rPr lang="en-IE" dirty="0" err="1"/>
              <a:t>nich</a:t>
            </a:r>
            <a:r>
              <a:rPr lang="en-IE" dirty="0"/>
              <a:t> </a:t>
            </a:r>
            <a:r>
              <a:rPr lang="en-IE" dirty="0" err="1"/>
              <a:t>przez</a:t>
            </a:r>
            <a:r>
              <a:rPr lang="en-IE" dirty="0"/>
              <a:t> </a:t>
            </a:r>
            <a:r>
              <a:rPr lang="en-IE" dirty="0" err="1"/>
              <a:t>Twoją</a:t>
            </a:r>
            <a:r>
              <a:rPr lang="en-IE" dirty="0"/>
              <a:t> </a:t>
            </a:r>
            <a:r>
              <a:rPr lang="en-IE" dirty="0" err="1"/>
              <a:t>firmę</a:t>
            </a:r>
            <a:r>
              <a:rPr lang="en-IE" dirty="0"/>
              <a:t>. </a:t>
            </a:r>
            <a:r>
              <a:rPr lang="en-IE" dirty="0" err="1"/>
              <a:t>Zazwyczaj</a:t>
            </a:r>
            <a:r>
              <a:rPr lang="en-IE" dirty="0"/>
              <a:t> </a:t>
            </a:r>
            <a:r>
              <a:rPr lang="en-IE" dirty="0" err="1"/>
              <a:t>obejmuje</a:t>
            </a:r>
            <a:r>
              <a:rPr lang="en-IE" dirty="0"/>
              <a:t> ono ...</a:t>
            </a:r>
            <a:endParaRPr lang="en-IE" sz="1000" dirty="0"/>
          </a:p>
          <a:p>
            <a:pPr marL="719138" lvl="0" indent="-314325">
              <a:spcBef>
                <a:spcPts val="300"/>
              </a:spcBef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sz="2000" dirty="0" err="1">
                <a:solidFill>
                  <a:srgbClr val="CE1779"/>
                </a:solidFill>
              </a:rPr>
              <a:t>Zaniedbanie</a:t>
            </a:r>
            <a:r>
              <a:rPr lang="en-IE" sz="2000" dirty="0">
                <a:solidFill>
                  <a:srgbClr val="CE1779"/>
                </a:solidFill>
              </a:rPr>
              <a:t> - </a:t>
            </a:r>
            <a:r>
              <a:rPr lang="en-IE" sz="2000" dirty="0" err="1"/>
              <a:t>gdy</a:t>
            </a:r>
            <a:r>
              <a:rPr lang="en-IE" sz="2000" dirty="0"/>
              <a:t> </a:t>
            </a:r>
            <a:r>
              <a:rPr lang="en-IE" sz="2000" dirty="0" err="1"/>
              <a:t>Twoja</a:t>
            </a:r>
            <a:r>
              <a:rPr lang="en-IE" sz="2000" dirty="0"/>
              <a:t> </a:t>
            </a:r>
            <a:r>
              <a:rPr lang="en-IE" sz="2000" dirty="0" err="1"/>
              <a:t>firma</a:t>
            </a:r>
            <a:r>
              <a:rPr lang="en-IE" sz="2000" dirty="0"/>
              <a:t> </a:t>
            </a:r>
            <a:r>
              <a:rPr lang="en-IE" sz="2000" dirty="0" err="1"/>
              <a:t>dopuściła</a:t>
            </a:r>
            <a:r>
              <a:rPr lang="en-IE" sz="2000" dirty="0"/>
              <a:t> </a:t>
            </a:r>
            <a:r>
              <a:rPr lang="en-IE" sz="2000" dirty="0" err="1"/>
              <a:t>się</a:t>
            </a:r>
            <a:r>
              <a:rPr lang="en-IE" sz="2000" dirty="0"/>
              <a:t> </a:t>
            </a:r>
            <a:r>
              <a:rPr lang="en-IE" sz="2000" dirty="0" err="1"/>
              <a:t>zaniedbania</a:t>
            </a:r>
            <a:r>
              <a:rPr lang="en-IE" sz="2000" dirty="0"/>
              <a:t>, </a:t>
            </a:r>
            <a:r>
              <a:rPr lang="en-IE" sz="2000" dirty="0" err="1"/>
              <a:t>lub</a:t>
            </a:r>
            <a:r>
              <a:rPr lang="en-IE" sz="2000" dirty="0"/>
              <a:t> </a:t>
            </a:r>
            <a:r>
              <a:rPr lang="en-IE" sz="2000" dirty="0" err="1"/>
              <a:t>gdy</a:t>
            </a:r>
            <a:r>
              <a:rPr lang="en-IE" sz="2000" dirty="0"/>
              <a:t> </a:t>
            </a:r>
            <a:r>
              <a:rPr lang="en-IE" sz="2000" dirty="0" err="1"/>
              <a:t>naruszyłeś</a:t>
            </a:r>
            <a:r>
              <a:rPr lang="en-IE" sz="2000" dirty="0"/>
              <a:t> </a:t>
            </a:r>
            <a:r>
              <a:rPr lang="en-IE" sz="2000" dirty="0" err="1"/>
              <a:t>obowiązek</a:t>
            </a:r>
            <a:r>
              <a:rPr lang="en-IE" sz="2000" dirty="0"/>
              <a:t> </a:t>
            </a:r>
            <a:r>
              <a:rPr lang="en-IE" sz="2000" dirty="0" err="1"/>
              <a:t>opieki</a:t>
            </a:r>
            <a:r>
              <a:rPr lang="en-IE" sz="2000" dirty="0"/>
              <a:t> </a:t>
            </a:r>
            <a:r>
              <a:rPr lang="en-IE" sz="2000" dirty="0" err="1"/>
              <a:t>nad</a:t>
            </a:r>
            <a:r>
              <a:rPr lang="en-IE" sz="2000" dirty="0"/>
              <a:t> </a:t>
            </a:r>
            <a:r>
              <a:rPr lang="en-IE" sz="2000" dirty="0" err="1"/>
              <a:t>klientem</a:t>
            </a:r>
            <a:r>
              <a:rPr lang="en-IE" sz="2000" dirty="0"/>
              <a:t>.</a:t>
            </a:r>
            <a:endParaRPr lang="en-IE" sz="2000" dirty="0">
              <a:solidFill>
                <a:srgbClr val="CE1779"/>
              </a:solidFill>
            </a:endParaRPr>
          </a:p>
          <a:p>
            <a:pPr marL="719138" lvl="0" indent="-314325">
              <a:spcBef>
                <a:spcPts val="300"/>
              </a:spcBef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sz="2000" dirty="0" err="1">
                <a:solidFill>
                  <a:srgbClr val="CE1779"/>
                </a:solidFill>
              </a:rPr>
              <a:t>Utratę</a:t>
            </a:r>
            <a:r>
              <a:rPr lang="en-IE" sz="2000" dirty="0">
                <a:solidFill>
                  <a:srgbClr val="CE1779"/>
                </a:solidFill>
              </a:rPr>
              <a:t> </a:t>
            </a:r>
            <a:r>
              <a:rPr lang="en-IE" sz="2000" dirty="0" err="1">
                <a:solidFill>
                  <a:srgbClr val="CE1779"/>
                </a:solidFill>
              </a:rPr>
              <a:t>dokumentów</a:t>
            </a:r>
            <a:r>
              <a:rPr lang="en-IE" sz="2000" dirty="0">
                <a:solidFill>
                  <a:srgbClr val="CE1779"/>
                </a:solidFill>
              </a:rPr>
              <a:t> </a:t>
            </a:r>
            <a:r>
              <a:rPr lang="en-IE" sz="2000" dirty="0" err="1">
                <a:solidFill>
                  <a:srgbClr val="CE1779"/>
                </a:solidFill>
              </a:rPr>
              <a:t>lub</a:t>
            </a:r>
            <a:r>
              <a:rPr lang="en-IE" sz="2000" dirty="0">
                <a:solidFill>
                  <a:srgbClr val="CE1779"/>
                </a:solidFill>
              </a:rPr>
              <a:t> </a:t>
            </a:r>
            <a:r>
              <a:rPr lang="en-IE" sz="2000" dirty="0" err="1">
                <a:solidFill>
                  <a:srgbClr val="CE1779"/>
                </a:solidFill>
              </a:rPr>
              <a:t>danych</a:t>
            </a:r>
            <a:r>
              <a:rPr lang="en-IE" sz="2000" dirty="0">
                <a:solidFill>
                  <a:srgbClr val="CE1779"/>
                </a:solidFill>
              </a:rPr>
              <a:t> - </a:t>
            </a:r>
            <a:r>
              <a:rPr lang="en-IE" sz="2000" dirty="0" err="1"/>
              <a:t>gdy</a:t>
            </a:r>
            <a:r>
              <a:rPr lang="en-IE" sz="2000" dirty="0"/>
              <a:t> </a:t>
            </a:r>
            <a:r>
              <a:rPr lang="en-IE" sz="2000" dirty="0" err="1"/>
              <a:t>Twoja</a:t>
            </a:r>
            <a:r>
              <a:rPr lang="en-IE" sz="2000" dirty="0"/>
              <a:t> </a:t>
            </a:r>
            <a:r>
              <a:rPr lang="en-IE" sz="2000" dirty="0" err="1"/>
              <a:t>firma</a:t>
            </a:r>
            <a:r>
              <a:rPr lang="en-IE" sz="2000" dirty="0"/>
              <a:t> </a:t>
            </a:r>
            <a:r>
              <a:rPr lang="en-IE" sz="2000" dirty="0" err="1"/>
              <a:t>pomyliła</a:t>
            </a:r>
            <a:r>
              <a:rPr lang="en-IE" sz="2000" dirty="0"/>
              <a:t> </a:t>
            </a:r>
            <a:r>
              <a:rPr lang="en-IE" sz="2000" dirty="0" err="1"/>
              <a:t>się</a:t>
            </a:r>
            <a:r>
              <a:rPr lang="en-IE" sz="2000" dirty="0"/>
              <a:t> z </a:t>
            </a:r>
            <a:r>
              <a:rPr lang="en-IE" sz="2000" dirty="0" err="1"/>
              <a:t>ważnymi</a:t>
            </a:r>
            <a:r>
              <a:rPr lang="en-IE" sz="2000" dirty="0"/>
              <a:t> </a:t>
            </a:r>
            <a:r>
              <a:rPr lang="en-IE" sz="2000" dirty="0" err="1"/>
              <a:t>dokumentami</a:t>
            </a:r>
            <a:r>
              <a:rPr lang="en-IE" sz="2000" dirty="0"/>
              <a:t> </a:t>
            </a:r>
            <a:r>
              <a:rPr lang="en-IE" sz="2000" dirty="0" err="1"/>
              <a:t>lub</a:t>
            </a:r>
            <a:r>
              <a:rPr lang="en-IE" sz="2000" dirty="0"/>
              <a:t> </a:t>
            </a:r>
            <a:r>
              <a:rPr lang="en-IE" sz="2000" dirty="0" err="1"/>
              <a:t>danymi</a:t>
            </a:r>
            <a:r>
              <a:rPr lang="en-IE" sz="2000" dirty="0"/>
              <a:t> </a:t>
            </a:r>
            <a:r>
              <a:rPr lang="en-IE" sz="2000" dirty="0" err="1"/>
              <a:t>należącymi</a:t>
            </a:r>
            <a:r>
              <a:rPr lang="en-IE" sz="2000" dirty="0"/>
              <a:t> do </a:t>
            </a:r>
            <a:r>
              <a:rPr lang="en-IE" sz="2000" dirty="0" err="1"/>
              <a:t>klienta</a:t>
            </a:r>
            <a:r>
              <a:rPr lang="en-IE" sz="2000" dirty="0"/>
              <a:t>.</a:t>
            </a:r>
          </a:p>
          <a:p>
            <a:pPr marL="719138" lvl="0" indent="-314325">
              <a:spcBef>
                <a:spcPts val="300"/>
              </a:spcBef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sz="2000" dirty="0" err="1">
                <a:solidFill>
                  <a:srgbClr val="CE1779"/>
                </a:solidFill>
              </a:rPr>
              <a:t>Własność</a:t>
            </a:r>
            <a:r>
              <a:rPr lang="en-IE" sz="2000" dirty="0">
                <a:solidFill>
                  <a:srgbClr val="CE1779"/>
                </a:solidFill>
              </a:rPr>
              <a:t> </a:t>
            </a:r>
            <a:r>
              <a:rPr lang="en-IE" sz="2000" dirty="0" err="1">
                <a:solidFill>
                  <a:srgbClr val="CE1779"/>
                </a:solidFill>
              </a:rPr>
              <a:t>intelektualna</a:t>
            </a:r>
            <a:r>
              <a:rPr lang="en-IE" sz="2000" dirty="0">
                <a:solidFill>
                  <a:srgbClr val="CE1779"/>
                </a:solidFill>
              </a:rPr>
              <a:t> (IP) - </a:t>
            </a:r>
            <a:r>
              <a:rPr lang="en-IE" sz="2000" dirty="0" err="1"/>
              <a:t>sytuacja</a:t>
            </a:r>
            <a:r>
              <a:rPr lang="en-IE" sz="2000" dirty="0"/>
              <a:t>, w </a:t>
            </a:r>
            <a:r>
              <a:rPr lang="en-IE" sz="2000" dirty="0" err="1"/>
              <a:t>której</a:t>
            </a:r>
            <a:r>
              <a:rPr lang="en-IE" sz="2000" dirty="0"/>
              <a:t> </a:t>
            </a:r>
            <a:r>
              <a:rPr lang="en-IE" sz="2000" dirty="0" err="1"/>
              <a:t>Twoja</a:t>
            </a:r>
            <a:r>
              <a:rPr lang="en-IE" sz="2000" dirty="0"/>
              <a:t> </a:t>
            </a:r>
            <a:r>
              <a:rPr lang="en-IE" sz="2000" dirty="0" err="1"/>
              <a:t>firma</a:t>
            </a:r>
            <a:r>
              <a:rPr lang="en-IE" sz="2000" dirty="0"/>
              <a:t> </a:t>
            </a:r>
            <a:r>
              <a:rPr lang="en-IE" sz="2000" dirty="0" err="1"/>
              <a:t>przypadkowo</a:t>
            </a:r>
            <a:r>
              <a:rPr lang="en-IE" sz="2000" dirty="0"/>
              <a:t> </a:t>
            </a:r>
            <a:r>
              <a:rPr lang="en-IE" sz="2000" dirty="0" err="1"/>
              <a:t>naruszyła</a:t>
            </a:r>
            <a:r>
              <a:rPr lang="en-IE" sz="2000" dirty="0"/>
              <a:t> </a:t>
            </a:r>
            <a:r>
              <a:rPr lang="en-IE" sz="2000" dirty="0" err="1"/>
              <a:t>prawa</a:t>
            </a:r>
            <a:r>
              <a:rPr lang="en-IE" sz="2000" dirty="0"/>
              <a:t> </a:t>
            </a:r>
            <a:r>
              <a:rPr lang="en-IE" sz="2000" dirty="0" err="1"/>
              <a:t>autorskie</a:t>
            </a:r>
            <a:r>
              <a:rPr lang="en-IE" sz="2000" dirty="0"/>
              <a:t>, </a:t>
            </a:r>
            <a:r>
              <a:rPr lang="en-IE" sz="2000" dirty="0" err="1"/>
              <a:t>znaki</a:t>
            </a:r>
            <a:r>
              <a:rPr lang="en-IE" sz="2000" dirty="0"/>
              <a:t> </a:t>
            </a:r>
            <a:r>
              <a:rPr lang="en-IE" sz="2000" dirty="0" err="1"/>
              <a:t>towarowe</a:t>
            </a:r>
            <a:r>
              <a:rPr lang="en-IE" sz="2000" dirty="0"/>
              <a:t> </a:t>
            </a:r>
            <a:r>
              <a:rPr lang="en-IE" sz="2000" dirty="0" err="1"/>
              <a:t>lub</a:t>
            </a:r>
            <a:r>
              <a:rPr lang="en-IE" sz="2000" dirty="0"/>
              <a:t> </a:t>
            </a:r>
            <a:r>
              <a:rPr lang="en-IE" sz="2000" dirty="0" err="1"/>
              <a:t>inne</a:t>
            </a:r>
            <a:r>
              <a:rPr lang="en-IE" sz="2000" dirty="0"/>
              <a:t> </a:t>
            </a:r>
            <a:r>
              <a:rPr lang="en-IE" sz="2000" dirty="0" err="1"/>
              <a:t>rodzaje</a:t>
            </a:r>
            <a:r>
              <a:rPr lang="en-IE" sz="2000" dirty="0"/>
              <a:t> </a:t>
            </a:r>
            <a:r>
              <a:rPr lang="en-IE" sz="2000" dirty="0" err="1"/>
              <a:t>własności</a:t>
            </a:r>
            <a:r>
              <a:rPr lang="en-IE" sz="2000" dirty="0"/>
              <a:t> </a:t>
            </a:r>
            <a:r>
              <a:rPr lang="en-IE" sz="2000" dirty="0" err="1"/>
              <a:t>intelektualnej</a:t>
            </a:r>
            <a:r>
              <a:rPr lang="en-IE" sz="2000" dirty="0"/>
              <a:t> </a:t>
            </a:r>
            <a:r>
              <a:rPr lang="en-IE" sz="2000" dirty="0" err="1"/>
              <a:t>należące</a:t>
            </a:r>
            <a:r>
              <a:rPr lang="en-IE" sz="2000" dirty="0"/>
              <a:t> do </a:t>
            </a:r>
            <a:r>
              <a:rPr lang="en-IE" sz="2000" dirty="0" err="1"/>
              <a:t>innych</a:t>
            </a:r>
            <a:r>
              <a:rPr lang="en-IE" sz="2000" dirty="0"/>
              <a:t> firm </a:t>
            </a:r>
            <a:r>
              <a:rPr lang="en-IE" sz="2000" dirty="0" err="1"/>
              <a:t>lub</a:t>
            </a:r>
            <a:r>
              <a:rPr lang="en-IE" sz="2000" dirty="0"/>
              <a:t> </a:t>
            </a:r>
            <a:r>
              <a:rPr lang="en-IE" sz="2000" dirty="0" err="1"/>
              <a:t>osób</a:t>
            </a:r>
            <a:r>
              <a:rPr lang="en-IE" sz="2000" dirty="0"/>
              <a:t>.</a:t>
            </a:r>
          </a:p>
          <a:p>
            <a:pPr marL="719138" lvl="0" indent="-314325">
              <a:spcBef>
                <a:spcPts val="300"/>
              </a:spcBef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sz="2000" dirty="0" err="1">
                <a:solidFill>
                  <a:srgbClr val="CE1779"/>
                </a:solidFill>
              </a:rPr>
              <a:t>Zniesławienie</a:t>
            </a:r>
            <a:r>
              <a:rPr lang="en-IE" sz="2000" dirty="0">
                <a:solidFill>
                  <a:srgbClr val="CE1779"/>
                </a:solidFill>
              </a:rPr>
              <a:t> - </a:t>
            </a:r>
            <a:r>
              <a:rPr lang="en-IE" sz="2000" dirty="0" err="1"/>
              <a:t>sytuacja</a:t>
            </a:r>
            <a:r>
              <a:rPr lang="en-IE" sz="2000" dirty="0"/>
              <a:t>, w </a:t>
            </a:r>
            <a:r>
              <a:rPr lang="en-IE" sz="2000" dirty="0" err="1"/>
              <a:t>której</a:t>
            </a:r>
            <a:r>
              <a:rPr lang="en-IE" sz="2000" dirty="0"/>
              <a:t> </a:t>
            </a:r>
            <a:r>
              <a:rPr lang="en-IE" sz="2000" dirty="0" err="1"/>
              <a:t>Twoja</a:t>
            </a:r>
            <a:r>
              <a:rPr lang="en-IE" sz="2000" dirty="0"/>
              <a:t> </a:t>
            </a:r>
            <a:r>
              <a:rPr lang="en-IE" sz="2000" dirty="0" err="1"/>
              <a:t>firma</a:t>
            </a:r>
            <a:r>
              <a:rPr lang="en-IE" sz="2000" dirty="0"/>
              <a:t> </a:t>
            </a:r>
            <a:r>
              <a:rPr lang="en-IE" sz="2000" dirty="0" err="1"/>
              <a:t>stworzyła</a:t>
            </a:r>
            <a:r>
              <a:rPr lang="en-IE" sz="2000" dirty="0"/>
              <a:t> </a:t>
            </a:r>
            <a:r>
              <a:rPr lang="en-IE" sz="2000" dirty="0" err="1"/>
              <a:t>lub</a:t>
            </a:r>
            <a:r>
              <a:rPr lang="en-IE" sz="2000" dirty="0"/>
              <a:t> </a:t>
            </a:r>
            <a:r>
              <a:rPr lang="en-IE" sz="2000" dirty="0" err="1"/>
              <a:t>wykorzystała</a:t>
            </a:r>
            <a:r>
              <a:rPr lang="en-IE" sz="2000" dirty="0"/>
              <a:t> </a:t>
            </a:r>
            <a:r>
              <a:rPr lang="en-IE" sz="2000" dirty="0" err="1"/>
              <a:t>materiały</a:t>
            </a:r>
            <a:r>
              <a:rPr lang="en-IE" sz="2000" dirty="0"/>
              <a:t> </a:t>
            </a:r>
            <a:r>
              <a:rPr lang="en-IE" sz="2000" dirty="0" err="1"/>
              <a:t>dotyczące</a:t>
            </a:r>
            <a:r>
              <a:rPr lang="en-IE" sz="2000" dirty="0"/>
              <a:t> </a:t>
            </a:r>
            <a:r>
              <a:rPr lang="en-IE" sz="2000" dirty="0" err="1"/>
              <a:t>innych</a:t>
            </a:r>
            <a:r>
              <a:rPr lang="en-IE" sz="2000" dirty="0"/>
              <a:t> </a:t>
            </a:r>
            <a:r>
              <a:rPr lang="en-IE" sz="2000" dirty="0" err="1"/>
              <a:t>organizacji</a:t>
            </a:r>
            <a:r>
              <a:rPr lang="en-IE" sz="2000" dirty="0"/>
              <a:t>, </a:t>
            </a:r>
            <a:r>
              <a:rPr lang="en-IE" sz="2000" dirty="0" err="1"/>
              <a:t>które</a:t>
            </a:r>
            <a:r>
              <a:rPr lang="en-IE" sz="2000" dirty="0"/>
              <a:t> </a:t>
            </a:r>
            <a:r>
              <a:rPr lang="en-IE" sz="2000" dirty="0" err="1"/>
              <a:t>mogą</a:t>
            </a:r>
            <a:r>
              <a:rPr lang="en-IE" sz="2000" dirty="0"/>
              <a:t> </a:t>
            </a:r>
            <a:r>
              <a:rPr lang="en-IE" sz="2000" dirty="0" err="1"/>
              <a:t>spowodować</a:t>
            </a:r>
            <a:r>
              <a:rPr lang="en-IE" sz="2000" dirty="0"/>
              <a:t> </a:t>
            </a:r>
            <a:r>
              <a:rPr lang="en-IE" sz="2000" dirty="0" err="1"/>
              <a:t>naruszenie</a:t>
            </a:r>
            <a:r>
              <a:rPr lang="en-IE" sz="2000" dirty="0"/>
              <a:t>.</a:t>
            </a:r>
          </a:p>
          <a:p>
            <a:pPr marL="719138" lvl="0" indent="-314325">
              <a:spcBef>
                <a:spcPts val="300"/>
              </a:spcBef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sz="2000" dirty="0" err="1">
                <a:solidFill>
                  <a:srgbClr val="CE1779"/>
                </a:solidFill>
              </a:rPr>
              <a:t>Nieuczciwość</a:t>
            </a:r>
            <a:r>
              <a:rPr lang="en-IE" sz="2000" dirty="0">
                <a:solidFill>
                  <a:srgbClr val="CE1779"/>
                </a:solidFill>
              </a:rPr>
              <a:t> - </a:t>
            </a:r>
            <a:r>
              <a:rPr lang="en-IE" sz="2000" dirty="0" err="1"/>
              <a:t>gdy</a:t>
            </a:r>
            <a:r>
              <a:rPr lang="en-IE" sz="2000" dirty="0"/>
              <a:t> </a:t>
            </a:r>
            <a:r>
              <a:rPr lang="en-IE" sz="2000" dirty="0" err="1"/>
              <a:t>ktoś</a:t>
            </a:r>
            <a:r>
              <a:rPr lang="en-IE" sz="2000" dirty="0"/>
              <a:t> z </a:t>
            </a:r>
            <a:r>
              <a:rPr lang="en-IE" sz="2000" dirty="0" err="1"/>
              <a:t>Twojej</a:t>
            </a:r>
            <a:r>
              <a:rPr lang="en-IE" sz="2000" dirty="0"/>
              <a:t> </a:t>
            </a:r>
            <a:r>
              <a:rPr lang="en-IE" sz="2000" dirty="0" err="1"/>
              <a:t>firmy</a:t>
            </a:r>
            <a:r>
              <a:rPr lang="en-IE" sz="2000" dirty="0"/>
              <a:t> </a:t>
            </a:r>
            <a:r>
              <a:rPr lang="en-IE" sz="2000" dirty="0" err="1"/>
              <a:t>ukradł</a:t>
            </a:r>
            <a:r>
              <a:rPr lang="en-IE" sz="2000" dirty="0"/>
              <a:t> </a:t>
            </a:r>
            <a:r>
              <a:rPr lang="en-IE" sz="2000" dirty="0" err="1"/>
              <a:t>klientowi</a:t>
            </a:r>
            <a:r>
              <a:rPr lang="en-IE" sz="2000" dirty="0"/>
              <a:t> </a:t>
            </a:r>
            <a:r>
              <a:rPr lang="en-IE" sz="2000" dirty="0" err="1"/>
              <a:t>własność</a:t>
            </a:r>
            <a:r>
              <a:rPr lang="en-IE" sz="2000" dirty="0"/>
              <a:t> </a:t>
            </a:r>
            <a:r>
              <a:rPr lang="en-IE" sz="2000" dirty="0" err="1"/>
              <a:t>intelektualną</a:t>
            </a:r>
            <a:r>
              <a:rPr lang="en-IE" sz="2000" dirty="0"/>
              <a:t>.</a:t>
            </a:r>
          </a:p>
          <a:p>
            <a:pPr marL="457200" indent="-457200">
              <a:buClr>
                <a:srgbClr val="CE1779"/>
              </a:buClr>
              <a:buFont typeface="+mj-lt"/>
              <a:buAutoNum type="arabicPeriod" startAt="3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16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12"/>
    </mc:Choice>
    <mc:Fallback>
      <p:transition spd="slow" advTm="6312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552835" y="3583517"/>
            <a:ext cx="8494912" cy="2654302"/>
          </a:xfrm>
        </p:spPr>
        <p:txBody>
          <a:bodyPr/>
          <a:lstStyle/>
          <a:p>
            <a:r>
              <a:rPr lang="en-IE" b="1" dirty="0"/>
              <a:t>3.5 </a:t>
            </a:r>
            <a:r>
              <a:rPr lang="en-US" b="1" dirty="0"/>
              <a:t>CHOROBA, URLOP MACIERZYŃSKI I OJCOWSKI </a:t>
            </a:r>
          </a:p>
          <a:p>
            <a:r>
              <a:rPr lang="en-US" b="1" dirty="0"/>
              <a:t>ORAZ ELASTYCZNA PRACA </a:t>
            </a:r>
            <a:endParaRPr lang="en-IE" b="1" dirty="0"/>
          </a:p>
        </p:txBody>
      </p:sp>
    </p:spTree>
    <p:extLst>
      <p:ext uri="{BB962C8B-B14F-4D97-AF65-F5344CB8AC3E}">
        <p14:creationId xmlns:p14="http://schemas.microsoft.com/office/powerpoint/2010/main" val="523982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7"/>
    </mc:Choice>
    <mc:Fallback>
      <p:transition spd="slow" advTm="4007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3B2770-DD7F-8842-888F-65036F9FFFD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92487" y="108284"/>
            <a:ext cx="7454851" cy="6369370"/>
          </a:xfrm>
        </p:spPr>
        <p:txBody>
          <a:bodyPr/>
          <a:lstStyle/>
          <a:p>
            <a:pPr lvl="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Pracownicy</a:t>
            </a:r>
            <a:r>
              <a:rPr lang="en-IE" dirty="0"/>
              <a:t> </a:t>
            </a:r>
            <a:r>
              <a:rPr lang="en-IE" dirty="0" err="1"/>
              <a:t>mogą</a:t>
            </a:r>
            <a:r>
              <a:rPr lang="en-IE" dirty="0"/>
              <a:t> </a:t>
            </a:r>
            <a:r>
              <a:rPr lang="en-IE" dirty="0" err="1"/>
              <a:t>wziąć</a:t>
            </a:r>
            <a:r>
              <a:rPr lang="en-IE" dirty="0"/>
              <a:t> </a:t>
            </a:r>
            <a:r>
              <a:rPr lang="en-IE" dirty="0" err="1"/>
              <a:t>wolne</a:t>
            </a:r>
            <a:r>
              <a:rPr lang="en-IE" dirty="0"/>
              <a:t> w </a:t>
            </a:r>
            <a:r>
              <a:rPr lang="en-IE" dirty="0" err="1"/>
              <a:t>pracy</a:t>
            </a:r>
            <a:r>
              <a:rPr lang="en-IE" dirty="0"/>
              <a:t>, </a:t>
            </a:r>
            <a:r>
              <a:rPr lang="en-IE" dirty="0" err="1"/>
              <a:t>jeśli</a:t>
            </a:r>
            <a:r>
              <a:rPr lang="en-IE" dirty="0"/>
              <a:t> </a:t>
            </a:r>
            <a:r>
              <a:rPr lang="en-IE" dirty="0" err="1"/>
              <a:t>są</a:t>
            </a:r>
            <a:r>
              <a:rPr lang="en-IE" dirty="0"/>
              <a:t> </a:t>
            </a:r>
            <a:r>
              <a:rPr lang="en-IE" dirty="0" err="1"/>
              <a:t>chorzy</a:t>
            </a:r>
            <a:r>
              <a:rPr lang="en-IE" dirty="0"/>
              <a:t>. W </a:t>
            </a:r>
            <a:r>
              <a:rPr lang="en-IE" dirty="0" err="1"/>
              <a:t>przypadku</a:t>
            </a:r>
            <a:r>
              <a:rPr lang="en-IE" dirty="0"/>
              <a:t> </a:t>
            </a:r>
            <a:r>
              <a:rPr lang="en-IE" dirty="0" err="1"/>
              <a:t>choroby</a:t>
            </a:r>
            <a:r>
              <a:rPr lang="en-IE" dirty="0"/>
              <a:t> </a:t>
            </a:r>
            <a:r>
              <a:rPr lang="en-IE" dirty="0" err="1"/>
              <a:t>trwającej</a:t>
            </a:r>
            <a:r>
              <a:rPr lang="en-IE" dirty="0"/>
              <a:t> </a:t>
            </a:r>
            <a:r>
              <a:rPr lang="en-IE" dirty="0" err="1"/>
              <a:t>dłużej</a:t>
            </a:r>
            <a:r>
              <a:rPr lang="en-IE" dirty="0"/>
              <a:t> </a:t>
            </a:r>
            <a:r>
              <a:rPr lang="en-IE" dirty="0" err="1"/>
              <a:t>niż</a:t>
            </a:r>
            <a:r>
              <a:rPr lang="en-IE" dirty="0"/>
              <a:t> 1 </a:t>
            </a:r>
            <a:r>
              <a:rPr lang="en-IE" dirty="0" err="1"/>
              <a:t>dzień</a:t>
            </a:r>
            <a:r>
              <a:rPr lang="en-IE" dirty="0"/>
              <a:t> </a:t>
            </a:r>
            <a:r>
              <a:rPr lang="en-IE" dirty="0" err="1"/>
              <a:t>muszą</a:t>
            </a:r>
            <a:r>
              <a:rPr lang="en-IE" dirty="0"/>
              <a:t> </a:t>
            </a:r>
            <a:r>
              <a:rPr lang="en-IE" dirty="0" err="1"/>
              <a:t>oni</a:t>
            </a:r>
            <a:r>
              <a:rPr lang="en-IE" dirty="0"/>
              <a:t> </a:t>
            </a:r>
            <a:r>
              <a:rPr lang="en-IE" dirty="0" err="1"/>
              <a:t>przedstawić</a:t>
            </a:r>
            <a:r>
              <a:rPr lang="en-IE" dirty="0"/>
              <a:t> </a:t>
            </a:r>
            <a:r>
              <a:rPr lang="en-IE" dirty="0" err="1"/>
              <a:t>pracodawcy</a:t>
            </a:r>
            <a:r>
              <a:rPr lang="en-IE" dirty="0"/>
              <a:t> </a:t>
            </a:r>
            <a:r>
              <a:rPr lang="en-IE" dirty="0" err="1"/>
              <a:t>dowód</a:t>
            </a:r>
            <a:r>
              <a:rPr lang="en-IE" dirty="0"/>
              <a:t>.</a:t>
            </a:r>
          </a:p>
          <a:p>
            <a:pPr marL="0" lvl="0" indent="0">
              <a:buClr>
                <a:srgbClr val="CE1779"/>
              </a:buClr>
              <a:buNone/>
            </a:pPr>
            <a:r>
              <a:rPr lang="en-IE" sz="1600" dirty="0">
                <a:hlinkClick r:id="rId2"/>
              </a:rPr>
              <a:t>https://www.zus.pl/swiadczenia/zasilki/zasilek-chorobowy/z-ubezpieczenia-chorobowego</a:t>
            </a:r>
            <a:endParaRPr lang="en-IE" sz="1600" dirty="0"/>
          </a:p>
          <a:p>
            <a:pPr>
              <a:buClr>
                <a:srgbClr val="CE1779"/>
              </a:buClr>
            </a:pPr>
            <a:r>
              <a:rPr lang="en-IE" dirty="0" err="1"/>
              <a:t>Wszystkie</a:t>
            </a:r>
            <a:r>
              <a:rPr lang="en-IE" dirty="0"/>
              <a:t> </a:t>
            </a:r>
            <a:r>
              <a:rPr lang="en-IE" dirty="0" err="1"/>
              <a:t>zatrudnione</a:t>
            </a:r>
            <a:r>
              <a:rPr lang="en-IE" dirty="0"/>
              <a:t> </a:t>
            </a:r>
            <a:r>
              <a:rPr lang="en-IE" dirty="0" err="1"/>
              <a:t>kobiety</a:t>
            </a:r>
            <a:r>
              <a:rPr lang="en-IE" dirty="0"/>
              <a:t> w </a:t>
            </a:r>
            <a:r>
              <a:rPr lang="en-IE" dirty="0" err="1"/>
              <a:t>ciąży</a:t>
            </a:r>
            <a:r>
              <a:rPr lang="en-IE" dirty="0"/>
              <a:t> </a:t>
            </a:r>
            <a:r>
              <a:rPr lang="en-IE" dirty="0" err="1"/>
              <a:t>mają</a:t>
            </a:r>
            <a:r>
              <a:rPr lang="en-IE" dirty="0"/>
              <a:t> </a:t>
            </a:r>
            <a:r>
              <a:rPr lang="en-IE" dirty="0" err="1"/>
              <a:t>prawo</a:t>
            </a:r>
            <a:r>
              <a:rPr lang="en-IE" dirty="0"/>
              <a:t> do 52 </a:t>
            </a:r>
            <a:r>
              <a:rPr lang="en-IE" dirty="0" err="1"/>
              <a:t>tygodni</a:t>
            </a:r>
            <a:r>
              <a:rPr lang="en-IE" dirty="0"/>
              <a:t> (1 </a:t>
            </a:r>
            <a:r>
              <a:rPr lang="en-IE" dirty="0" err="1"/>
              <a:t>rok</a:t>
            </a:r>
            <a:r>
              <a:rPr lang="en-IE" dirty="0"/>
              <a:t>) </a:t>
            </a:r>
            <a:r>
              <a:rPr lang="en-IE" dirty="0" err="1"/>
              <a:t>urlopu</a:t>
            </a:r>
            <a:r>
              <a:rPr lang="en-IE" dirty="0"/>
              <a:t> </a:t>
            </a:r>
            <a:r>
              <a:rPr lang="en-IE" dirty="0" err="1"/>
              <a:t>macierzyńskiego</a:t>
            </a:r>
            <a:r>
              <a:rPr lang="en-IE" dirty="0"/>
              <a:t>, bez </a:t>
            </a:r>
            <a:r>
              <a:rPr lang="en-IE" dirty="0" err="1"/>
              <a:t>względu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to, </a:t>
            </a:r>
            <a:r>
              <a:rPr lang="en-IE" dirty="0" err="1"/>
              <a:t>jak</a:t>
            </a:r>
            <a:r>
              <a:rPr lang="en-IE" dirty="0"/>
              <a:t> </a:t>
            </a:r>
            <a:r>
              <a:rPr lang="en-IE" dirty="0" err="1"/>
              <a:t>długo</a:t>
            </a:r>
            <a:r>
              <a:rPr lang="en-IE" dirty="0"/>
              <a:t> </a:t>
            </a:r>
            <a:r>
              <a:rPr lang="en-IE" dirty="0" err="1"/>
              <a:t>pracują</a:t>
            </a:r>
            <a:r>
              <a:rPr lang="en-IE" dirty="0"/>
              <a:t> </a:t>
            </a:r>
            <a:r>
              <a:rPr lang="en-IE" dirty="0" err="1"/>
              <a:t>dla</a:t>
            </a:r>
            <a:r>
              <a:rPr lang="en-IE" dirty="0"/>
              <a:t> </a:t>
            </a:r>
            <a:r>
              <a:rPr lang="en-IE" dirty="0" err="1"/>
              <a:t>swojego</a:t>
            </a:r>
            <a:r>
              <a:rPr lang="en-IE" dirty="0"/>
              <a:t> </a:t>
            </a:r>
            <a:r>
              <a:rPr lang="en-IE" dirty="0" err="1"/>
              <a:t>pracodawcy</a:t>
            </a:r>
            <a:r>
              <a:rPr lang="en-IE" dirty="0"/>
              <a:t>. </a:t>
            </a:r>
            <a:r>
              <a:rPr lang="en-IE" dirty="0" err="1"/>
              <a:t>Składa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to 26 </a:t>
            </a:r>
            <a:r>
              <a:rPr lang="en-IE" dirty="0" err="1"/>
              <a:t>tygodni</a:t>
            </a:r>
            <a:r>
              <a:rPr lang="en-IE" dirty="0"/>
              <a:t> </a:t>
            </a:r>
            <a:r>
              <a:rPr lang="en-IE" dirty="0" err="1"/>
              <a:t>zwykłego</a:t>
            </a:r>
            <a:r>
              <a:rPr lang="en-IE" dirty="0"/>
              <a:t> </a:t>
            </a:r>
            <a:r>
              <a:rPr lang="en-IE" dirty="0" err="1"/>
              <a:t>urlopu</a:t>
            </a:r>
            <a:r>
              <a:rPr lang="en-IE" dirty="0"/>
              <a:t> </a:t>
            </a:r>
            <a:r>
              <a:rPr lang="en-IE" dirty="0" err="1"/>
              <a:t>macierzyńskiego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26 </a:t>
            </a:r>
            <a:r>
              <a:rPr lang="en-IE" dirty="0" err="1"/>
              <a:t>tygodni</a:t>
            </a:r>
            <a:r>
              <a:rPr lang="en-IE" dirty="0"/>
              <a:t> </a:t>
            </a:r>
            <a:r>
              <a:rPr lang="en-IE" dirty="0" err="1"/>
              <a:t>dodatkowego</a:t>
            </a:r>
            <a:r>
              <a:rPr lang="en-IE" dirty="0"/>
              <a:t> </a:t>
            </a:r>
            <a:r>
              <a:rPr lang="en-IE" dirty="0" err="1"/>
              <a:t>urlopu</a:t>
            </a:r>
            <a:r>
              <a:rPr lang="en-IE" dirty="0"/>
              <a:t> </a:t>
            </a:r>
            <a:r>
              <a:rPr lang="en-IE" dirty="0" err="1"/>
              <a:t>macierzyńskiego</a:t>
            </a:r>
            <a:r>
              <a:rPr lang="en-IE" dirty="0"/>
              <a:t>.</a:t>
            </a:r>
          </a:p>
          <a:p>
            <a:pPr marL="0" indent="0">
              <a:buClr>
                <a:srgbClr val="CE1779"/>
              </a:buClr>
              <a:buNone/>
            </a:pPr>
            <a:r>
              <a:rPr lang="en-IE" sz="1600" i="1" dirty="0">
                <a:hlinkClick r:id="rId3"/>
              </a:rPr>
              <a:t>https://www.zus.pl/swiadczenia/zasilki/zasilek-macierzynski/</a:t>
            </a:r>
            <a:r>
              <a:rPr lang="en-IE" sz="1600" i="1" dirty="0">
                <a:hlinkClick r:id="rId4"/>
              </a:rPr>
              <a:t>https://www.zus.pl/swiadczenia/zasilki/zasilek-macierzynski/prawo-do-zasilku-i-okres-przyslugiwania/</a:t>
            </a:r>
            <a:r>
              <a:rPr lang="en-IE" sz="1600" i="1" dirty="0">
                <a:hlinkClick r:id="rId5"/>
              </a:rPr>
              <a:t>https://www.zus.pl/swiadczenia/zasilki/zasilek-macierzynski/prawo-do-zasilku-i-okres-przyslugiwania/za-okres-dodatkowego-urlopu-rodzicielskiego</a:t>
            </a:r>
            <a:endParaRPr lang="en-IE" sz="1600" i="1" dirty="0"/>
          </a:p>
          <a:p>
            <a:pPr lvl="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Urlop</a:t>
            </a:r>
            <a:r>
              <a:rPr lang="en-IE" dirty="0"/>
              <a:t> </a:t>
            </a:r>
            <a:r>
              <a:rPr lang="en-IE" dirty="0" err="1"/>
              <a:t>ojcowski</a:t>
            </a:r>
            <a:r>
              <a:rPr lang="en-IE" dirty="0"/>
              <a:t> - </a:t>
            </a:r>
            <a:r>
              <a:rPr lang="en-IE" dirty="0" err="1"/>
              <a:t>Twój</a:t>
            </a:r>
            <a:r>
              <a:rPr lang="en-IE" dirty="0"/>
              <a:t> </a:t>
            </a:r>
            <a:r>
              <a:rPr lang="en-IE" dirty="0" err="1"/>
              <a:t>pracownik</a:t>
            </a:r>
            <a:r>
              <a:rPr lang="en-IE" dirty="0"/>
              <a:t> </a:t>
            </a:r>
            <a:r>
              <a:rPr lang="en-IE" dirty="0" err="1"/>
              <a:t>może</a:t>
            </a:r>
            <a:r>
              <a:rPr lang="en-IE" dirty="0"/>
              <a:t> </a:t>
            </a:r>
            <a:r>
              <a:rPr lang="en-IE" dirty="0" err="1"/>
              <a:t>być</a:t>
            </a:r>
            <a:r>
              <a:rPr lang="en-IE" dirty="0"/>
              <a:t> </a:t>
            </a:r>
            <a:r>
              <a:rPr lang="en-IE" dirty="0" err="1"/>
              <a:t>uprawniony</a:t>
            </a:r>
            <a:r>
              <a:rPr lang="en-IE" dirty="0"/>
              <a:t> do </a:t>
            </a:r>
            <a:r>
              <a:rPr lang="en-IE" dirty="0" err="1"/>
              <a:t>urlopu</a:t>
            </a:r>
            <a:r>
              <a:rPr lang="en-IE" dirty="0"/>
              <a:t>. </a:t>
            </a:r>
            <a:r>
              <a:rPr lang="en-IE" dirty="0" err="1"/>
              <a:t>Więcej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</a:p>
          <a:p>
            <a:pPr marL="0" lvl="0" indent="0">
              <a:buClr>
                <a:srgbClr val="CE1779"/>
              </a:buClr>
              <a:buNone/>
            </a:pPr>
            <a:r>
              <a:rPr lang="en-IE" sz="1600" i="1" dirty="0">
                <a:hlinkClick r:id="rId6"/>
              </a:rPr>
              <a:t>https://www.zus.pl/swiadczenia/zasilki/zasilek-macierzynski/prawo-do-zasilku-i-okres-przyslugiwania/za-okres-dodatkowego-urlopu-ojcowskiego</a:t>
            </a:r>
            <a:endParaRPr lang="en-IE" sz="1600" i="1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DD18DA-BCA7-3A4A-B64F-0DDEBB4B142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57810" y="520059"/>
            <a:ext cx="3140759" cy="4210967"/>
          </a:xfrm>
        </p:spPr>
        <p:txBody>
          <a:bodyPr>
            <a:normAutofit/>
          </a:bodyPr>
          <a:lstStyle/>
          <a:p>
            <a:r>
              <a:rPr lang="en-IE" dirty="0"/>
              <a:t>UPEWNIJ SIĘ, ŻE </a:t>
            </a:r>
            <a:r>
              <a:rPr lang="en-IE" b="1" dirty="0">
                <a:solidFill>
                  <a:srgbClr val="CE1779"/>
                </a:solidFill>
              </a:rPr>
              <a:t>ZNASZ SYSTEM &amp; MINIMALNE WYMAGANIA</a:t>
            </a:r>
            <a:r>
              <a:rPr lang="en-IE" dirty="0">
                <a:solidFill>
                  <a:srgbClr val="CE1779"/>
                </a:solidFill>
              </a:rPr>
              <a:t> </a:t>
            </a:r>
            <a:r>
              <a:rPr lang="en-IE" dirty="0"/>
              <a:t>W SWOIM KRAJU … </a:t>
            </a:r>
          </a:p>
          <a:p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DCBA37C-BE23-3C44-B9B2-EA3522EFCC2C}"/>
              </a:ext>
            </a:extLst>
          </p:cNvPr>
          <p:cNvCxnSpPr>
            <a:cxnSpLocks/>
          </p:cNvCxnSpPr>
          <p:nvPr/>
        </p:nvCxnSpPr>
        <p:spPr>
          <a:xfrm>
            <a:off x="3990097" y="0"/>
            <a:ext cx="0" cy="685800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5CD9DD24-3C5A-4CDC-978E-6079AED0ABE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rcRect/>
          <a:stretch/>
        </p:blipFill>
        <p:spPr>
          <a:xfrm>
            <a:off x="0" y="4330262"/>
            <a:ext cx="3990095" cy="2527737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80A1BC49-57BE-4040-AE7A-EA5E93BB3FB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36982" y="3292969"/>
            <a:ext cx="1212782" cy="75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580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63"/>
    </mc:Choice>
    <mc:Fallback>
      <p:transition spd="slow" advTm="6063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9FD39F4-00B7-0B40-AEEA-0CBD6FA368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4481" y="2955539"/>
            <a:ext cx="8425140" cy="3541338"/>
          </a:xfrm>
        </p:spPr>
        <p:txBody>
          <a:bodyPr>
            <a:normAutofit/>
          </a:bodyPr>
          <a:lstStyle/>
          <a:p>
            <a:r>
              <a:rPr lang="en-IE" sz="2800" dirty="0" err="1"/>
              <a:t>Jako</a:t>
            </a:r>
            <a:r>
              <a:rPr lang="en-IE" sz="2800" dirty="0"/>
              <a:t> </a:t>
            </a:r>
            <a:r>
              <a:rPr lang="en-IE" sz="2800" dirty="0" err="1"/>
              <a:t>pracodawca</a:t>
            </a:r>
            <a:r>
              <a:rPr lang="en-IE" sz="2800" dirty="0"/>
              <a:t> </a:t>
            </a:r>
            <a:r>
              <a:rPr lang="en-IE" sz="2800" dirty="0" err="1"/>
              <a:t>musisz</a:t>
            </a:r>
            <a:r>
              <a:rPr lang="en-IE" sz="2800" dirty="0"/>
              <a:t> z </a:t>
            </a:r>
            <a:r>
              <a:rPr lang="en-IE" sz="2800" dirty="0" err="1"/>
              <a:t>góry</a:t>
            </a:r>
            <a:r>
              <a:rPr lang="en-IE" sz="2800" dirty="0"/>
              <a:t> </a:t>
            </a:r>
            <a:r>
              <a:rPr lang="en-IE" sz="2800" dirty="0" err="1"/>
              <a:t>rozważyć</a:t>
            </a:r>
            <a:r>
              <a:rPr lang="en-IE" sz="2800" dirty="0"/>
              <a:t> </a:t>
            </a:r>
            <a:r>
              <a:rPr lang="en-IE" sz="2800" dirty="0" err="1"/>
              <a:t>wszystkie</a:t>
            </a:r>
            <a:r>
              <a:rPr lang="en-IE" sz="2800" dirty="0"/>
              <a:t> </a:t>
            </a:r>
            <a:r>
              <a:rPr lang="en-IE" sz="2800" dirty="0" err="1"/>
              <a:t>te</a:t>
            </a:r>
            <a:r>
              <a:rPr lang="en-IE" sz="2800" dirty="0"/>
              <a:t> </a:t>
            </a:r>
            <a:r>
              <a:rPr lang="en-IE" sz="2800" dirty="0" err="1"/>
              <a:t>czynniki</a:t>
            </a:r>
            <a:r>
              <a:rPr lang="en-IE" sz="2800" dirty="0"/>
              <a:t>. W </a:t>
            </a:r>
            <a:r>
              <a:rPr lang="en-IE" sz="2800" dirty="0" err="1"/>
              <a:t>szczególności</a:t>
            </a:r>
            <a:r>
              <a:rPr lang="en-IE" sz="2800" dirty="0"/>
              <a:t>, od </a:t>
            </a:r>
            <a:r>
              <a:rPr lang="en-IE" sz="2800" dirty="0" err="1"/>
              <a:t>pierwszego</a:t>
            </a:r>
            <a:r>
              <a:rPr lang="en-IE" sz="2800" dirty="0"/>
              <a:t> </a:t>
            </a:r>
            <a:r>
              <a:rPr lang="en-IE" sz="2800" dirty="0" err="1"/>
              <a:t>dnia</a:t>
            </a:r>
            <a:r>
              <a:rPr lang="en-IE" sz="2800" dirty="0"/>
              <a:t> </a:t>
            </a:r>
            <a:r>
              <a:rPr lang="en-IE" sz="2800" dirty="0" err="1"/>
              <a:t>należy</a:t>
            </a:r>
            <a:r>
              <a:rPr lang="en-IE" sz="2800" dirty="0"/>
              <a:t> </a:t>
            </a:r>
            <a:r>
              <a:rPr lang="en-IE" sz="2800" dirty="0" err="1"/>
              <a:t>określić</a:t>
            </a:r>
            <a:r>
              <a:rPr lang="en-IE" sz="2800" dirty="0"/>
              <a:t> </a:t>
            </a:r>
            <a:r>
              <a:rPr lang="en-IE" sz="2800" dirty="0" err="1"/>
              <a:t>prostą</a:t>
            </a:r>
            <a:r>
              <a:rPr lang="en-IE" sz="2800" dirty="0"/>
              <a:t>, </a:t>
            </a:r>
            <a:r>
              <a:rPr lang="en-IE" sz="2800" dirty="0" err="1"/>
              <a:t>jasną</a:t>
            </a:r>
            <a:r>
              <a:rPr lang="en-IE" sz="2800" dirty="0"/>
              <a:t> </a:t>
            </a:r>
            <a:r>
              <a:rPr lang="en-IE" sz="2800" dirty="0" err="1"/>
              <a:t>politykę</a:t>
            </a:r>
            <a:r>
              <a:rPr lang="en-IE" sz="2800" dirty="0"/>
              <a:t> </a:t>
            </a:r>
            <a:r>
              <a:rPr lang="en-IE" sz="2800" dirty="0" err="1"/>
              <a:t>zdrowotną</a:t>
            </a:r>
            <a:r>
              <a:rPr lang="en-IE" sz="2800" dirty="0"/>
              <a:t>.</a:t>
            </a:r>
          </a:p>
        </p:txBody>
      </p:sp>
      <p:pic>
        <p:nvPicPr>
          <p:cNvPr id="3" name="Picture 2" descr="A picture containing table, sitting, cake, yellow&#10;&#10;Description automatically generated">
            <a:extLst>
              <a:ext uri="{FF2B5EF4-FFF2-40B4-BE49-F238E27FC236}">
                <a16:creationId xmlns:a16="http://schemas.microsoft.com/office/drawing/2014/main" id="{4F6383EB-63F2-4B9A-A364-63326B3CE8C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74481" y="1229710"/>
            <a:ext cx="2418523" cy="2418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494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48"/>
    </mc:Choice>
    <mc:Fallback>
      <p:transition spd="slow" advTm="7448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b="1" dirty="0"/>
              <a:t>3.6 </a:t>
            </a:r>
            <a:r>
              <a:rPr lang="pl-PL" b="1" dirty="0"/>
              <a:t>EMERYTURY</a:t>
            </a:r>
            <a:endParaRPr lang="en-IE" b="1" dirty="0"/>
          </a:p>
        </p:txBody>
      </p:sp>
      <p:pic>
        <p:nvPicPr>
          <p:cNvPr id="4" name="Picture 3" descr="A picture containing sitting, pair, wearing, white&#10;&#10;Description automatically generated">
            <a:extLst>
              <a:ext uri="{FF2B5EF4-FFF2-40B4-BE49-F238E27FC236}">
                <a16:creationId xmlns:a16="http://schemas.microsoft.com/office/drawing/2014/main" id="{073D40E0-B8D8-4811-B231-33809C57FF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 rot="2083063">
            <a:off x="8043219" y="1451455"/>
            <a:ext cx="3511556" cy="328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29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207"/>
    </mc:Choice>
    <mc:Fallback>
      <p:transition spd="slow" advTm="5207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565B82-3281-304E-9CE5-0C892324FF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61984" y="482601"/>
            <a:ext cx="7407087" cy="1222526"/>
          </a:xfrm>
        </p:spPr>
        <p:txBody>
          <a:bodyPr/>
          <a:lstStyle/>
          <a:p>
            <a:pPr algn="r"/>
            <a:r>
              <a:rPr lang="en-US" dirty="0"/>
              <a:t>EMERYTURA - POLSKA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468CC75-E817-7243-A35F-15E92F341293}"/>
              </a:ext>
            </a:extLst>
          </p:cNvPr>
          <p:cNvCxnSpPr/>
          <p:nvPr/>
        </p:nvCxnSpPr>
        <p:spPr>
          <a:xfrm flipH="1">
            <a:off x="3606800" y="1270000"/>
            <a:ext cx="8255000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D4328E1-1602-974C-97D2-9406177986CC}"/>
              </a:ext>
            </a:extLst>
          </p:cNvPr>
          <p:cNvSpPr txBox="1">
            <a:spLocks/>
          </p:cNvSpPr>
          <p:nvPr/>
        </p:nvSpPr>
        <p:spPr>
          <a:xfrm>
            <a:off x="2891466" y="1541380"/>
            <a:ext cx="8991846" cy="5136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 baseline="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 err="1"/>
              <a:t>Pracodawca</a:t>
            </a:r>
            <a:r>
              <a:rPr lang="en-IE" dirty="0"/>
              <a:t> </a:t>
            </a:r>
            <a:r>
              <a:rPr lang="en-IE" dirty="0" err="1"/>
              <a:t>nie</a:t>
            </a:r>
            <a:r>
              <a:rPr lang="en-IE" dirty="0"/>
              <a:t> ma </a:t>
            </a:r>
            <a:r>
              <a:rPr lang="en-IE" dirty="0" err="1"/>
              <a:t>prawnego</a:t>
            </a:r>
            <a:r>
              <a:rPr lang="en-IE" dirty="0"/>
              <a:t> </a:t>
            </a:r>
            <a:r>
              <a:rPr lang="en-IE" dirty="0" err="1"/>
              <a:t>obowiązku</a:t>
            </a:r>
            <a:r>
              <a:rPr lang="en-IE" dirty="0"/>
              <a:t> </a:t>
            </a:r>
            <a:r>
              <a:rPr lang="en-IE" dirty="0" err="1"/>
              <a:t>tworzenia</a:t>
            </a:r>
            <a:r>
              <a:rPr lang="en-IE" dirty="0"/>
              <a:t> </a:t>
            </a:r>
            <a:r>
              <a:rPr lang="en-IE" dirty="0" err="1"/>
              <a:t>systemu</a:t>
            </a:r>
            <a:r>
              <a:rPr lang="en-IE" dirty="0"/>
              <a:t> </a:t>
            </a:r>
            <a:r>
              <a:rPr lang="en-IE" dirty="0" err="1"/>
              <a:t>emerytalnego</a:t>
            </a:r>
            <a:r>
              <a:rPr lang="en-IE" dirty="0"/>
              <a:t> ani </a:t>
            </a:r>
            <a:r>
              <a:rPr lang="en-IE" dirty="0" err="1"/>
              <a:t>wpłacania</a:t>
            </a:r>
            <a:r>
              <a:rPr lang="en-IE" dirty="0"/>
              <a:t> </a:t>
            </a:r>
            <a:r>
              <a:rPr lang="en-IE" dirty="0" err="1"/>
              <a:t>składek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ten system.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jeśli urodziłeś się po 31 grudnia 1948 r., przyznamy Ci emeryturę, jeśli: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ukończysz powszechny wiek emerytalny (60 lat dla kobiet i 65 lat dla mężczyzn),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masz opłacone składki z tytułu ubezpieczenia społecznego lub ubezpieczenia emerytalnego i rentowych przynajmniej za 1 dzień, np. jako pracownik czy też osoba prowadząca działalność pozarolniczą,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/>
              <a:t>nie masz emerytury przyznanej z powodu ukończenia podwyższonego wieku emerytalnego.</a:t>
            </a:r>
            <a:endParaRPr lang="en-IE" dirty="0"/>
          </a:p>
          <a:p>
            <a:r>
              <a:rPr lang="en-US" sz="1600" i="1" u="sng" dirty="0">
                <a:hlinkClick r:id="rId2"/>
              </a:rPr>
              <a:t>https://www.zus.pl/swiadczenia/emerytury/emerytura-dla-osob-urodzonych-po-31-grudnia-1948/emerytura-w-wieku-powszechnym</a:t>
            </a:r>
            <a:endParaRPr lang="en-US" sz="1600" i="1" u="sng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9E037F6C-A3E2-C543-8CD6-7423907A27C5}"/>
              </a:ext>
            </a:extLst>
          </p:cNvPr>
          <p:cNvSpPr txBox="1"/>
          <p:nvPr/>
        </p:nvSpPr>
        <p:spPr>
          <a:xfrm>
            <a:off x="2983832" y="998621"/>
            <a:ext cx="950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CA40DEC-11DF-C141-BF48-11CC2337CB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045" y="5251217"/>
            <a:ext cx="1716506" cy="107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955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79"/>
    </mc:Choice>
    <mc:Fallback>
      <p:transition spd="slow" advTm="6879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b="1" dirty="0"/>
              <a:t>3.7 </a:t>
            </a:r>
            <a:r>
              <a:rPr lang="en-US" b="1" dirty="0">
                <a:solidFill>
                  <a:srgbClr val="00B050"/>
                </a:solidFill>
              </a:rPr>
              <a:t>SYSTEM POŚWIĘCANIA WYNAGRODZENIA </a:t>
            </a:r>
            <a:r>
              <a:rPr lang="en-US" b="1" dirty="0"/>
              <a:t>(UK ONLY)</a:t>
            </a:r>
            <a:r>
              <a:rPr lang="en-IE" dirty="0"/>
              <a:t> </a:t>
            </a:r>
            <a:endParaRPr lang="en-IE" b="1" dirty="0"/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D5042CB9-DD50-431C-B083-9D363A20F8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095488" y="1127210"/>
            <a:ext cx="4096512" cy="245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813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68"/>
    </mc:Choice>
    <mc:Fallback>
      <p:transition spd="slow" advTm="5568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631713-718D-144D-908F-1D5753264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3936" y="461769"/>
            <a:ext cx="7407087" cy="939203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SYSTEM POŚWIĘCANIA WYNAGRODZENIA </a:t>
            </a:r>
            <a:r>
              <a:rPr lang="en-US" dirty="0"/>
              <a:t>(UK ONLY)</a:t>
            </a:r>
            <a:endParaRPr lang="en-IE" dirty="0"/>
          </a:p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81FB38-A777-8849-A8A5-D2A672E80ECB}"/>
              </a:ext>
            </a:extLst>
          </p:cNvPr>
          <p:cNvSpPr/>
          <p:nvPr/>
        </p:nvSpPr>
        <p:spPr>
          <a:xfrm>
            <a:off x="287243" y="1704890"/>
            <a:ext cx="8585200" cy="412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78212AE-C413-044D-82F7-B027DD0547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3936" y="1531943"/>
            <a:ext cx="8208506" cy="4387423"/>
          </a:xfrm>
        </p:spPr>
        <p:txBody>
          <a:bodyPr/>
          <a:lstStyle/>
          <a:p>
            <a:pPr algn="just"/>
            <a:r>
              <a:rPr lang="en-US" sz="2200" dirty="0" err="1"/>
              <a:t>Pracodawcy</a:t>
            </a:r>
            <a:r>
              <a:rPr lang="en-US" sz="2200" dirty="0"/>
              <a:t> </a:t>
            </a:r>
            <a:r>
              <a:rPr lang="en-US" sz="2200" dirty="0" err="1"/>
              <a:t>brytyjscy</a:t>
            </a:r>
            <a:r>
              <a:rPr lang="en-US" sz="2200" dirty="0"/>
              <a:t> </a:t>
            </a:r>
            <a:r>
              <a:rPr lang="en-US" sz="2200" dirty="0" err="1"/>
              <a:t>mogliby</a:t>
            </a:r>
            <a:r>
              <a:rPr lang="en-US" sz="2200" dirty="0"/>
              <a:t> </a:t>
            </a:r>
            <a:r>
              <a:rPr lang="en-US" sz="2200" dirty="0" err="1"/>
              <a:t>dążyć</a:t>
            </a:r>
            <a:r>
              <a:rPr lang="en-US" sz="2200" dirty="0"/>
              <a:t> do </a:t>
            </a:r>
            <a:r>
              <a:rPr lang="en-US" sz="2200" dirty="0" err="1"/>
              <a:t>stworzenia</a:t>
            </a:r>
            <a:r>
              <a:rPr lang="en-US" sz="2200" dirty="0"/>
              <a:t> </a:t>
            </a:r>
            <a:r>
              <a:rPr lang="en-US" sz="2200" dirty="0" err="1"/>
              <a:t>systemu</a:t>
            </a:r>
            <a:r>
              <a:rPr lang="en-US" sz="2200" dirty="0"/>
              <a:t> </a:t>
            </a:r>
            <a:r>
              <a:rPr lang="en-US" sz="2200" dirty="0" err="1"/>
              <a:t>poświęcania</a:t>
            </a:r>
            <a:r>
              <a:rPr lang="en-US" sz="2200" dirty="0"/>
              <a:t> </a:t>
            </a:r>
            <a:r>
              <a:rPr lang="en-US" sz="2200" dirty="0" err="1"/>
              <a:t>wynagrodzenia</a:t>
            </a:r>
            <a:r>
              <a:rPr lang="en-US" sz="2200" dirty="0"/>
              <a:t>.  Jest to </a:t>
            </a:r>
            <a:r>
              <a:rPr lang="en-US" sz="2200" dirty="0" err="1"/>
              <a:t>umowa</a:t>
            </a:r>
            <a:r>
              <a:rPr lang="en-US" sz="2200" dirty="0"/>
              <a:t> </a:t>
            </a:r>
            <a:r>
              <a:rPr lang="en-US" sz="2200" dirty="0" err="1"/>
              <a:t>mająca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celu</a:t>
            </a:r>
            <a:r>
              <a:rPr lang="en-US" sz="2200" dirty="0"/>
              <a:t> </a:t>
            </a:r>
            <a:r>
              <a:rPr lang="en-US" sz="2200" dirty="0" err="1"/>
              <a:t>zmniejszenie</a:t>
            </a:r>
            <a:r>
              <a:rPr lang="en-US" sz="2200" dirty="0"/>
              <a:t> </a:t>
            </a:r>
            <a:r>
              <a:rPr lang="en-US" sz="2200" dirty="0" err="1"/>
              <a:t>uprawnień</a:t>
            </a:r>
            <a:r>
              <a:rPr lang="en-US" sz="2200" dirty="0"/>
              <a:t> </a:t>
            </a:r>
            <a:r>
              <a:rPr lang="en-US" sz="2200" dirty="0" err="1"/>
              <a:t>pracownika</a:t>
            </a:r>
            <a:r>
              <a:rPr lang="en-US" sz="2200" dirty="0"/>
              <a:t> do </a:t>
            </a:r>
            <a:r>
              <a:rPr lang="en-US" sz="2200" dirty="0" err="1"/>
              <a:t>wynagrodzenia</a:t>
            </a:r>
            <a:r>
              <a:rPr lang="en-US" sz="2200" dirty="0"/>
              <a:t> </a:t>
            </a:r>
            <a:r>
              <a:rPr lang="en-US" sz="2200" dirty="0" err="1"/>
              <a:t>pieniężnego</a:t>
            </a:r>
            <a:r>
              <a:rPr lang="en-US" sz="2200" dirty="0"/>
              <a:t>, </a:t>
            </a:r>
            <a:r>
              <a:rPr lang="en-US" sz="2200" dirty="0" err="1"/>
              <a:t>zwykle</a:t>
            </a:r>
            <a:r>
              <a:rPr lang="en-US" sz="2200" dirty="0"/>
              <a:t> w </a:t>
            </a:r>
            <a:r>
              <a:rPr lang="en-US" sz="2200" dirty="0" err="1"/>
              <a:t>zamian</a:t>
            </a:r>
            <a:r>
              <a:rPr lang="en-US" sz="2200" dirty="0"/>
              <a:t> </a:t>
            </a:r>
            <a:r>
              <a:rPr lang="en-US" sz="2200" dirty="0" err="1"/>
              <a:t>za</a:t>
            </a:r>
            <a:r>
              <a:rPr lang="en-US" sz="2200" dirty="0"/>
              <a:t> </a:t>
            </a:r>
            <a:r>
              <a:rPr lang="en-US" sz="2200" dirty="0" err="1"/>
              <a:t>świadczenia</a:t>
            </a:r>
            <a:r>
              <a:rPr lang="en-US" sz="2200" dirty="0"/>
              <a:t> </a:t>
            </a:r>
            <a:r>
              <a:rPr lang="en-US" sz="2200" dirty="0" err="1"/>
              <a:t>niepieniężne</a:t>
            </a:r>
            <a:r>
              <a:rPr lang="en-US" sz="2200" dirty="0"/>
              <a:t>.  W ten </a:t>
            </a:r>
            <a:r>
              <a:rPr lang="en-US" sz="2200" dirty="0" err="1"/>
              <a:t>sposób</a:t>
            </a:r>
            <a:r>
              <a:rPr lang="en-US" sz="2200" dirty="0"/>
              <a:t> </a:t>
            </a:r>
            <a:r>
              <a:rPr lang="en-US" sz="2200" dirty="0" err="1"/>
              <a:t>można</a:t>
            </a:r>
            <a:r>
              <a:rPr lang="en-US" sz="2200" dirty="0"/>
              <a:t> </a:t>
            </a:r>
            <a:r>
              <a:rPr lang="en-US" sz="2200" dirty="0" err="1"/>
              <a:t>zaoszczędzić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podatku</a:t>
            </a:r>
            <a:r>
              <a:rPr lang="en-US" sz="2200" dirty="0"/>
              <a:t> </a:t>
            </a:r>
            <a:r>
              <a:rPr lang="en-US" sz="2200" dirty="0" err="1"/>
              <a:t>dla</a:t>
            </a:r>
            <a:r>
              <a:rPr lang="en-US" sz="2200" dirty="0"/>
              <a:t> </a:t>
            </a:r>
            <a:r>
              <a:rPr lang="en-US" sz="2200" dirty="0" err="1"/>
              <a:t>pracownika</a:t>
            </a:r>
            <a:r>
              <a:rPr lang="en-US" sz="2200" dirty="0"/>
              <a:t>, a </a:t>
            </a:r>
            <a:r>
              <a:rPr lang="en-US" sz="2200" dirty="0" err="1"/>
              <a:t>także</a:t>
            </a:r>
            <a:r>
              <a:rPr lang="en-US" sz="2200" dirty="0"/>
              <a:t> </a:t>
            </a:r>
            <a:r>
              <a:rPr lang="en-US" sz="2200" dirty="0" err="1"/>
              <a:t>zmniejszyć</a:t>
            </a:r>
            <a:r>
              <a:rPr lang="en-US" sz="2200" dirty="0"/>
              <a:t> </a:t>
            </a:r>
            <a:r>
              <a:rPr lang="en-US" sz="2200" dirty="0" err="1"/>
              <a:t>kwotę</a:t>
            </a:r>
            <a:r>
              <a:rPr lang="en-US" sz="2200" dirty="0"/>
              <a:t> </a:t>
            </a:r>
            <a:r>
              <a:rPr lang="en-US" sz="2200" dirty="0" err="1"/>
              <a:t>ubezpieczenia</a:t>
            </a:r>
            <a:r>
              <a:rPr lang="en-US" sz="2200" dirty="0"/>
              <a:t> </a:t>
            </a:r>
            <a:r>
              <a:rPr lang="en-US" sz="2200" dirty="0" err="1"/>
              <a:t>społecznego</a:t>
            </a:r>
            <a:r>
              <a:rPr lang="en-US" sz="2200" dirty="0"/>
              <a:t>, </a:t>
            </a:r>
            <a:r>
              <a:rPr lang="en-US" sz="2200" dirty="0" err="1"/>
              <a:t>które</a:t>
            </a:r>
            <a:r>
              <a:rPr lang="en-US" sz="2200" dirty="0"/>
              <a:t> </a:t>
            </a:r>
            <a:r>
              <a:rPr lang="en-US" sz="2200" dirty="0" err="1"/>
              <a:t>trzeba</a:t>
            </a:r>
            <a:r>
              <a:rPr lang="en-US" sz="2200" dirty="0"/>
              <a:t> </a:t>
            </a:r>
            <a:r>
              <a:rPr lang="en-US" sz="2200" dirty="0" err="1"/>
              <a:t>płacić</a:t>
            </a:r>
            <a:r>
              <a:rPr lang="en-US" sz="2200" dirty="0"/>
              <a:t> </a:t>
            </a:r>
            <a:r>
              <a:rPr lang="en-US" sz="2200" dirty="0" err="1"/>
              <a:t>jako</a:t>
            </a:r>
            <a:r>
              <a:rPr lang="en-US" sz="2200" dirty="0"/>
              <a:t> </a:t>
            </a:r>
            <a:r>
              <a:rPr lang="en-US" sz="2200" dirty="0" err="1"/>
              <a:t>pracodawca</a:t>
            </a:r>
            <a:r>
              <a:rPr lang="en-US" sz="2200" dirty="0"/>
              <a:t>. </a:t>
            </a:r>
            <a:r>
              <a:rPr lang="en-US" sz="2200" dirty="0" err="1"/>
              <a:t>Istnieją</a:t>
            </a:r>
            <a:r>
              <a:rPr lang="en-US" sz="2200" dirty="0"/>
              <a:t> </a:t>
            </a:r>
            <a:r>
              <a:rPr lang="en-US" sz="2200" dirty="0" err="1"/>
              <a:t>zasady</a:t>
            </a:r>
            <a:r>
              <a:rPr lang="en-US" sz="2200" dirty="0"/>
              <a:t> </a:t>
            </a:r>
            <a:r>
              <a:rPr lang="en-US" sz="2200" dirty="0" err="1"/>
              <a:t>dotyczące</a:t>
            </a:r>
            <a:r>
              <a:rPr lang="en-US" sz="2200" dirty="0"/>
              <a:t> </a:t>
            </a:r>
            <a:r>
              <a:rPr lang="en-US" sz="2200" dirty="0" err="1"/>
              <a:t>tego</a:t>
            </a:r>
            <a:r>
              <a:rPr lang="en-US" sz="2200" dirty="0"/>
              <a:t>, co </a:t>
            </a:r>
            <a:r>
              <a:rPr lang="en-US" sz="2200" dirty="0" err="1"/>
              <a:t>można</a:t>
            </a:r>
            <a:r>
              <a:rPr lang="en-US" sz="2200" dirty="0"/>
              <a:t> </a:t>
            </a:r>
            <a:r>
              <a:rPr lang="en-US" sz="2200" dirty="0" err="1"/>
              <a:t>zapewnić</a:t>
            </a:r>
            <a:r>
              <a:rPr lang="en-US" sz="2200" dirty="0"/>
              <a:t> w </a:t>
            </a:r>
            <a:r>
              <a:rPr lang="en-US" sz="2200" dirty="0" err="1"/>
              <a:t>ramach</a:t>
            </a:r>
            <a:r>
              <a:rPr lang="en-US" sz="2200" dirty="0"/>
              <a:t> </a:t>
            </a:r>
            <a:r>
              <a:rPr lang="en-US" sz="2200" dirty="0" err="1"/>
              <a:t>programów</a:t>
            </a:r>
            <a:r>
              <a:rPr lang="en-US" sz="2200" dirty="0"/>
              <a:t> </a:t>
            </a:r>
            <a:r>
              <a:rPr lang="en-US" sz="2200" dirty="0" err="1"/>
              <a:t>poświęcenia</a:t>
            </a:r>
            <a:r>
              <a:rPr lang="en-US" sz="2200" dirty="0"/>
              <a:t> </a:t>
            </a:r>
            <a:r>
              <a:rPr lang="en-US" sz="2200" dirty="0" err="1"/>
              <a:t>wynagrodzenia</a:t>
            </a:r>
            <a:r>
              <a:rPr lang="en-US" sz="2200" dirty="0"/>
              <a:t>, </a:t>
            </a:r>
            <a:r>
              <a:rPr lang="en-US" sz="2200" dirty="0" err="1"/>
              <a:t>jednym</a:t>
            </a:r>
            <a:r>
              <a:rPr lang="en-US" sz="2200" dirty="0"/>
              <a:t> z </a:t>
            </a:r>
            <a:r>
              <a:rPr lang="en-US" sz="2200" dirty="0" err="1"/>
              <a:t>najbardziej</a:t>
            </a:r>
            <a:r>
              <a:rPr lang="en-US" sz="2200" dirty="0"/>
              <a:t> </a:t>
            </a:r>
            <a:r>
              <a:rPr lang="en-US" sz="2200" dirty="0" err="1"/>
              <a:t>popularnych</a:t>
            </a:r>
            <a:r>
              <a:rPr lang="en-US" sz="2200" dirty="0"/>
              <a:t> jest </a:t>
            </a:r>
            <a:r>
              <a:rPr lang="en-US" sz="2200" dirty="0" err="1"/>
              <a:t>zapewnienie</a:t>
            </a:r>
            <a:r>
              <a:rPr lang="en-US" sz="2200" dirty="0"/>
              <a:t> </a:t>
            </a:r>
            <a:r>
              <a:rPr lang="en-US" sz="2200" dirty="0" err="1"/>
              <a:t>bonów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opiekę</a:t>
            </a:r>
            <a:r>
              <a:rPr lang="en-US" sz="2200" dirty="0"/>
              <a:t> </a:t>
            </a:r>
            <a:r>
              <a:rPr lang="en-US" sz="2200" dirty="0" err="1"/>
              <a:t>nad</a:t>
            </a:r>
            <a:r>
              <a:rPr lang="en-US" sz="2200" dirty="0"/>
              <a:t> </a:t>
            </a:r>
            <a:r>
              <a:rPr lang="en-US" sz="2200" dirty="0" err="1"/>
              <a:t>dzieckiem</a:t>
            </a:r>
            <a:r>
              <a:rPr lang="en-US" sz="2200" dirty="0"/>
              <a:t> w </a:t>
            </a:r>
            <a:r>
              <a:rPr lang="en-US" sz="2200" dirty="0" err="1"/>
              <a:t>celu</a:t>
            </a:r>
            <a:r>
              <a:rPr lang="en-US" sz="2200" dirty="0"/>
              <a:t> </a:t>
            </a:r>
            <a:r>
              <a:rPr lang="en-US" sz="2200" dirty="0" err="1"/>
              <a:t>pokrycia</a:t>
            </a:r>
            <a:r>
              <a:rPr lang="en-US" sz="2200" dirty="0"/>
              <a:t> </a:t>
            </a:r>
            <a:r>
              <a:rPr lang="en-US" sz="2200" dirty="0" err="1"/>
              <a:t>kosztów</a:t>
            </a:r>
            <a:r>
              <a:rPr lang="en-US" sz="2200" dirty="0"/>
              <a:t> </a:t>
            </a:r>
            <a:r>
              <a:rPr lang="en-US" sz="2200" dirty="0" err="1"/>
              <a:t>opieki</a:t>
            </a:r>
            <a:r>
              <a:rPr lang="en-US" sz="2200" dirty="0"/>
              <a:t> </a:t>
            </a:r>
            <a:r>
              <a:rPr lang="en-US" sz="2200" dirty="0" err="1"/>
              <a:t>nad</a:t>
            </a:r>
            <a:r>
              <a:rPr lang="en-US" sz="2200" dirty="0"/>
              <a:t> </a:t>
            </a:r>
            <a:r>
              <a:rPr lang="en-US" sz="2200" dirty="0" err="1"/>
              <a:t>dzieckiem</a:t>
            </a:r>
            <a:r>
              <a:rPr lang="en-US" sz="2200" dirty="0"/>
              <a:t> </a:t>
            </a:r>
            <a:r>
              <a:rPr lang="en-US" sz="2200" dirty="0" err="1"/>
              <a:t>pracownika</a:t>
            </a:r>
            <a:r>
              <a:rPr lang="en-US" sz="2200" dirty="0"/>
              <a:t>.  </a:t>
            </a:r>
            <a:r>
              <a:rPr lang="en-US" sz="2200" dirty="0" err="1"/>
              <a:t>Jako</a:t>
            </a:r>
            <a:r>
              <a:rPr lang="en-US" sz="2200" dirty="0"/>
              <a:t> </a:t>
            </a:r>
            <a:r>
              <a:rPr lang="en-US" sz="2200" dirty="0" err="1"/>
              <a:t>pracodawca</a:t>
            </a:r>
            <a:r>
              <a:rPr lang="en-US" sz="2200" dirty="0"/>
              <a:t>, </a:t>
            </a:r>
            <a:r>
              <a:rPr lang="en-US" sz="2200" dirty="0" err="1"/>
              <a:t>możesz</a:t>
            </a:r>
            <a:r>
              <a:rPr lang="en-US" sz="2200" dirty="0"/>
              <a:t> </a:t>
            </a:r>
            <a:r>
              <a:rPr lang="en-US" sz="2200" dirty="0" err="1"/>
              <a:t>stworzyć</a:t>
            </a:r>
            <a:r>
              <a:rPr lang="en-US" sz="2200" dirty="0"/>
              <a:t> system </a:t>
            </a:r>
            <a:r>
              <a:rPr lang="en-US" sz="2200" dirty="0" err="1"/>
              <a:t>poświęcania</a:t>
            </a:r>
            <a:r>
              <a:rPr lang="en-US" sz="2200" dirty="0"/>
              <a:t> </a:t>
            </a:r>
            <a:r>
              <a:rPr lang="en-US" sz="2200" dirty="0" err="1"/>
              <a:t>wynagrodzenia</a:t>
            </a:r>
            <a:r>
              <a:rPr lang="en-US" sz="2200" dirty="0"/>
              <a:t> </a:t>
            </a:r>
            <a:r>
              <a:rPr lang="en-US" sz="2200" dirty="0" err="1"/>
              <a:t>zmieniając</a:t>
            </a:r>
            <a:r>
              <a:rPr lang="en-US" sz="2200" dirty="0"/>
              <a:t> </a:t>
            </a:r>
            <a:r>
              <a:rPr lang="en-US" sz="2200" dirty="0" err="1"/>
              <a:t>warunki</a:t>
            </a:r>
            <a:r>
              <a:rPr lang="en-US" sz="2200" dirty="0"/>
              <a:t> </a:t>
            </a:r>
            <a:r>
              <a:rPr lang="en-US" sz="2200" dirty="0" err="1"/>
              <a:t>umowy</a:t>
            </a:r>
            <a:r>
              <a:rPr lang="en-US" sz="2200" dirty="0"/>
              <a:t> o </a:t>
            </a:r>
            <a:r>
              <a:rPr lang="en-US" sz="2200" dirty="0" err="1"/>
              <a:t>pracę</a:t>
            </a:r>
            <a:r>
              <a:rPr lang="en-US" sz="2200" dirty="0"/>
              <a:t> </a:t>
            </a:r>
            <a:r>
              <a:rPr lang="en-US" sz="2200" dirty="0" err="1"/>
              <a:t>swojego</a:t>
            </a:r>
            <a:r>
              <a:rPr lang="en-US" sz="2200" dirty="0"/>
              <a:t> </a:t>
            </a:r>
            <a:r>
              <a:rPr lang="en-US" sz="2200" dirty="0" err="1"/>
              <a:t>pracownika</a:t>
            </a:r>
            <a:r>
              <a:rPr lang="en-US" sz="2200" dirty="0"/>
              <a:t>. </a:t>
            </a:r>
            <a:r>
              <a:rPr lang="en-US" sz="2200" dirty="0" err="1"/>
              <a:t>Twój</a:t>
            </a:r>
            <a:r>
              <a:rPr lang="en-US" sz="2200" dirty="0"/>
              <a:t> </a:t>
            </a:r>
            <a:r>
              <a:rPr lang="en-US" sz="2200" dirty="0" err="1"/>
              <a:t>pracownik</a:t>
            </a:r>
            <a:r>
              <a:rPr lang="en-US" sz="2200" dirty="0"/>
              <a:t> </a:t>
            </a:r>
            <a:r>
              <a:rPr lang="en-US" sz="2200" dirty="0" err="1"/>
              <a:t>musi</a:t>
            </a:r>
            <a:r>
              <a:rPr lang="en-US" sz="2200" dirty="0"/>
              <a:t> </a:t>
            </a:r>
            <a:r>
              <a:rPr lang="en-US" sz="2200" dirty="0" err="1"/>
              <a:t>wyrazić</a:t>
            </a:r>
            <a:r>
              <a:rPr lang="en-US" sz="2200" dirty="0"/>
              <a:t> </a:t>
            </a:r>
            <a:r>
              <a:rPr lang="en-US" sz="2200" dirty="0" err="1"/>
              <a:t>zgodę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tę</a:t>
            </a:r>
            <a:r>
              <a:rPr lang="en-US" sz="2200" dirty="0"/>
              <a:t> </a:t>
            </a:r>
            <a:r>
              <a:rPr lang="en-US" sz="2200" dirty="0" err="1"/>
              <a:t>zmianę</a:t>
            </a:r>
            <a:r>
              <a:rPr lang="en-US" sz="2200" dirty="0"/>
              <a:t>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A025379-8580-5F42-86BC-F1558D0D3A34}"/>
              </a:ext>
            </a:extLst>
          </p:cNvPr>
          <p:cNvCxnSpPr/>
          <p:nvPr/>
        </p:nvCxnSpPr>
        <p:spPr>
          <a:xfrm flipH="1">
            <a:off x="617442" y="1270000"/>
            <a:ext cx="8255000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BEAA196-0F9D-5E44-A880-67CE4492F6D2}"/>
              </a:ext>
            </a:extLst>
          </p:cNvPr>
          <p:cNvSpPr txBox="1">
            <a:spLocks/>
          </p:cNvSpPr>
          <p:nvPr/>
        </p:nvSpPr>
        <p:spPr>
          <a:xfrm>
            <a:off x="617442" y="5499005"/>
            <a:ext cx="11075831" cy="5933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 baseline="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u="sng" dirty="0">
                <a:hlinkClick r:id="rId2"/>
              </a:rPr>
              <a:t>https://www.gov.uk/guidance/salary-sacrifice-and-the-effects-on-paye</a:t>
            </a:r>
            <a:endParaRPr lang="en-I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78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455"/>
    </mc:Choice>
    <mc:Fallback>
      <p:transition spd="slow" advTm="6455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b="1" dirty="0"/>
              <a:t>3.8 </a:t>
            </a:r>
            <a:r>
              <a:rPr lang="en-US" b="1" dirty="0"/>
              <a:t>INNE ŚWIADCZENIA PRACOWNICZE</a:t>
            </a:r>
            <a:endParaRPr lang="en-IE" b="1" dirty="0"/>
          </a:p>
        </p:txBody>
      </p:sp>
      <p:pic>
        <p:nvPicPr>
          <p:cNvPr id="4" name="Picture 3" descr="A drawing of a cartoon character&#10;&#10;Description automatically generated">
            <a:extLst>
              <a:ext uri="{FF2B5EF4-FFF2-40B4-BE49-F238E27FC236}">
                <a16:creationId xmlns:a16="http://schemas.microsoft.com/office/drawing/2014/main" id="{E8DDD574-1191-4818-9407-5D0324DDF1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8496380" y="712470"/>
            <a:ext cx="3415204" cy="3749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491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75"/>
    </mc:Choice>
    <mc:Fallback>
      <p:transition spd="slow" advTm="5575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866260" y="431801"/>
            <a:ext cx="5687995" cy="1364400"/>
          </a:xfrm>
        </p:spPr>
        <p:txBody>
          <a:bodyPr>
            <a:noAutofit/>
          </a:bodyPr>
          <a:lstStyle/>
          <a:p>
            <a:pPr algn="l"/>
            <a:r>
              <a:rPr lang="en-IE" dirty="0"/>
              <a:t>INNE ŚWIADCZENIA PRACOWNICZE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DB9D57-6408-544D-BAB1-F8D4DB0977B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66261" y="1953077"/>
            <a:ext cx="5850251" cy="4255217"/>
          </a:xfrm>
        </p:spPr>
        <p:txBody>
          <a:bodyPr/>
          <a:lstStyle/>
          <a:p>
            <a:pPr algn="just"/>
            <a:r>
              <a:rPr lang="en-IE" dirty="0" err="1"/>
              <a:t>Inne</a:t>
            </a:r>
            <a:r>
              <a:rPr lang="en-IE" dirty="0"/>
              <a:t> </a:t>
            </a:r>
            <a:r>
              <a:rPr lang="en-IE" dirty="0" err="1"/>
              <a:t>świadczenia</a:t>
            </a:r>
            <a:r>
              <a:rPr lang="en-IE" dirty="0"/>
              <a:t> </a:t>
            </a:r>
            <a:r>
              <a:rPr lang="en-IE" dirty="0" err="1"/>
              <a:t>pracownicze</a:t>
            </a:r>
            <a:r>
              <a:rPr lang="en-IE" dirty="0"/>
              <a:t>, </a:t>
            </a:r>
            <a:r>
              <a:rPr lang="en-IE" dirty="0" err="1"/>
              <a:t>które</a:t>
            </a:r>
            <a:r>
              <a:rPr lang="en-IE" dirty="0"/>
              <a:t> </a:t>
            </a:r>
            <a:r>
              <a:rPr lang="en-IE" dirty="0" err="1"/>
              <a:t>mogą</a:t>
            </a:r>
            <a:r>
              <a:rPr lang="en-IE" dirty="0"/>
              <a:t> </a:t>
            </a:r>
            <a:r>
              <a:rPr lang="en-IE" dirty="0" err="1"/>
              <a:t>być</a:t>
            </a:r>
            <a:r>
              <a:rPr lang="en-IE" dirty="0"/>
              <a:t> brane pod </a:t>
            </a:r>
            <a:r>
              <a:rPr lang="en-IE" dirty="0" err="1"/>
              <a:t>uwagę</a:t>
            </a:r>
            <a:r>
              <a:rPr lang="en-IE" dirty="0"/>
              <a:t>, </a:t>
            </a:r>
            <a:r>
              <a:rPr lang="en-IE" dirty="0" err="1"/>
              <a:t>obejmują</a:t>
            </a:r>
            <a:r>
              <a:rPr lang="en-IE" dirty="0"/>
              <a:t> </a:t>
            </a:r>
            <a:r>
              <a:rPr lang="en-IE" dirty="0" err="1"/>
              <a:t>systemy</a:t>
            </a:r>
            <a:r>
              <a:rPr lang="en-IE" dirty="0"/>
              <a:t> </a:t>
            </a:r>
            <a:r>
              <a:rPr lang="en-IE" dirty="0" err="1"/>
              <a:t>premii</a:t>
            </a:r>
            <a:r>
              <a:rPr lang="en-IE" dirty="0"/>
              <a:t>, </a:t>
            </a:r>
            <a:r>
              <a:rPr lang="en-IE" dirty="0" err="1"/>
              <a:t>pojazd</a:t>
            </a:r>
            <a:r>
              <a:rPr lang="en-IE" dirty="0"/>
              <a:t> </a:t>
            </a:r>
            <a:r>
              <a:rPr lang="en-IE" dirty="0" err="1"/>
              <a:t>służbowy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prywatne</a:t>
            </a:r>
            <a:r>
              <a:rPr lang="en-IE" dirty="0"/>
              <a:t> </a:t>
            </a:r>
            <a:r>
              <a:rPr lang="en-IE" dirty="0" err="1"/>
              <a:t>ubezpieczenie</a:t>
            </a:r>
            <a:r>
              <a:rPr lang="en-IE" dirty="0"/>
              <a:t> </a:t>
            </a:r>
            <a:r>
              <a:rPr lang="en-IE" dirty="0" err="1"/>
              <a:t>zdrowotne</a:t>
            </a:r>
            <a:r>
              <a:rPr lang="en-IE" dirty="0"/>
              <a:t>. </a:t>
            </a:r>
            <a:r>
              <a:rPr lang="en-IE" dirty="0" err="1"/>
              <a:t>Pamiętaj</a:t>
            </a:r>
            <a:r>
              <a:rPr lang="en-IE" dirty="0"/>
              <a:t>, </a:t>
            </a:r>
            <a:r>
              <a:rPr lang="en-IE" dirty="0" err="1"/>
              <a:t>że</a:t>
            </a:r>
            <a:r>
              <a:rPr lang="en-IE" dirty="0"/>
              <a:t> </a:t>
            </a:r>
            <a:r>
              <a:rPr lang="en-IE" dirty="0" err="1"/>
              <a:t>wiele</a:t>
            </a:r>
            <a:r>
              <a:rPr lang="en-IE" dirty="0"/>
              <a:t> z </a:t>
            </a:r>
            <a:r>
              <a:rPr lang="en-IE" dirty="0" err="1"/>
              <a:t>tych</a:t>
            </a:r>
            <a:r>
              <a:rPr lang="en-IE" dirty="0"/>
              <a:t> </a:t>
            </a:r>
            <a:r>
              <a:rPr lang="en-IE" dirty="0" err="1"/>
              <a:t>świadczeń</a:t>
            </a:r>
            <a:r>
              <a:rPr lang="en-IE" dirty="0"/>
              <a:t> </a:t>
            </a:r>
            <a:r>
              <a:rPr lang="en-IE" dirty="0" err="1"/>
              <a:t>będzie</a:t>
            </a:r>
            <a:r>
              <a:rPr lang="en-IE" dirty="0"/>
              <a:t> </a:t>
            </a:r>
            <a:r>
              <a:rPr lang="en-IE" dirty="0" err="1"/>
              <a:t>podlegało</a:t>
            </a:r>
            <a:r>
              <a:rPr lang="en-IE" dirty="0"/>
              <a:t> </a:t>
            </a:r>
            <a:r>
              <a:rPr lang="en-IE" dirty="0" err="1"/>
              <a:t>opodatkowaniu</a:t>
            </a:r>
            <a:r>
              <a:rPr lang="en-IE" dirty="0"/>
              <a:t>, </a:t>
            </a:r>
            <a:r>
              <a:rPr lang="en-IE" dirty="0" err="1"/>
              <a:t>więc</a:t>
            </a:r>
            <a:r>
              <a:rPr lang="en-IE" dirty="0"/>
              <a:t> </a:t>
            </a:r>
            <a:r>
              <a:rPr lang="en-IE" dirty="0" err="1"/>
              <a:t>najpierw</a:t>
            </a:r>
            <a:r>
              <a:rPr lang="en-IE" dirty="0"/>
              <a:t> </a:t>
            </a:r>
            <a:r>
              <a:rPr lang="en-IE" dirty="0" err="1"/>
              <a:t>omów</a:t>
            </a:r>
            <a:r>
              <a:rPr lang="en-IE" dirty="0"/>
              <a:t> </a:t>
            </a:r>
            <a:r>
              <a:rPr lang="en-IE" dirty="0" err="1"/>
              <a:t>je</a:t>
            </a:r>
            <a:r>
              <a:rPr lang="en-IE" dirty="0"/>
              <a:t> z </a:t>
            </a:r>
            <a:r>
              <a:rPr lang="en-IE" dirty="0" err="1"/>
              <a:t>pracownikiem</a:t>
            </a:r>
            <a:r>
              <a:rPr lang="en-IE" dirty="0"/>
              <a:t>.  </a:t>
            </a:r>
          </a:p>
          <a:p>
            <a:pPr algn="just"/>
            <a:r>
              <a:rPr lang="en-IE" dirty="0" err="1"/>
              <a:t>Wiadomo</a:t>
            </a:r>
            <a:r>
              <a:rPr lang="en-IE" dirty="0"/>
              <a:t>, </a:t>
            </a:r>
            <a:r>
              <a:rPr lang="en-IE" dirty="0" err="1"/>
              <a:t>że</a:t>
            </a:r>
            <a:r>
              <a:rPr lang="en-IE" dirty="0"/>
              <a:t> </a:t>
            </a:r>
            <a:r>
              <a:rPr lang="en-IE" dirty="0" err="1"/>
              <a:t>świadczenia</a:t>
            </a:r>
            <a:r>
              <a:rPr lang="en-IE" dirty="0"/>
              <a:t> </a:t>
            </a:r>
            <a:r>
              <a:rPr lang="en-IE" dirty="0" err="1"/>
              <a:t>te</a:t>
            </a:r>
            <a:r>
              <a:rPr lang="en-IE" dirty="0"/>
              <a:t> </a:t>
            </a:r>
            <a:r>
              <a:rPr lang="en-IE" dirty="0" err="1"/>
              <a:t>zwiększają</a:t>
            </a:r>
            <a:r>
              <a:rPr lang="en-IE" dirty="0"/>
              <a:t> </a:t>
            </a:r>
            <a:r>
              <a:rPr lang="en-IE" dirty="0" err="1"/>
              <a:t>lojalność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 </a:t>
            </a:r>
            <a:r>
              <a:rPr lang="en-IE" dirty="0" err="1"/>
              <a:t>wobec</a:t>
            </a:r>
            <a:r>
              <a:rPr lang="en-IE" dirty="0"/>
              <a:t> </a:t>
            </a:r>
            <a:r>
              <a:rPr lang="en-IE" dirty="0" err="1"/>
              <a:t>firmy</a:t>
            </a:r>
            <a:r>
              <a:rPr lang="en-IE" dirty="0"/>
              <a:t>, ale </a:t>
            </a:r>
            <a:r>
              <a:rPr lang="en-IE" dirty="0" err="1"/>
              <a:t>wiążą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one z </a:t>
            </a:r>
            <a:r>
              <a:rPr lang="en-IE" dirty="0" err="1"/>
              <a:t>kosztami</a:t>
            </a:r>
            <a:r>
              <a:rPr lang="en-IE" dirty="0"/>
              <a:t>, </a:t>
            </a:r>
            <a:r>
              <a:rPr lang="en-IE" dirty="0" err="1"/>
              <a:t>które</a:t>
            </a:r>
            <a:r>
              <a:rPr lang="en-IE" dirty="0"/>
              <a:t> </a:t>
            </a:r>
            <a:r>
              <a:rPr lang="en-IE" dirty="0" err="1"/>
              <a:t>należy</a:t>
            </a:r>
            <a:r>
              <a:rPr lang="en-IE" dirty="0"/>
              <a:t> </a:t>
            </a:r>
            <a:r>
              <a:rPr lang="en-IE" dirty="0" err="1"/>
              <a:t>oszacować</a:t>
            </a:r>
            <a:r>
              <a:rPr lang="en-IE" dirty="0"/>
              <a:t>. </a:t>
            </a:r>
            <a:endParaRPr lang="en-US" dirty="0"/>
          </a:p>
        </p:txBody>
      </p:sp>
      <p:pic>
        <p:nvPicPr>
          <p:cNvPr id="17" name="Picture Placeholder 16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9E3C0AD0-5C11-7A43-B287-5C5B1186AB1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82" y="41325"/>
            <a:ext cx="5850251" cy="6782936"/>
          </a:xfrm>
        </p:spPr>
      </p:pic>
      <p:pic>
        <p:nvPicPr>
          <p:cNvPr id="18" name="Picture Placeholder 1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2D156AE9-3A2F-EE45-9D10-54033F9E82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3968" b="-8842"/>
          <a:stretch/>
        </p:blipFill>
        <p:spPr>
          <a:xfrm>
            <a:off x="9230" y="13424"/>
            <a:ext cx="5850251" cy="6782936"/>
          </a:xfrm>
          <a:custGeom>
            <a:avLst/>
            <a:gdLst>
              <a:gd name="connsiteX0" fmla="*/ 0 w 5986463"/>
              <a:gd name="connsiteY0" fmla="*/ 3201988 h 6403975"/>
              <a:gd name="connsiteX1" fmla="*/ 1496616 w 5986463"/>
              <a:gd name="connsiteY1" fmla="*/ 1 h 6403975"/>
              <a:gd name="connsiteX2" fmla="*/ 4489847 w 5986463"/>
              <a:gd name="connsiteY2" fmla="*/ 1 h 6403975"/>
              <a:gd name="connsiteX3" fmla="*/ 5986463 w 5986463"/>
              <a:gd name="connsiteY3" fmla="*/ 3201988 h 6403975"/>
              <a:gd name="connsiteX4" fmla="*/ 4489847 w 5986463"/>
              <a:gd name="connsiteY4" fmla="*/ 6403974 h 6403975"/>
              <a:gd name="connsiteX5" fmla="*/ 1496616 w 5986463"/>
              <a:gd name="connsiteY5" fmla="*/ 6403974 h 6403975"/>
              <a:gd name="connsiteX6" fmla="*/ 0 w 5986463"/>
              <a:gd name="connsiteY6" fmla="*/ 3201988 h 6403975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4489847 w 5863633"/>
              <a:gd name="connsiteY4" fmla="*/ 6403973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3452617 w 5863633"/>
              <a:gd name="connsiteY4" fmla="*/ 4643412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4643412"/>
              <a:gd name="connsiteX1" fmla="*/ 1496616 w 5863633"/>
              <a:gd name="connsiteY1" fmla="*/ 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0 w 5863633"/>
              <a:gd name="connsiteY0" fmla="*/ 3201987 h 4643412"/>
              <a:gd name="connsiteX1" fmla="*/ 391148 w 5863633"/>
              <a:gd name="connsiteY1" fmla="*/ 170597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27562 w 5891195"/>
              <a:gd name="connsiteY0" fmla="*/ 3365760 h 4807185"/>
              <a:gd name="connsiteX1" fmla="*/ 418710 w 5891195"/>
              <a:gd name="connsiteY1" fmla="*/ 1869743 h 4807185"/>
              <a:gd name="connsiteX2" fmla="*/ 0 w 5891195"/>
              <a:gd name="connsiteY2" fmla="*/ 0 h 4807185"/>
              <a:gd name="connsiteX3" fmla="*/ 5891195 w 5891195"/>
              <a:gd name="connsiteY3" fmla="*/ 3406704 h 4807185"/>
              <a:gd name="connsiteX4" fmla="*/ 3480179 w 5891195"/>
              <a:gd name="connsiteY4" fmla="*/ 4807185 h 4807185"/>
              <a:gd name="connsiteX5" fmla="*/ 2233862 w 5891195"/>
              <a:gd name="connsiteY5" fmla="*/ 4124797 h 4807185"/>
              <a:gd name="connsiteX6" fmla="*/ 27562 w 5891195"/>
              <a:gd name="connsiteY6" fmla="*/ 3365760 h 4807185"/>
              <a:gd name="connsiteX0" fmla="*/ 2197556 w 5891195"/>
              <a:gd name="connsiteY0" fmla="*/ 5658584 h 5658584"/>
              <a:gd name="connsiteX1" fmla="*/ 418710 w 5891195"/>
              <a:gd name="connsiteY1" fmla="*/ 1869743 h 5658584"/>
              <a:gd name="connsiteX2" fmla="*/ 0 w 5891195"/>
              <a:gd name="connsiteY2" fmla="*/ 0 h 5658584"/>
              <a:gd name="connsiteX3" fmla="*/ 5891195 w 5891195"/>
              <a:gd name="connsiteY3" fmla="*/ 3406704 h 5658584"/>
              <a:gd name="connsiteX4" fmla="*/ 3480179 w 5891195"/>
              <a:gd name="connsiteY4" fmla="*/ 4807185 h 5658584"/>
              <a:gd name="connsiteX5" fmla="*/ 2233862 w 5891195"/>
              <a:gd name="connsiteY5" fmla="*/ 4124797 h 5658584"/>
              <a:gd name="connsiteX6" fmla="*/ 2197556 w 5891195"/>
              <a:gd name="connsiteY6" fmla="*/ 5658584 h 5658584"/>
              <a:gd name="connsiteX0" fmla="*/ 2197556 w 5891195"/>
              <a:gd name="connsiteY0" fmla="*/ 5658584 h 6769289"/>
              <a:gd name="connsiteX1" fmla="*/ 50221 w 5891195"/>
              <a:gd name="connsiteY1" fmla="*/ 6769289 h 6769289"/>
              <a:gd name="connsiteX2" fmla="*/ 0 w 5891195"/>
              <a:gd name="connsiteY2" fmla="*/ 0 h 6769289"/>
              <a:gd name="connsiteX3" fmla="*/ 5891195 w 5891195"/>
              <a:gd name="connsiteY3" fmla="*/ 3406704 h 6769289"/>
              <a:gd name="connsiteX4" fmla="*/ 3480179 w 5891195"/>
              <a:gd name="connsiteY4" fmla="*/ 4807185 h 6769289"/>
              <a:gd name="connsiteX5" fmla="*/ 2233862 w 5891195"/>
              <a:gd name="connsiteY5" fmla="*/ 4124797 h 6769289"/>
              <a:gd name="connsiteX6" fmla="*/ 2197556 w 5891195"/>
              <a:gd name="connsiteY6" fmla="*/ 5658584 h 6769289"/>
              <a:gd name="connsiteX0" fmla="*/ 2197556 w 5891195"/>
              <a:gd name="connsiteY0" fmla="*/ 5658584 h 6810232"/>
              <a:gd name="connsiteX1" fmla="*/ 50221 w 5891195"/>
              <a:gd name="connsiteY1" fmla="*/ 6810232 h 6810232"/>
              <a:gd name="connsiteX2" fmla="*/ 0 w 5891195"/>
              <a:gd name="connsiteY2" fmla="*/ 0 h 6810232"/>
              <a:gd name="connsiteX3" fmla="*/ 5891195 w 5891195"/>
              <a:gd name="connsiteY3" fmla="*/ 3406704 h 6810232"/>
              <a:gd name="connsiteX4" fmla="*/ 3480179 w 5891195"/>
              <a:gd name="connsiteY4" fmla="*/ 4807185 h 6810232"/>
              <a:gd name="connsiteX5" fmla="*/ 2233862 w 5891195"/>
              <a:gd name="connsiteY5" fmla="*/ 4124797 h 6810232"/>
              <a:gd name="connsiteX6" fmla="*/ 2197556 w 5891195"/>
              <a:gd name="connsiteY6" fmla="*/ 5658584 h 6810232"/>
              <a:gd name="connsiteX0" fmla="*/ 2156612 w 5850251"/>
              <a:gd name="connsiteY0" fmla="*/ 5631288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631288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79271 w 5850251"/>
              <a:gd name="connsiteY5" fmla="*/ 4138444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220214 w 5850251"/>
              <a:gd name="connsiteY5" fmla="*/ 4083853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0 h 6782936"/>
              <a:gd name="connsiteX6" fmla="*/ 2156612 w 5850251"/>
              <a:gd name="connsiteY6" fmla="*/ 5549402 h 678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50251" h="6782936">
                <a:moveTo>
                  <a:pt x="2156612" y="5549402"/>
                </a:moveTo>
                <a:lnTo>
                  <a:pt x="9277" y="6782936"/>
                </a:lnTo>
                <a:cubicBezTo>
                  <a:pt x="6185" y="4521957"/>
                  <a:pt x="3092" y="2260979"/>
                  <a:pt x="0" y="0"/>
                </a:cubicBezTo>
                <a:lnTo>
                  <a:pt x="5850251" y="3379408"/>
                </a:lnTo>
                <a:lnTo>
                  <a:pt x="3439235" y="4779889"/>
                </a:lnTo>
                <a:lnTo>
                  <a:pt x="2192918" y="4097500"/>
                </a:lnTo>
                <a:lnTo>
                  <a:pt x="2156612" y="5549402"/>
                </a:lnTo>
                <a:close/>
              </a:path>
            </a:pathLst>
          </a:cu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8446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503"/>
    </mc:Choice>
    <mc:Fallback>
      <p:transition spd="slow" advTm="6503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3.1 WPROWADZENIE</a:t>
            </a:r>
          </a:p>
        </p:txBody>
      </p:sp>
    </p:spTree>
    <p:extLst>
      <p:ext uri="{BB962C8B-B14F-4D97-AF65-F5344CB8AC3E}">
        <p14:creationId xmlns:p14="http://schemas.microsoft.com/office/powerpoint/2010/main" val="1938481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08"/>
    </mc:Choice>
    <mc:Fallback>
      <p:transition spd="slow" advTm="4608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b="1" dirty="0"/>
              <a:t>3.9 </a:t>
            </a:r>
            <a:r>
              <a:rPr lang="en-US" b="1" dirty="0"/>
              <a:t>	 </a:t>
            </a:r>
            <a:r>
              <a:rPr lang="en-US" b="1" dirty="0" err="1"/>
              <a:t>Pomieszczenia</a:t>
            </a:r>
            <a:endParaRPr lang="en-US" b="1" dirty="0"/>
          </a:p>
          <a:p>
            <a:r>
              <a:rPr lang="en-US" b="1" dirty="0"/>
              <a:t>LOKAL/SIDZIBA</a:t>
            </a:r>
            <a:endParaRPr lang="en-IE" b="1" dirty="0"/>
          </a:p>
          <a:p>
            <a:endParaRPr lang="en-IE" b="1" dirty="0"/>
          </a:p>
        </p:txBody>
      </p:sp>
    </p:spTree>
    <p:extLst>
      <p:ext uri="{BB962C8B-B14F-4D97-AF65-F5344CB8AC3E}">
        <p14:creationId xmlns:p14="http://schemas.microsoft.com/office/powerpoint/2010/main" val="3463004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271"/>
    </mc:Choice>
    <mc:Fallback>
      <p:transition spd="slow" advTm="5271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room filled with furniture and a large window&#10;&#10;Description automatically generated">
            <a:extLst>
              <a:ext uri="{FF2B5EF4-FFF2-40B4-BE49-F238E27FC236}">
                <a16:creationId xmlns:a16="http://schemas.microsoft.com/office/drawing/2014/main" id="{9CFE0B66-3C32-E445-88F2-73CF8088914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>
            <a:noAutofit/>
          </a:bodyPr>
          <a:lstStyle/>
          <a:p>
            <a:pPr algn="l"/>
            <a:r>
              <a:rPr lang="en-IE" dirty="0"/>
              <a:t>LOKAL - DOBRY POCZĄTEK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816856" y="2049331"/>
            <a:ext cx="5273104" cy="3947440"/>
          </a:xfrm>
        </p:spPr>
        <p:txBody>
          <a:bodyPr/>
          <a:lstStyle/>
          <a:p>
            <a:pPr algn="just"/>
            <a:r>
              <a:rPr lang="en-IE" dirty="0" err="1"/>
              <a:t>Jeśli</a:t>
            </a:r>
            <a:r>
              <a:rPr lang="en-IE" dirty="0"/>
              <a:t> </a:t>
            </a:r>
            <a:r>
              <a:rPr lang="en-IE" dirty="0" err="1"/>
              <a:t>prowadzisz</a:t>
            </a:r>
            <a:r>
              <a:rPr lang="en-IE" dirty="0"/>
              <a:t> </a:t>
            </a:r>
            <a:r>
              <a:rPr lang="en-IE" dirty="0" err="1"/>
              <a:t>firmę</a:t>
            </a:r>
            <a:r>
              <a:rPr lang="en-IE" dirty="0"/>
              <a:t> z </a:t>
            </a:r>
            <a:r>
              <a:rPr lang="en-IE" dirty="0" err="1"/>
              <a:t>domu</a:t>
            </a:r>
            <a:r>
              <a:rPr lang="en-IE" dirty="0"/>
              <a:t>, w </a:t>
            </a:r>
            <a:r>
              <a:rPr lang="en-IE" dirty="0" err="1"/>
              <a:t>momencie</a:t>
            </a:r>
            <a:r>
              <a:rPr lang="en-IE" dirty="0"/>
              <a:t> </a:t>
            </a:r>
            <a:r>
              <a:rPr lang="en-IE" dirty="0" err="1"/>
              <a:t>rozpoczęcia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 </a:t>
            </a:r>
            <a:r>
              <a:rPr lang="en-IE" dirty="0" err="1"/>
              <a:t>przez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 </a:t>
            </a:r>
            <a:r>
              <a:rPr lang="en-IE" dirty="0" err="1"/>
              <a:t>możesz</a:t>
            </a:r>
            <a:r>
              <a:rPr lang="en-IE" dirty="0"/>
              <a:t> </a:t>
            </a:r>
            <a:r>
              <a:rPr lang="en-IE" dirty="0" err="1"/>
              <a:t>być</a:t>
            </a:r>
            <a:r>
              <a:rPr lang="en-IE" dirty="0"/>
              <a:t> </a:t>
            </a:r>
            <a:r>
              <a:rPr lang="en-IE" dirty="0" err="1"/>
              <a:t>potrzebować</a:t>
            </a:r>
            <a:r>
              <a:rPr lang="en-IE" dirty="0"/>
              <a:t> </a:t>
            </a:r>
            <a:r>
              <a:rPr lang="en-IE" dirty="0" err="1"/>
              <a:t>nowego</a:t>
            </a:r>
            <a:r>
              <a:rPr lang="en-IE" dirty="0"/>
              <a:t> </a:t>
            </a:r>
            <a:r>
              <a:rPr lang="en-IE" dirty="0" err="1"/>
              <a:t>lokalu</a:t>
            </a:r>
            <a:r>
              <a:rPr lang="en-IE" dirty="0"/>
              <a:t>.</a:t>
            </a:r>
          </a:p>
          <a:p>
            <a:pPr algn="just"/>
            <a:r>
              <a:rPr lang="en-IE" dirty="0" err="1"/>
              <a:t>Wynajęcie</a:t>
            </a:r>
            <a:r>
              <a:rPr lang="en-IE" dirty="0"/>
              <a:t> </a:t>
            </a:r>
            <a:r>
              <a:rPr lang="en-IE" dirty="0" err="1"/>
              <a:t>jednostki</a:t>
            </a:r>
            <a:r>
              <a:rPr lang="en-IE" dirty="0"/>
              <a:t> w </a:t>
            </a:r>
            <a:r>
              <a:rPr lang="en-IE" dirty="0" err="1"/>
              <a:t>inkubatorze</a:t>
            </a:r>
            <a:r>
              <a:rPr lang="en-IE" dirty="0"/>
              <a:t>/centrum </a:t>
            </a:r>
            <a:r>
              <a:rPr lang="en-IE" dirty="0" err="1"/>
              <a:t>przedsiębiorczości</a:t>
            </a:r>
            <a:r>
              <a:rPr lang="en-IE" dirty="0"/>
              <a:t> </a:t>
            </a:r>
            <a:r>
              <a:rPr lang="en-IE" dirty="0" err="1"/>
              <a:t>lub</a:t>
            </a:r>
            <a:r>
              <a:rPr lang="en-IE" dirty="0"/>
              <a:t> </a:t>
            </a:r>
            <a:r>
              <a:rPr lang="en-IE" dirty="0" err="1"/>
              <a:t>małego</a:t>
            </a:r>
            <a:r>
              <a:rPr lang="en-IE" dirty="0"/>
              <a:t> </a:t>
            </a:r>
            <a:r>
              <a:rPr lang="en-IE" dirty="0" err="1"/>
              <a:t>biura</a:t>
            </a:r>
            <a:r>
              <a:rPr lang="en-IE" dirty="0"/>
              <a:t> w </a:t>
            </a:r>
            <a:r>
              <a:rPr lang="en-IE" dirty="0" err="1"/>
              <a:t>obsługiwanym</a:t>
            </a:r>
            <a:r>
              <a:rPr lang="en-IE" dirty="0"/>
              <a:t> </a:t>
            </a:r>
            <a:r>
              <a:rPr lang="en-IE" dirty="0" err="1"/>
              <a:t>budynku</a:t>
            </a:r>
            <a:r>
              <a:rPr lang="en-IE" dirty="0"/>
              <a:t> </a:t>
            </a:r>
            <a:r>
              <a:rPr lang="en-IE" dirty="0" err="1"/>
              <a:t>pozwoli</a:t>
            </a:r>
            <a:r>
              <a:rPr lang="en-IE" dirty="0"/>
              <a:t> </a:t>
            </a:r>
            <a:r>
              <a:rPr lang="en-IE" dirty="0" err="1"/>
              <a:t>utrzymać</a:t>
            </a:r>
            <a:r>
              <a:rPr lang="en-IE" dirty="0"/>
              <a:t> </a:t>
            </a:r>
            <a:r>
              <a:rPr lang="en-IE" dirty="0" err="1"/>
              <a:t>koszty</a:t>
            </a:r>
            <a:r>
              <a:rPr lang="en-IE" dirty="0"/>
              <a:t> pod </a:t>
            </a:r>
            <a:r>
              <a:rPr lang="en-IE" dirty="0" err="1"/>
              <a:t>kontrolą</a:t>
            </a:r>
            <a:r>
              <a:rPr lang="en-I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0625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87"/>
    </mc:Choice>
    <mc:Fallback>
      <p:transition spd="slow" advTm="5687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b="1" dirty="0"/>
              <a:t>3.10  TWÓJ CZAS</a:t>
            </a:r>
            <a:endParaRPr lang="en-IE" b="1" dirty="0"/>
          </a:p>
        </p:txBody>
      </p:sp>
    </p:spTree>
    <p:extLst>
      <p:ext uri="{BB962C8B-B14F-4D97-AF65-F5344CB8AC3E}">
        <p14:creationId xmlns:p14="http://schemas.microsoft.com/office/powerpoint/2010/main" val="2577088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99"/>
    </mc:Choice>
    <mc:Fallback>
      <p:transition spd="slow" advTm="3599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6189088" y="732135"/>
            <a:ext cx="5365168" cy="1064065"/>
          </a:xfrm>
        </p:spPr>
        <p:txBody>
          <a:bodyPr>
            <a:noAutofit/>
          </a:bodyPr>
          <a:lstStyle/>
          <a:p>
            <a:pPr algn="l"/>
            <a:r>
              <a:rPr lang="en-IE" dirty="0"/>
              <a:t>TWÓJ CZAS</a:t>
            </a:r>
          </a:p>
          <a:p>
            <a:pPr algn="r"/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6328369" y="2235200"/>
            <a:ext cx="5225887" cy="3733787"/>
          </a:xfrm>
        </p:spPr>
        <p:txBody>
          <a:bodyPr/>
          <a:lstStyle/>
          <a:p>
            <a:pPr algn="just"/>
            <a:r>
              <a:rPr lang="en-US" dirty="0" err="1"/>
              <a:t>Największym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ukrytym</a:t>
            </a:r>
            <a:r>
              <a:rPr lang="en-US" dirty="0"/>
              <a:t> </a:t>
            </a:r>
            <a:r>
              <a:rPr lang="en-US" dirty="0" err="1"/>
              <a:t>kosztem</a:t>
            </a:r>
            <a:r>
              <a:rPr lang="en-US" dirty="0"/>
              <a:t> </a:t>
            </a:r>
            <a:r>
              <a:rPr lang="en-US" dirty="0" err="1"/>
              <a:t>związanym</a:t>
            </a:r>
            <a:r>
              <a:rPr lang="en-US" dirty="0"/>
              <a:t> z </a:t>
            </a:r>
            <a:r>
              <a:rPr lang="en-US" dirty="0" err="1"/>
              <a:t>zatrudnieniem</a:t>
            </a:r>
            <a:r>
              <a:rPr lang="en-US" dirty="0"/>
              <a:t> </a:t>
            </a:r>
            <a:r>
              <a:rPr lang="en-US" dirty="0" err="1"/>
              <a:t>pracownika</a:t>
            </a:r>
            <a:r>
              <a:rPr lang="en-US" dirty="0"/>
              <a:t> jest to,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czasu</a:t>
            </a:r>
            <a:r>
              <a:rPr lang="en-US" dirty="0"/>
              <a:t> </a:t>
            </a:r>
            <a:r>
              <a:rPr lang="en-US" dirty="0" err="1"/>
              <a:t>będzie</a:t>
            </a:r>
            <a:r>
              <a:rPr lang="en-US" dirty="0"/>
              <a:t> on </a:t>
            </a:r>
            <a:r>
              <a:rPr lang="en-US" dirty="0" err="1"/>
              <a:t>zajmował</a:t>
            </a:r>
            <a:r>
              <a:rPr lang="en-US" dirty="0"/>
              <a:t>. </a:t>
            </a:r>
          </a:p>
          <a:p>
            <a:pPr algn="just"/>
            <a:r>
              <a:rPr lang="en-US" dirty="0" err="1"/>
              <a:t>Wprowadzając</a:t>
            </a:r>
            <a:r>
              <a:rPr lang="en-US" dirty="0"/>
              <a:t> w </a:t>
            </a:r>
            <a:r>
              <a:rPr lang="en-US" dirty="0" err="1"/>
              <a:t>życie</a:t>
            </a:r>
            <a:r>
              <a:rPr lang="en-US" dirty="0"/>
              <a:t> </a:t>
            </a:r>
            <a:r>
              <a:rPr lang="en-US" dirty="0" err="1"/>
              <a:t>politykę</a:t>
            </a:r>
            <a:r>
              <a:rPr lang="en-US" dirty="0"/>
              <a:t> </a:t>
            </a:r>
            <a:r>
              <a:rPr lang="en-US" dirty="0" err="1"/>
              <a:t>biznesową</a:t>
            </a:r>
            <a:r>
              <a:rPr lang="en-US" dirty="0"/>
              <a:t>, </a:t>
            </a:r>
            <a:r>
              <a:rPr lang="en-US" dirty="0" err="1"/>
              <a:t>wstępne</a:t>
            </a:r>
            <a:r>
              <a:rPr lang="en-US" dirty="0"/>
              <a:t> </a:t>
            </a:r>
            <a:r>
              <a:rPr lang="en-US" dirty="0" err="1"/>
              <a:t>szkolenia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zarządzanie</a:t>
            </a:r>
            <a:r>
              <a:rPr lang="en-US" dirty="0"/>
              <a:t> </a:t>
            </a:r>
            <a:r>
              <a:rPr lang="en-US" dirty="0" err="1"/>
              <a:t>papierkową</a:t>
            </a:r>
            <a:r>
              <a:rPr lang="en-US" dirty="0"/>
              <a:t> </a:t>
            </a:r>
            <a:r>
              <a:rPr lang="en-US" dirty="0" err="1"/>
              <a:t>robotą</a:t>
            </a:r>
            <a:r>
              <a:rPr lang="en-US" dirty="0"/>
              <a:t>, </a:t>
            </a:r>
            <a:r>
              <a:rPr lang="en-US" dirty="0" err="1"/>
              <a:t>Twój</a:t>
            </a:r>
            <a:r>
              <a:rPr lang="en-US" dirty="0"/>
              <a:t> </a:t>
            </a:r>
            <a:r>
              <a:rPr lang="en-US" dirty="0" err="1"/>
              <a:t>pracownik</a:t>
            </a:r>
            <a:r>
              <a:rPr lang="en-US" dirty="0"/>
              <a:t> </a:t>
            </a:r>
            <a:r>
              <a:rPr lang="en-US" dirty="0" err="1"/>
              <a:t>będzie</a:t>
            </a:r>
            <a:r>
              <a:rPr lang="en-US" dirty="0"/>
              <a:t> </a:t>
            </a:r>
            <a:r>
              <a:rPr lang="en-US" dirty="0" err="1"/>
              <a:t>rozwijać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tylko</a:t>
            </a:r>
            <a:r>
              <a:rPr lang="en-US" dirty="0"/>
              <a:t> </a:t>
            </a:r>
            <a:r>
              <a:rPr lang="en-US" dirty="0" err="1"/>
              <a:t>wtedy</a:t>
            </a:r>
            <a:r>
              <a:rPr lang="en-US" dirty="0"/>
              <a:t>, </a:t>
            </a:r>
            <a:r>
              <a:rPr lang="en-US" dirty="0" err="1"/>
              <a:t>gdy</a:t>
            </a:r>
            <a:r>
              <a:rPr lang="en-US" dirty="0"/>
              <a:t> </a:t>
            </a:r>
            <a:r>
              <a:rPr lang="en-US" dirty="0" err="1"/>
              <a:t>będzie</a:t>
            </a:r>
            <a:r>
              <a:rPr lang="en-US" dirty="0"/>
              <a:t> </a:t>
            </a:r>
            <a:r>
              <a:rPr lang="en-US" dirty="0" err="1"/>
              <a:t>mógł</a:t>
            </a:r>
            <a:r>
              <a:rPr lang="en-US" dirty="0"/>
              <a:t> </a:t>
            </a:r>
            <a:r>
              <a:rPr lang="en-US" dirty="0" err="1"/>
              <a:t>spędzać</a:t>
            </a:r>
            <a:r>
              <a:rPr lang="en-US" dirty="0"/>
              <a:t> z </a:t>
            </a:r>
            <a:r>
              <a:rPr lang="en-US" dirty="0" err="1"/>
              <a:t>Tobą</a:t>
            </a:r>
            <a:r>
              <a:rPr lang="en-US" dirty="0"/>
              <a:t> </a:t>
            </a:r>
            <a:r>
              <a:rPr lang="en-US" dirty="0" err="1"/>
              <a:t>czas</a:t>
            </a:r>
            <a:r>
              <a:rPr lang="en-US" dirty="0"/>
              <a:t>.   </a:t>
            </a:r>
            <a:r>
              <a:rPr lang="en-US" dirty="0" err="1"/>
              <a:t>Więcej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ten </a:t>
            </a:r>
            <a:r>
              <a:rPr lang="en-US" dirty="0" err="1"/>
              <a:t>temat</a:t>
            </a:r>
            <a:r>
              <a:rPr lang="en-US" dirty="0"/>
              <a:t> w Module 5.</a:t>
            </a:r>
            <a:endParaRPr lang="en-IE" dirty="0">
              <a:solidFill>
                <a:srgbClr val="CE1779"/>
              </a:solidFill>
              <a:effectLst/>
            </a:endParaRPr>
          </a:p>
        </p:txBody>
      </p:sp>
      <p:pic>
        <p:nvPicPr>
          <p:cNvPr id="4" name="Picture Placeholder 3" descr="A close up of a watch&#10;&#10;Description automatically generated">
            <a:extLst>
              <a:ext uri="{FF2B5EF4-FFF2-40B4-BE49-F238E27FC236}">
                <a16:creationId xmlns:a16="http://schemas.microsoft.com/office/drawing/2014/main" id="{9E884559-AD25-D748-B50C-F6779F774C7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6"/>
          <a:stretch/>
        </p:blipFill>
        <p:spPr>
          <a:xfrm>
            <a:off x="13382" y="41325"/>
            <a:ext cx="5850251" cy="6782936"/>
          </a:xfrm>
        </p:spPr>
      </p:pic>
    </p:spTree>
    <p:extLst>
      <p:ext uri="{BB962C8B-B14F-4D97-AF65-F5344CB8AC3E}">
        <p14:creationId xmlns:p14="http://schemas.microsoft.com/office/powerpoint/2010/main" val="4120310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00"/>
    </mc:Choice>
    <mc:Fallback>
      <p:transition spd="slow" advTm="54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92597" y="1664208"/>
            <a:ext cx="3382125" cy="1030019"/>
          </a:xfrm>
        </p:spPr>
        <p:txBody>
          <a:bodyPr/>
          <a:lstStyle/>
          <a:p>
            <a:r>
              <a:rPr lang="en-US" dirty="0"/>
              <a:t>NASTĘPNIE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474721" y="858821"/>
            <a:ext cx="4338189" cy="1841017"/>
          </a:xfrm>
        </p:spPr>
        <p:txBody>
          <a:bodyPr/>
          <a:lstStyle/>
          <a:p>
            <a:r>
              <a:rPr lang="en-US" sz="2600" b="1" dirty="0">
                <a:solidFill>
                  <a:srgbClr val="CE1779"/>
                </a:solidFill>
              </a:rPr>
              <a:t>MODUŁ 4: </a:t>
            </a:r>
            <a:r>
              <a:rPr lang="en-US" sz="2600" b="1" dirty="0"/>
              <a:t>	</a:t>
            </a:r>
          </a:p>
          <a:p>
            <a:pPr>
              <a:lnSpc>
                <a:spcPct val="100000"/>
              </a:lnSpc>
            </a:pPr>
            <a:endParaRPr lang="en-US" sz="600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300" b="1" dirty="0"/>
              <a:t>PROCES,PRZYCIĄGANIE TALENTÓW</a:t>
            </a:r>
            <a:endParaRPr lang="en-IE" sz="3300" b="1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4294967295"/>
          </p:nvPr>
        </p:nvSpPr>
        <p:spPr>
          <a:xfrm>
            <a:off x="8508170" y="3429000"/>
            <a:ext cx="2812464" cy="323455"/>
          </a:xfrm>
        </p:spPr>
        <p:txBody>
          <a:bodyPr>
            <a:normAutofit fontScale="55000" lnSpcReduction="20000"/>
          </a:bodyPr>
          <a:lstStyle/>
          <a:p>
            <a:r>
              <a:rPr lang="en-US" dirty="0">
                <a:solidFill>
                  <a:schemeClr val="bg1"/>
                </a:solidFill>
              </a:rPr>
              <a:t>@</a:t>
            </a:r>
            <a:r>
              <a:rPr lang="en-US" dirty="0" err="1">
                <a:solidFill>
                  <a:schemeClr val="bg1"/>
                </a:solidFill>
              </a:rPr>
              <a:t>AmbitiontoEmploy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4294967295"/>
          </p:nvPr>
        </p:nvSpPr>
        <p:spPr>
          <a:xfrm>
            <a:off x="7438298" y="4369677"/>
            <a:ext cx="3595461" cy="466483"/>
          </a:xfrm>
        </p:spPr>
        <p:txBody>
          <a:bodyPr>
            <a:noAutofit/>
          </a:bodyPr>
          <a:lstStyle/>
          <a:p>
            <a:r>
              <a:rPr lang="en-US" sz="2000" dirty="0" err="1">
                <a:solidFill>
                  <a:schemeClr val="bg1"/>
                </a:solidFill>
              </a:rPr>
              <a:t>www.</a:t>
            </a:r>
            <a:r>
              <a:rPr lang="en-US" sz="2000" b="1" dirty="0" err="1">
                <a:solidFill>
                  <a:schemeClr val="bg1"/>
                </a:solidFill>
              </a:rPr>
              <a:t>ambitiontoemploy</a:t>
            </a:r>
            <a:r>
              <a:rPr lang="en-US" sz="2000" dirty="0" err="1">
                <a:solidFill>
                  <a:schemeClr val="bg1"/>
                </a:solidFill>
              </a:rPr>
              <a:t>.eu</a:t>
            </a:r>
            <a:endParaRPr lang="en-US" sz="2000" dirty="0">
              <a:solidFill>
                <a:schemeClr val="bg1"/>
              </a:solidFill>
            </a:endParaRPr>
          </a:p>
        </p:txBody>
      </p:sp>
      <p:grpSp>
        <p:nvGrpSpPr>
          <p:cNvPr id="10" name="Google Shape;664;p39"/>
          <p:cNvGrpSpPr/>
          <p:nvPr/>
        </p:nvGrpSpPr>
        <p:grpSpPr>
          <a:xfrm>
            <a:off x="6578626" y="4187991"/>
            <a:ext cx="301041" cy="301041"/>
            <a:chOff x="5941025" y="3634400"/>
            <a:chExt cx="467650" cy="467650"/>
          </a:xfrm>
        </p:grpSpPr>
        <p:sp>
          <p:nvSpPr>
            <p:cNvPr id="11" name="Google Shape;665;p39"/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66;p39"/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667;p39"/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668;p39"/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69;p39"/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70;p39"/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D83F28AA-65EF-6841-AEF8-CFDAAD7B0C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9948" y="3300312"/>
            <a:ext cx="290415" cy="29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81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14"/>
    </mc:Choice>
    <mc:Fallback>
      <p:transition spd="slow" advTm="5114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74">
            <a:extLst>
              <a:ext uri="{FF2B5EF4-FFF2-40B4-BE49-F238E27FC236}">
                <a16:creationId xmlns:a16="http://schemas.microsoft.com/office/drawing/2014/main" id="{04F68262-9675-DD40-98DC-FBD05C7A3D35}"/>
              </a:ext>
            </a:extLst>
          </p:cNvPr>
          <p:cNvSpPr txBox="1">
            <a:spLocks/>
          </p:cNvSpPr>
          <p:nvPr/>
        </p:nvSpPr>
        <p:spPr>
          <a:xfrm>
            <a:off x="553473" y="483330"/>
            <a:ext cx="8915647" cy="50762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IE" sz="2400" b="1" i="1" dirty="0" err="1">
                <a:solidFill>
                  <a:srgbClr val="CE1779"/>
                </a:solidFill>
                <a:latin typeface="+mn-lt"/>
              </a:rPr>
              <a:t>Przyjęcie</a:t>
            </a:r>
            <a:r>
              <a:rPr lang="en-IE" sz="2400" b="1" i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IE" sz="2400" b="1" i="1" dirty="0" err="1">
                <a:solidFill>
                  <a:srgbClr val="CE1779"/>
                </a:solidFill>
                <a:latin typeface="+mn-lt"/>
              </a:rPr>
              <a:t>pierwszego</a:t>
            </a:r>
            <a:r>
              <a:rPr lang="en-IE" sz="2400" b="1" i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IE" sz="2400" b="1" i="1" dirty="0" err="1">
                <a:solidFill>
                  <a:srgbClr val="CE1779"/>
                </a:solidFill>
                <a:latin typeface="+mn-lt"/>
              </a:rPr>
              <a:t>pracownika</a:t>
            </a:r>
            <a:r>
              <a:rPr lang="en-IE" sz="2400" b="1" i="1" dirty="0">
                <a:solidFill>
                  <a:srgbClr val="CE1779"/>
                </a:solidFill>
                <a:latin typeface="+mn-lt"/>
              </a:rPr>
              <a:t> to </a:t>
            </a:r>
            <a:r>
              <a:rPr lang="en-IE" sz="2400" b="1" i="1" dirty="0" err="1">
                <a:solidFill>
                  <a:srgbClr val="CE1779"/>
                </a:solidFill>
                <a:latin typeface="+mn-lt"/>
              </a:rPr>
              <a:t>prawdziwy</a:t>
            </a:r>
            <a:r>
              <a:rPr lang="en-IE" sz="2400" b="1" i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IE" sz="2400" b="1" i="1" dirty="0" err="1">
                <a:solidFill>
                  <a:srgbClr val="CE1779"/>
                </a:solidFill>
                <a:latin typeface="+mn-lt"/>
              </a:rPr>
              <a:t>kamień</a:t>
            </a:r>
            <a:r>
              <a:rPr lang="en-IE" sz="2400" b="1" i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IE" sz="2400" b="1" i="1" dirty="0" err="1">
                <a:solidFill>
                  <a:srgbClr val="CE1779"/>
                </a:solidFill>
                <a:latin typeface="+mn-lt"/>
              </a:rPr>
              <a:t>milowy</a:t>
            </a:r>
            <a:r>
              <a:rPr lang="en-IE" sz="2400" b="1" i="1" dirty="0">
                <a:solidFill>
                  <a:srgbClr val="CE1779"/>
                </a:solidFill>
                <a:latin typeface="+mn-lt"/>
              </a:rPr>
              <a:t> w </a:t>
            </a:r>
            <a:r>
              <a:rPr lang="en-IE" sz="2400" b="1" i="1" dirty="0" err="1">
                <a:solidFill>
                  <a:srgbClr val="CE1779"/>
                </a:solidFill>
                <a:latin typeface="+mn-lt"/>
              </a:rPr>
              <a:t>Twojej</a:t>
            </a:r>
            <a:r>
              <a:rPr lang="en-IE" sz="2400" b="1" i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IE" sz="2400" b="1" i="1" dirty="0" err="1">
                <a:solidFill>
                  <a:srgbClr val="CE1779"/>
                </a:solidFill>
                <a:latin typeface="+mn-lt"/>
              </a:rPr>
              <a:t>podróży</a:t>
            </a:r>
            <a:r>
              <a:rPr lang="en-IE" sz="2400" b="1" i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IE" sz="2400" b="1" i="1" dirty="0" err="1">
                <a:solidFill>
                  <a:srgbClr val="CE1779"/>
                </a:solidFill>
                <a:latin typeface="+mn-lt"/>
              </a:rPr>
              <a:t>biznesowej</a:t>
            </a:r>
            <a:r>
              <a:rPr lang="en-IE" sz="2400" b="1" i="1" dirty="0">
                <a:solidFill>
                  <a:srgbClr val="CE1779"/>
                </a:solidFill>
                <a:latin typeface="+mn-lt"/>
              </a:rPr>
              <a:t>. </a:t>
            </a:r>
            <a:r>
              <a:rPr lang="en-IE" sz="2400" i="1" dirty="0" err="1">
                <a:latin typeface="+mn-lt"/>
              </a:rPr>
              <a:t>Oznacza</a:t>
            </a:r>
            <a:r>
              <a:rPr lang="en-IE" sz="2400" i="1" dirty="0">
                <a:latin typeface="+mn-lt"/>
              </a:rPr>
              <a:t> to, </a:t>
            </a:r>
            <a:r>
              <a:rPr lang="en-IE" sz="2400" i="1" dirty="0" err="1">
                <a:latin typeface="+mn-lt"/>
              </a:rPr>
              <a:t>że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Twój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pomysł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na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biznes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działa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i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chcesz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skorzystać</a:t>
            </a:r>
            <a:r>
              <a:rPr lang="en-IE" sz="2400" i="1" dirty="0">
                <a:latin typeface="+mn-lt"/>
              </a:rPr>
              <a:t> z </a:t>
            </a:r>
            <a:r>
              <a:rPr lang="en-IE" sz="2400" i="1" dirty="0" err="1">
                <a:latin typeface="+mn-lt"/>
              </a:rPr>
              <a:t>okazji</a:t>
            </a:r>
            <a:r>
              <a:rPr lang="en-IE" sz="2400" i="1" dirty="0">
                <a:latin typeface="+mn-lt"/>
              </a:rPr>
              <a:t>, aby go </a:t>
            </a:r>
            <a:r>
              <a:rPr lang="en-IE" sz="2400" i="1" dirty="0" err="1">
                <a:latin typeface="+mn-lt"/>
              </a:rPr>
              <a:t>rozwinąć</a:t>
            </a:r>
            <a:r>
              <a:rPr lang="en-IE" sz="2400" i="1" dirty="0">
                <a:latin typeface="+mn-lt"/>
              </a:rPr>
              <a:t>. </a:t>
            </a:r>
            <a:r>
              <a:rPr lang="en-IE" sz="2400" i="1" dirty="0" err="1">
                <a:latin typeface="+mn-lt"/>
              </a:rPr>
              <a:t>Zanim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przejdziesz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dalej</a:t>
            </a:r>
            <a:r>
              <a:rPr lang="en-IE" sz="2400" i="1" dirty="0">
                <a:latin typeface="+mn-lt"/>
              </a:rPr>
              <a:t>, </a:t>
            </a:r>
            <a:r>
              <a:rPr lang="en-IE" sz="2400" i="1" dirty="0" err="1">
                <a:latin typeface="+mn-lt"/>
              </a:rPr>
              <a:t>nadszedł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czas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na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szczegółowe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rozważenie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zasobów</a:t>
            </a:r>
            <a:r>
              <a:rPr lang="en-IE" sz="2400" i="1" dirty="0">
                <a:latin typeface="+mn-lt"/>
              </a:rPr>
              <a:t>, </a:t>
            </a:r>
            <a:r>
              <a:rPr lang="en-IE" sz="2400" i="1" dirty="0" err="1">
                <a:latin typeface="+mn-lt"/>
              </a:rPr>
              <a:t>finansowych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i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niefinansowych</a:t>
            </a:r>
            <a:r>
              <a:rPr lang="en-IE" sz="2400" i="1" dirty="0">
                <a:latin typeface="+mn-lt"/>
              </a:rPr>
              <a:t>, </a:t>
            </a:r>
            <a:r>
              <a:rPr lang="en-IE" sz="2400" i="1" dirty="0" err="1">
                <a:latin typeface="+mn-lt"/>
              </a:rPr>
              <a:t>które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będziesz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musiał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wziąć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na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siebie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pierwszy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pracownik</a:t>
            </a:r>
            <a:r>
              <a:rPr lang="en-IE" sz="2400" i="1" dirty="0">
                <a:latin typeface="+mn-lt"/>
              </a:rPr>
              <a:t>. </a:t>
            </a:r>
            <a:r>
              <a:rPr lang="en-IE" sz="2400" i="1" dirty="0" err="1">
                <a:latin typeface="+mn-lt"/>
              </a:rPr>
              <a:t>Zatrudnienie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pracownika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pomoże</a:t>
            </a:r>
            <a:r>
              <a:rPr lang="en-IE" sz="2400" i="1" dirty="0">
                <a:latin typeface="+mn-lt"/>
              </a:rPr>
              <a:t> w </a:t>
            </a:r>
            <a:r>
              <a:rPr lang="en-IE" sz="2400" i="1" dirty="0" err="1">
                <a:latin typeface="+mn-lt"/>
              </a:rPr>
              <a:t>rozwoju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firmy</a:t>
            </a:r>
            <a:r>
              <a:rPr lang="en-IE" sz="2400" i="1" dirty="0">
                <a:latin typeface="+mn-lt"/>
              </a:rPr>
              <a:t>, </a:t>
            </a:r>
            <a:r>
              <a:rPr lang="en-IE" sz="2400" i="1" dirty="0" err="1">
                <a:latin typeface="+mn-lt"/>
              </a:rPr>
              <a:t>przyniesie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również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nowy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rodzaj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stresu</a:t>
            </a:r>
            <a:r>
              <a:rPr lang="en-IE" sz="2400" i="1" dirty="0">
                <a:latin typeface="+mn-lt"/>
              </a:rPr>
              <a:t>, z </a:t>
            </a:r>
            <a:r>
              <a:rPr lang="en-IE" sz="2400" i="1" dirty="0" err="1">
                <a:latin typeface="+mn-lt"/>
              </a:rPr>
              <a:t>którym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będziesz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musiał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sobie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poradzić</a:t>
            </a:r>
            <a:r>
              <a:rPr lang="en-IE" sz="2400" i="1" dirty="0">
                <a:latin typeface="+mn-lt"/>
              </a:rPr>
              <a:t>. </a:t>
            </a:r>
          </a:p>
          <a:p>
            <a:pPr algn="just"/>
            <a:r>
              <a:rPr lang="en-IE" sz="2400" i="1" dirty="0">
                <a:latin typeface="+mn-lt"/>
              </a:rPr>
              <a:t>Na </a:t>
            </a:r>
            <a:r>
              <a:rPr lang="en-IE" sz="2400" i="1" dirty="0" err="1">
                <a:latin typeface="+mn-lt"/>
              </a:rPr>
              <a:t>szczycie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listy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znajdują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się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finansowe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podstawy</a:t>
            </a:r>
            <a:r>
              <a:rPr lang="en-IE" sz="2400" i="1" dirty="0">
                <a:latin typeface="+mn-lt"/>
              </a:rPr>
              <a:t> do </a:t>
            </a:r>
            <a:r>
              <a:rPr lang="en-IE" sz="2400" i="1" dirty="0" err="1">
                <a:latin typeface="+mn-lt"/>
              </a:rPr>
              <a:t>podjęcia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pierwszego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pracownika</a:t>
            </a:r>
            <a:r>
              <a:rPr lang="en-IE" sz="2400" i="1" dirty="0">
                <a:latin typeface="+mn-lt"/>
              </a:rPr>
              <a:t>. </a:t>
            </a:r>
            <a:r>
              <a:rPr lang="en-IE" sz="2400" i="1" dirty="0" err="1">
                <a:latin typeface="+mn-lt"/>
              </a:rPr>
              <a:t>Tak</a:t>
            </a:r>
            <a:r>
              <a:rPr lang="en-IE" sz="2400" i="1" dirty="0">
                <a:latin typeface="+mn-lt"/>
              </a:rPr>
              <a:t>, </a:t>
            </a:r>
            <a:r>
              <a:rPr lang="en-IE" sz="2400" i="1" dirty="0" err="1">
                <a:latin typeface="+mn-lt"/>
              </a:rPr>
              <a:t>jesteś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przygotowany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na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koszty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wynagrodzenia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swojego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nowego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pracownika</a:t>
            </a:r>
            <a:r>
              <a:rPr lang="en-IE" sz="2400" i="1" dirty="0">
                <a:latin typeface="+mn-lt"/>
              </a:rPr>
              <a:t>, ale jest </a:t>
            </a:r>
            <a:r>
              <a:rPr lang="en-IE" sz="2400" i="1" dirty="0" err="1">
                <a:latin typeface="+mn-lt"/>
              </a:rPr>
              <a:t>wiele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innych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kwestii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finansowych</a:t>
            </a:r>
            <a:r>
              <a:rPr lang="en-IE" sz="2400" i="1" dirty="0">
                <a:latin typeface="+mn-lt"/>
              </a:rPr>
              <a:t>, </a:t>
            </a:r>
            <a:r>
              <a:rPr lang="en-IE" sz="2400" i="1" dirty="0" err="1">
                <a:latin typeface="+mn-lt"/>
              </a:rPr>
              <a:t>które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musisz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uwzględnić</a:t>
            </a:r>
            <a:r>
              <a:rPr lang="en-IE" sz="2400" i="1" dirty="0">
                <a:latin typeface="+mn-lt"/>
              </a:rPr>
              <a:t> w </a:t>
            </a:r>
            <a:r>
              <a:rPr lang="en-IE" sz="2400" i="1" dirty="0" err="1">
                <a:latin typeface="+mn-lt"/>
              </a:rPr>
              <a:t>swoich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planach</a:t>
            </a:r>
            <a:r>
              <a:rPr lang="en-IE" sz="2400" i="1" dirty="0">
                <a:latin typeface="+mn-lt"/>
              </a:rPr>
              <a:t>. Ten </a:t>
            </a:r>
            <a:r>
              <a:rPr lang="en-IE" sz="2400" i="1" dirty="0" err="1">
                <a:latin typeface="+mn-lt"/>
              </a:rPr>
              <a:t>moduł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pomoże</a:t>
            </a:r>
            <a:r>
              <a:rPr lang="en-IE" sz="2400" i="1" dirty="0">
                <a:latin typeface="+mn-lt"/>
              </a:rPr>
              <a:t> Ci </a:t>
            </a:r>
            <a:r>
              <a:rPr lang="en-IE" sz="2400" i="1" dirty="0" err="1">
                <a:latin typeface="+mn-lt"/>
              </a:rPr>
              <a:t>zidentyfikować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prawdziwe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koszty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zatrudnienia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pierwszego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pracownika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latin typeface="+mn-lt"/>
              </a:rPr>
              <a:t>i</a:t>
            </a:r>
            <a:r>
              <a:rPr lang="en-IE" sz="2400" i="1" dirty="0">
                <a:latin typeface="+mn-lt"/>
              </a:rPr>
              <a:t> </a:t>
            </a:r>
            <a:r>
              <a:rPr lang="en-IE" sz="2400" i="1" dirty="0" err="1">
                <a:solidFill>
                  <a:srgbClr val="00B050"/>
                </a:solidFill>
                <a:latin typeface="+mn-lt"/>
              </a:rPr>
              <a:t>wyposażyć</a:t>
            </a:r>
            <a:r>
              <a:rPr lang="en-IE" sz="2400" i="1" dirty="0">
                <a:solidFill>
                  <a:srgbClr val="00B050"/>
                </a:solidFill>
                <a:latin typeface="+mn-lt"/>
              </a:rPr>
              <a:t> </a:t>
            </a:r>
            <a:r>
              <a:rPr lang="en-IE" sz="2400" i="1" dirty="0" err="1">
                <a:solidFill>
                  <a:srgbClr val="00B050"/>
                </a:solidFill>
                <a:latin typeface="+mn-lt"/>
              </a:rPr>
              <a:t>cię</a:t>
            </a:r>
            <a:r>
              <a:rPr lang="en-IE" sz="2400" i="1" dirty="0">
                <a:solidFill>
                  <a:srgbClr val="00B050"/>
                </a:solidFill>
                <a:latin typeface="+mn-lt"/>
              </a:rPr>
              <a:t> do </a:t>
            </a:r>
            <a:r>
              <a:rPr lang="en-IE" sz="2400" i="1" dirty="0" err="1">
                <a:solidFill>
                  <a:srgbClr val="00B050"/>
                </a:solidFill>
                <a:latin typeface="+mn-lt"/>
              </a:rPr>
              <a:t>planowania</a:t>
            </a:r>
            <a:r>
              <a:rPr lang="en-IE" sz="2400" i="1" dirty="0">
                <a:solidFill>
                  <a:srgbClr val="00B050"/>
                </a:solidFill>
                <a:latin typeface="+mn-lt"/>
              </a:rPr>
              <a:t> </a:t>
            </a:r>
            <a:r>
              <a:rPr lang="en-IE" sz="2400" i="1" dirty="0" err="1">
                <a:solidFill>
                  <a:srgbClr val="00B050"/>
                </a:solidFill>
                <a:latin typeface="+mn-lt"/>
              </a:rPr>
              <a:t>tego</a:t>
            </a:r>
            <a:r>
              <a:rPr lang="en-IE" sz="2400" i="1" dirty="0">
                <a:solidFill>
                  <a:srgbClr val="00B050"/>
                </a:solidFill>
                <a:latin typeface="+mn-lt"/>
              </a:rPr>
              <a:t> </a:t>
            </a:r>
            <a:r>
              <a:rPr lang="en-IE" sz="2400" i="1" dirty="0" err="1">
                <a:solidFill>
                  <a:srgbClr val="00B050"/>
                </a:solidFill>
                <a:latin typeface="+mn-lt"/>
              </a:rPr>
              <a:t>samego</a:t>
            </a:r>
            <a:endParaRPr lang="en-IE" sz="2400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F4ABD5C-EF97-6D4E-8015-FF41BD563856}"/>
              </a:ext>
            </a:extLst>
          </p:cNvPr>
          <p:cNvSpPr txBox="1">
            <a:spLocks/>
          </p:cNvSpPr>
          <p:nvPr/>
        </p:nvSpPr>
        <p:spPr>
          <a:xfrm>
            <a:off x="7727323" y="4350512"/>
            <a:ext cx="4464677" cy="30726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 b="1" dirty="0">
                <a:solidFill>
                  <a:schemeClr val="bg1"/>
                </a:solidFill>
              </a:rPr>
              <a:t>MODUŁ 3:</a:t>
            </a:r>
            <a:endParaRPr lang="en-US" b="1" dirty="0">
              <a:solidFill>
                <a:schemeClr val="bg1"/>
              </a:solidFill>
            </a:endParaRPr>
          </a:p>
          <a:p>
            <a:pPr algn="r">
              <a:lnSpc>
                <a:spcPct val="100000"/>
              </a:lnSpc>
            </a:pPr>
            <a:endParaRPr lang="en-US" sz="300" b="1" dirty="0">
              <a:solidFill>
                <a:schemeClr val="bg1"/>
              </a:solidFill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IE" sz="3200" dirty="0">
                <a:solidFill>
                  <a:schemeClr val="bg1"/>
                </a:solidFill>
              </a:rPr>
              <a:t>JAKICH ZASOBÓW BĘDZIESZ POTRZEBOWAĆ</a:t>
            </a:r>
            <a:r>
              <a:rPr lang="en-IE" dirty="0">
                <a:solidFill>
                  <a:schemeClr val="bg1"/>
                </a:solidFill>
              </a:rPr>
              <a:t>?</a:t>
            </a:r>
          </a:p>
          <a:p>
            <a:pPr algn="r"/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040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261"/>
    </mc:Choice>
    <mc:Fallback>
      <p:transition spd="slow" advTm="626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552835" y="3583517"/>
            <a:ext cx="5543165" cy="2654302"/>
          </a:xfrm>
        </p:spPr>
        <p:txBody>
          <a:bodyPr/>
          <a:lstStyle/>
          <a:p>
            <a:r>
              <a:rPr lang="en-US" b="1" dirty="0"/>
              <a:t>3.2   </a:t>
            </a:r>
            <a:r>
              <a:rPr lang="en-IE" b="1" dirty="0"/>
              <a:t>KOSZTY REKRUTACJI</a:t>
            </a:r>
            <a:endParaRPr lang="en-IE" dirty="0"/>
          </a:p>
          <a:p>
            <a:endParaRPr lang="en-IE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87DCF0-151D-4F22-8753-B43FA26BBCD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98459" y="756744"/>
            <a:ext cx="3788426" cy="3457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294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71"/>
    </mc:Choice>
    <mc:Fallback>
      <p:transition spd="slow" advTm="487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6189088" y="732135"/>
            <a:ext cx="5365168" cy="1064065"/>
          </a:xfrm>
        </p:spPr>
        <p:txBody>
          <a:bodyPr>
            <a:noAutofit/>
          </a:bodyPr>
          <a:lstStyle/>
          <a:p>
            <a:pPr algn="r"/>
            <a:r>
              <a:rPr lang="en-IE" dirty="0"/>
              <a:t>3.2 KOSZTY REKRUTACJI</a:t>
            </a:r>
          </a:p>
          <a:p>
            <a:pPr algn="r"/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6771861" y="1796200"/>
            <a:ext cx="4782395" cy="4172787"/>
          </a:xfrm>
        </p:spPr>
        <p:txBody>
          <a:bodyPr/>
          <a:lstStyle/>
          <a:p>
            <a:pPr algn="l"/>
            <a:r>
              <a:rPr lang="en-IE" dirty="0" err="1"/>
              <a:t>Ogłoszenia</a:t>
            </a:r>
            <a:r>
              <a:rPr lang="en-IE" dirty="0"/>
              <a:t> </a:t>
            </a:r>
            <a:r>
              <a:rPr lang="en-IE" dirty="0">
                <a:solidFill>
                  <a:srgbClr val="00B050"/>
                </a:solidFill>
              </a:rPr>
              <a:t>o </a:t>
            </a:r>
            <a:r>
              <a:rPr lang="en-IE" dirty="0" err="1">
                <a:solidFill>
                  <a:srgbClr val="00B050"/>
                </a:solidFill>
              </a:rPr>
              <a:t>pracy</a:t>
            </a:r>
            <a:r>
              <a:rPr lang="en-IE" dirty="0">
                <a:solidFill>
                  <a:srgbClr val="00B050"/>
                </a:solidFill>
              </a:rPr>
              <a:t> </a:t>
            </a:r>
            <a:r>
              <a:rPr lang="en-IE" dirty="0" err="1">
                <a:solidFill>
                  <a:srgbClr val="00B050"/>
                </a:solidFill>
              </a:rPr>
              <a:t>dla</a:t>
            </a:r>
            <a:r>
              <a:rPr lang="en-IE" dirty="0">
                <a:solidFill>
                  <a:srgbClr val="00B050"/>
                </a:solidFill>
              </a:rPr>
              <a:t> </a:t>
            </a:r>
            <a:r>
              <a:rPr lang="en-IE" dirty="0" err="1">
                <a:solidFill>
                  <a:srgbClr val="00B050"/>
                </a:solidFill>
              </a:rPr>
              <a:t>pracowników</a:t>
            </a:r>
            <a:r>
              <a:rPr lang="en-IE" dirty="0">
                <a:solidFill>
                  <a:srgbClr val="00B050"/>
                </a:solidFill>
              </a:rPr>
              <a:t> </a:t>
            </a:r>
            <a:r>
              <a:rPr lang="en-IE" dirty="0" err="1"/>
              <a:t>mogą</a:t>
            </a:r>
            <a:r>
              <a:rPr lang="en-IE" dirty="0"/>
              <a:t> </a:t>
            </a:r>
            <a:r>
              <a:rPr lang="en-IE" dirty="0" err="1"/>
              <a:t>być</a:t>
            </a:r>
            <a:r>
              <a:rPr lang="en-IE" dirty="0"/>
              <a:t> </a:t>
            </a:r>
            <a:r>
              <a:rPr lang="en-IE" dirty="0" err="1"/>
              <a:t>droższe</a:t>
            </a:r>
            <a:r>
              <a:rPr lang="en-IE" dirty="0"/>
              <a:t> </a:t>
            </a:r>
            <a:r>
              <a:rPr lang="en-IE" dirty="0" err="1"/>
              <a:t>niż</a:t>
            </a:r>
            <a:r>
              <a:rPr lang="en-IE" dirty="0"/>
              <a:t> </a:t>
            </a:r>
            <a:r>
              <a:rPr lang="en-IE" dirty="0" err="1"/>
              <a:t>byśmy</a:t>
            </a:r>
            <a:r>
              <a:rPr lang="en-IE" dirty="0"/>
              <a:t> </a:t>
            </a:r>
            <a:r>
              <a:rPr lang="en-IE" dirty="0" err="1"/>
              <a:t>chcieli</a:t>
            </a:r>
            <a:r>
              <a:rPr lang="en-IE" dirty="0"/>
              <a:t>.               </a:t>
            </a:r>
            <a:r>
              <a:rPr lang="en-IE" dirty="0" err="1">
                <a:solidFill>
                  <a:srgbClr val="CE1779"/>
                </a:solidFill>
              </a:rPr>
              <a:t>Czy</a:t>
            </a:r>
            <a:r>
              <a:rPr lang="en-IE" dirty="0">
                <a:solidFill>
                  <a:srgbClr val="CE1779"/>
                </a:solidFill>
              </a:rPr>
              <a:t> </a:t>
            </a:r>
            <a:r>
              <a:rPr lang="en-IE" dirty="0" err="1">
                <a:solidFill>
                  <a:srgbClr val="CE1779"/>
                </a:solidFill>
              </a:rPr>
              <a:t>wiesz</a:t>
            </a:r>
            <a:r>
              <a:rPr lang="en-IE" dirty="0">
                <a:solidFill>
                  <a:srgbClr val="CE1779"/>
                </a:solidFill>
              </a:rPr>
              <a:t>, </a:t>
            </a:r>
            <a:r>
              <a:rPr lang="en-IE" dirty="0" err="1">
                <a:solidFill>
                  <a:srgbClr val="CE1779"/>
                </a:solidFill>
              </a:rPr>
              <a:t>że</a:t>
            </a:r>
            <a:r>
              <a:rPr lang="en-IE" dirty="0">
                <a:solidFill>
                  <a:srgbClr val="CE1779"/>
                </a:solidFill>
              </a:rPr>
              <a:t>...</a:t>
            </a:r>
            <a:endParaRPr lang="en-IE" dirty="0">
              <a:solidFill>
                <a:srgbClr val="CE1779"/>
              </a:solidFill>
              <a:effectLst/>
            </a:endParaRPr>
          </a:p>
        </p:txBody>
      </p:sp>
      <p:pic>
        <p:nvPicPr>
          <p:cNvPr id="8" name="Picture Placeholder 7" descr="Close-up of a calculator keypad">
            <a:extLst>
              <a:ext uri="{FF2B5EF4-FFF2-40B4-BE49-F238E27FC236}">
                <a16:creationId xmlns:a16="http://schemas.microsoft.com/office/drawing/2014/main" id="{661ABD7C-DC29-9148-9018-18E6A3AA757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82" y="557048"/>
            <a:ext cx="5850251" cy="6085490"/>
          </a:xfr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5B80965F-D412-BC4D-90C8-C5FC337B2176}"/>
              </a:ext>
            </a:extLst>
          </p:cNvPr>
          <p:cNvSpPr txBox="1">
            <a:spLocks/>
          </p:cNvSpPr>
          <p:nvPr/>
        </p:nvSpPr>
        <p:spPr>
          <a:xfrm>
            <a:off x="6328369" y="2975408"/>
            <a:ext cx="5365167" cy="31504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 baseline="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sz="2200" dirty="0" err="1"/>
              <a:t>agencja</a:t>
            </a:r>
            <a:r>
              <a:rPr lang="en-IE" sz="2200" dirty="0"/>
              <a:t> </a:t>
            </a:r>
            <a:r>
              <a:rPr lang="en-IE" sz="2200" dirty="0" err="1"/>
              <a:t>rekrutacyjna</a:t>
            </a:r>
            <a:r>
              <a:rPr lang="en-IE" sz="2200" dirty="0"/>
              <a:t> </a:t>
            </a:r>
            <a:r>
              <a:rPr lang="en-IE" sz="2200" dirty="0" err="1"/>
              <a:t>może</a:t>
            </a:r>
            <a:r>
              <a:rPr lang="en-IE" sz="2200" dirty="0"/>
              <a:t> </a:t>
            </a:r>
            <a:r>
              <a:rPr lang="en-IE" sz="2200" dirty="0" err="1"/>
              <a:t>poprosić</a:t>
            </a:r>
            <a:r>
              <a:rPr lang="en-IE" sz="2200" dirty="0"/>
              <a:t> o 20% </a:t>
            </a:r>
            <a:r>
              <a:rPr lang="en-IE" sz="2200" dirty="0" err="1"/>
              <a:t>wynagrodzenia</a:t>
            </a:r>
            <a:r>
              <a:rPr lang="en-IE" sz="2200" dirty="0"/>
              <a:t> </a:t>
            </a:r>
            <a:r>
              <a:rPr lang="en-IE" sz="2200" dirty="0" err="1"/>
              <a:t>pierwszego</a:t>
            </a:r>
            <a:r>
              <a:rPr lang="en-IE" sz="2200" dirty="0"/>
              <a:t> </a:t>
            </a:r>
            <a:r>
              <a:rPr lang="en-IE" sz="2200" dirty="0" err="1"/>
              <a:t>roku</a:t>
            </a:r>
            <a:r>
              <a:rPr lang="en-IE" sz="2200" dirty="0"/>
              <a:t> </a:t>
            </a:r>
            <a:r>
              <a:rPr lang="en-IE" sz="2200" dirty="0" err="1"/>
              <a:t>pracy</a:t>
            </a:r>
            <a:r>
              <a:rPr lang="en-IE" sz="2200" dirty="0"/>
              <a:t> </a:t>
            </a:r>
            <a:r>
              <a:rPr lang="en-IE" sz="2200" dirty="0" err="1"/>
              <a:t>Twojego</a:t>
            </a:r>
            <a:r>
              <a:rPr lang="en-IE" sz="2200" dirty="0"/>
              <a:t> </a:t>
            </a:r>
            <a:r>
              <a:rPr lang="en-IE" sz="2200" dirty="0" err="1"/>
              <a:t>pracownika</a:t>
            </a:r>
            <a:r>
              <a:rPr lang="en-IE" sz="2200" dirty="0"/>
              <a:t>, aby </a:t>
            </a:r>
            <a:r>
              <a:rPr lang="en-IE" sz="2200" dirty="0" err="1"/>
              <a:t>znaleźć</a:t>
            </a:r>
            <a:r>
              <a:rPr lang="en-IE" sz="2200" dirty="0"/>
              <a:t> </a:t>
            </a:r>
            <a:r>
              <a:rPr lang="en-IE" sz="2200" dirty="0" err="1"/>
              <a:t>odpowiednią</a:t>
            </a:r>
            <a:r>
              <a:rPr lang="en-IE" sz="2200" dirty="0"/>
              <a:t> </a:t>
            </a:r>
            <a:r>
              <a:rPr lang="en-IE" sz="2200" dirty="0" err="1"/>
              <a:t>dla</a:t>
            </a:r>
            <a:r>
              <a:rPr lang="en-IE" sz="2200" dirty="0"/>
              <a:t> </a:t>
            </a:r>
            <a:r>
              <a:rPr lang="en-IE" sz="2200" dirty="0" err="1"/>
              <a:t>Ciebie</a:t>
            </a:r>
            <a:r>
              <a:rPr lang="en-IE" sz="2200" dirty="0"/>
              <a:t> </a:t>
            </a:r>
            <a:r>
              <a:rPr lang="en-IE" sz="2200" dirty="0" err="1"/>
              <a:t>osobę</a:t>
            </a:r>
            <a:r>
              <a:rPr lang="en-IE" sz="2200" dirty="0"/>
              <a:t>? </a:t>
            </a:r>
          </a:p>
          <a:p>
            <a:pPr marL="342900" indent="-342900" algn="l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sz="2200" dirty="0" err="1"/>
              <a:t>lokalne</a:t>
            </a:r>
            <a:r>
              <a:rPr lang="en-IE" sz="2200" dirty="0"/>
              <a:t> </a:t>
            </a:r>
            <a:r>
              <a:rPr lang="en-IE" sz="2200" dirty="0" err="1"/>
              <a:t>gazety</a:t>
            </a:r>
            <a:r>
              <a:rPr lang="en-IE" sz="2200" dirty="0"/>
              <a:t> </a:t>
            </a:r>
            <a:r>
              <a:rPr lang="en-IE" sz="2200" dirty="0" err="1"/>
              <a:t>pobierają</a:t>
            </a:r>
            <a:r>
              <a:rPr lang="en-IE" sz="2200" dirty="0"/>
              <a:t> </a:t>
            </a:r>
            <a:r>
              <a:rPr lang="en-IE" sz="2200" dirty="0" err="1"/>
              <a:t>za</a:t>
            </a:r>
            <a:r>
              <a:rPr lang="en-IE" sz="2200" dirty="0"/>
              <a:t> </a:t>
            </a:r>
            <a:r>
              <a:rPr lang="en-IE" sz="2200" dirty="0" err="1"/>
              <a:t>ogłoszenia</a:t>
            </a:r>
            <a:r>
              <a:rPr lang="en-IE" sz="2200" dirty="0"/>
              <a:t> </a:t>
            </a:r>
            <a:r>
              <a:rPr lang="en-IE" sz="2200" dirty="0" err="1"/>
              <a:t>rekrutacyjne</a:t>
            </a:r>
            <a:r>
              <a:rPr lang="en-IE" sz="2200" dirty="0"/>
              <a:t> </a:t>
            </a:r>
            <a:r>
              <a:rPr lang="en-IE" sz="2200" dirty="0" err="1"/>
              <a:t>więcej</a:t>
            </a:r>
            <a:r>
              <a:rPr lang="en-IE" sz="2200" dirty="0"/>
              <a:t> </a:t>
            </a:r>
            <a:r>
              <a:rPr lang="en-IE" sz="2200" dirty="0" err="1"/>
              <a:t>niż</a:t>
            </a:r>
            <a:r>
              <a:rPr lang="en-IE" sz="2200" dirty="0"/>
              <a:t> </a:t>
            </a:r>
            <a:r>
              <a:rPr lang="en-IE" sz="2200" dirty="0" err="1"/>
              <a:t>jakiekolwiek</a:t>
            </a:r>
            <a:r>
              <a:rPr lang="en-IE" sz="2200" dirty="0"/>
              <a:t> </a:t>
            </a:r>
            <a:r>
              <a:rPr lang="en-IE" sz="2200" dirty="0" err="1"/>
              <a:t>inne</a:t>
            </a:r>
            <a:r>
              <a:rPr lang="en-IE" sz="2200" dirty="0"/>
              <a:t> </a:t>
            </a:r>
            <a:r>
              <a:rPr lang="en-IE" sz="2200" dirty="0" err="1"/>
              <a:t>ogłoszenia</a:t>
            </a:r>
            <a:r>
              <a:rPr lang="en-IE" sz="2200" dirty="0"/>
              <a:t>? </a:t>
            </a:r>
          </a:p>
          <a:p>
            <a:pPr marL="342900" indent="-342900" algn="l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sz="2200" dirty="0" err="1"/>
              <a:t>strony</a:t>
            </a:r>
            <a:r>
              <a:rPr lang="en-IE" sz="2200" dirty="0"/>
              <a:t> </a:t>
            </a:r>
            <a:r>
              <a:rPr lang="en-IE" sz="2200" dirty="0" err="1"/>
              <a:t>internetowe</a:t>
            </a:r>
            <a:r>
              <a:rPr lang="en-IE" sz="2200" dirty="0"/>
              <a:t> z </a:t>
            </a:r>
            <a:r>
              <a:rPr lang="en-IE" sz="2200" dirty="0" err="1"/>
              <a:t>ogłoszeniami</a:t>
            </a:r>
            <a:r>
              <a:rPr lang="en-IE" sz="2200" dirty="0"/>
              <a:t> </a:t>
            </a:r>
            <a:r>
              <a:rPr lang="en-IE" sz="2200" dirty="0" err="1"/>
              <a:t>rekrutacyjnymi</a:t>
            </a:r>
            <a:r>
              <a:rPr lang="en-IE" sz="2200" dirty="0"/>
              <a:t> </a:t>
            </a:r>
            <a:r>
              <a:rPr lang="en-IE" sz="2200" dirty="0" err="1"/>
              <a:t>mogą</a:t>
            </a:r>
            <a:r>
              <a:rPr lang="en-IE" sz="2200" dirty="0"/>
              <a:t> </a:t>
            </a:r>
            <a:r>
              <a:rPr lang="en-IE" sz="2200" dirty="0" err="1"/>
              <a:t>być</a:t>
            </a:r>
            <a:r>
              <a:rPr lang="en-IE" sz="2200" dirty="0"/>
              <a:t> </a:t>
            </a:r>
            <a:r>
              <a:rPr lang="en-IE" sz="2200" dirty="0" err="1"/>
              <a:t>bardzo</a:t>
            </a:r>
            <a:r>
              <a:rPr lang="en-IE" sz="2200" dirty="0"/>
              <a:t> </a:t>
            </a:r>
            <a:r>
              <a:rPr lang="en-IE" sz="2200" dirty="0" err="1"/>
              <a:t>drogie</a:t>
            </a:r>
            <a:r>
              <a:rPr lang="en-IE" sz="22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873250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8"/>
    </mc:Choice>
    <mc:Fallback>
      <p:transition spd="slow" advTm="6008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A4728B-8273-465F-B121-F9C7E980D4F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926316" y="0"/>
            <a:ext cx="3333936" cy="2669038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9FD39F4-00B7-0B40-AEEA-0CBD6FA368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042193"/>
            <a:ext cx="8268730" cy="3753677"/>
          </a:xfrm>
        </p:spPr>
        <p:txBody>
          <a:bodyPr>
            <a:normAutofit/>
          </a:bodyPr>
          <a:lstStyle/>
          <a:p>
            <a:r>
              <a:rPr lang="en-IE" sz="2800" dirty="0" err="1"/>
              <a:t>Zastosowanie</a:t>
            </a:r>
            <a:r>
              <a:rPr lang="en-IE" sz="2800" dirty="0"/>
              <a:t> </a:t>
            </a:r>
            <a:r>
              <a:rPr lang="en-IE" sz="2800" dirty="0" err="1"/>
              <a:t>najbardziej</a:t>
            </a:r>
            <a:r>
              <a:rPr lang="en-IE" sz="2800" dirty="0"/>
              <a:t> </a:t>
            </a:r>
            <a:r>
              <a:rPr lang="en-IE" sz="2800" dirty="0" err="1"/>
              <a:t>odpowiednich</a:t>
            </a:r>
            <a:r>
              <a:rPr lang="en-IE" sz="2800" dirty="0"/>
              <a:t> </a:t>
            </a:r>
            <a:r>
              <a:rPr lang="en-IE" sz="2800" dirty="0" err="1"/>
              <a:t>narzędzi</a:t>
            </a:r>
            <a:r>
              <a:rPr lang="en-IE" sz="2800" dirty="0"/>
              <a:t> </a:t>
            </a:r>
            <a:r>
              <a:rPr lang="en-IE" sz="2800" dirty="0" err="1"/>
              <a:t>rekrutacyjnych</a:t>
            </a:r>
            <a:r>
              <a:rPr lang="en-IE" sz="2800" dirty="0"/>
              <a:t> </a:t>
            </a:r>
            <a:r>
              <a:rPr lang="en-IE" sz="2800" dirty="0" err="1"/>
              <a:t>pozwoli</a:t>
            </a:r>
            <a:r>
              <a:rPr lang="en-IE" sz="2800" dirty="0"/>
              <a:t> Ci </a:t>
            </a:r>
            <a:r>
              <a:rPr lang="en-IE" sz="2800" dirty="0" err="1"/>
              <a:t>zaoszczędzić</a:t>
            </a:r>
            <a:r>
              <a:rPr lang="en-IE" sz="2800" dirty="0"/>
              <a:t> </a:t>
            </a:r>
            <a:r>
              <a:rPr lang="en-IE" sz="2800" dirty="0" err="1"/>
              <a:t>pieniądze</a:t>
            </a:r>
            <a:r>
              <a:rPr lang="en-IE" sz="2800" dirty="0"/>
              <a:t> - </a:t>
            </a:r>
            <a:r>
              <a:rPr lang="en-IE" sz="2800" dirty="0" err="1"/>
              <a:t>kompletny</a:t>
            </a:r>
            <a:r>
              <a:rPr lang="en-IE" sz="2800" dirty="0"/>
              <a:t> </a:t>
            </a:r>
            <a:r>
              <a:rPr lang="en-IE" sz="2800" dirty="0" err="1"/>
              <a:t>Moduł</a:t>
            </a:r>
            <a:r>
              <a:rPr lang="en-IE" sz="2800" dirty="0"/>
              <a:t> X </a:t>
            </a:r>
            <a:r>
              <a:rPr lang="en-IE" sz="2800" dirty="0" err="1"/>
              <a:t>zapewni</a:t>
            </a:r>
            <a:r>
              <a:rPr lang="en-IE" sz="2800" dirty="0"/>
              <a:t> Ci </a:t>
            </a:r>
            <a:r>
              <a:rPr lang="en-IE" sz="2800" dirty="0" err="1"/>
              <a:t>dotarcie</a:t>
            </a:r>
            <a:r>
              <a:rPr lang="en-IE" sz="2800" dirty="0"/>
              <a:t> do </a:t>
            </a:r>
            <a:r>
              <a:rPr lang="en-IE" sz="2800" dirty="0" err="1"/>
              <a:t>właściwej</a:t>
            </a:r>
            <a:r>
              <a:rPr lang="en-IE" sz="2800" dirty="0"/>
              <a:t> </a:t>
            </a:r>
            <a:r>
              <a:rPr lang="en-IE" sz="2800" dirty="0" err="1"/>
              <a:t>grupy</a:t>
            </a:r>
            <a:r>
              <a:rPr lang="en-IE" sz="2800" dirty="0"/>
              <a:t> </a:t>
            </a:r>
            <a:r>
              <a:rPr lang="en-IE" sz="2800" dirty="0" err="1"/>
              <a:t>docelowej</a:t>
            </a:r>
            <a:r>
              <a:rPr lang="en-IE" sz="2800" dirty="0"/>
              <a:t> </a:t>
            </a:r>
            <a:r>
              <a:rPr lang="en-IE" sz="2800" dirty="0" err="1"/>
              <a:t>potencjalnych</a:t>
            </a:r>
            <a:r>
              <a:rPr lang="en-IE" sz="2800" dirty="0"/>
              <a:t> </a:t>
            </a:r>
            <a:r>
              <a:rPr lang="en-IE" sz="2800" dirty="0" err="1"/>
              <a:t>pracowników</a:t>
            </a:r>
            <a:r>
              <a:rPr lang="en-IE" sz="2800" dirty="0"/>
              <a:t> w </a:t>
            </a:r>
            <a:r>
              <a:rPr lang="en-IE" sz="2800" dirty="0" err="1"/>
              <a:t>najbardziej</a:t>
            </a:r>
            <a:r>
              <a:rPr lang="en-IE" sz="2800" dirty="0"/>
              <a:t> </a:t>
            </a:r>
            <a:r>
              <a:rPr lang="en-IE" sz="2800" dirty="0" err="1"/>
              <a:t>efektywny</a:t>
            </a:r>
            <a:r>
              <a:rPr lang="en-IE" sz="2800" dirty="0"/>
              <a:t> </a:t>
            </a:r>
            <a:r>
              <a:rPr lang="en-IE" sz="2800" dirty="0" err="1"/>
              <a:t>kosztowo</a:t>
            </a:r>
            <a:r>
              <a:rPr lang="en-IE" sz="2800" dirty="0"/>
              <a:t> </a:t>
            </a:r>
            <a:r>
              <a:rPr lang="en-IE" sz="2800" dirty="0" err="1"/>
              <a:t>sposób</a:t>
            </a:r>
            <a:r>
              <a:rPr lang="en-IE" sz="2800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404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31"/>
    </mc:Choice>
    <mc:Fallback>
      <p:transition spd="slow" advTm="583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552835" y="3583517"/>
            <a:ext cx="5543165" cy="2654302"/>
          </a:xfrm>
        </p:spPr>
        <p:txBody>
          <a:bodyPr/>
          <a:lstStyle/>
          <a:p>
            <a:r>
              <a:rPr lang="en-US" dirty="0"/>
              <a:t>3.3 </a:t>
            </a:r>
            <a:r>
              <a:rPr lang="en-IE" dirty="0"/>
              <a:t>KOSZTY WYNAGRODZEŃ</a:t>
            </a:r>
          </a:p>
          <a:p>
            <a:endParaRPr lang="en-IE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81BD32-2608-4A03-9318-AE2B9A1990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611007" y="465739"/>
            <a:ext cx="60960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031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927"/>
    </mc:Choice>
    <mc:Fallback>
      <p:transition spd="slow" advTm="4927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BB5595-49BA-2E4C-80AB-34ED83484E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3078" y="300942"/>
            <a:ext cx="4842218" cy="930958"/>
          </a:xfrm>
        </p:spPr>
        <p:txBody>
          <a:bodyPr>
            <a:noAutofit/>
          </a:bodyPr>
          <a:lstStyle/>
          <a:p>
            <a:pPr algn="l"/>
            <a:r>
              <a:rPr lang="en-IE" dirty="0"/>
              <a:t>KOSZTY WYNAGRODZENIA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69D524-5925-D646-97B9-9B32D48FD8A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8632" y="1588110"/>
            <a:ext cx="6203273" cy="4536271"/>
          </a:xfrm>
          <a:solidFill>
            <a:schemeClr val="bg1"/>
          </a:solidFill>
        </p:spPr>
        <p:txBody>
          <a:bodyPr/>
          <a:lstStyle/>
          <a:p>
            <a:pPr algn="just"/>
            <a:r>
              <a:rPr lang="en-IE" sz="2200" dirty="0" err="1"/>
              <a:t>Oczywiście</a:t>
            </a:r>
            <a:r>
              <a:rPr lang="en-IE" sz="2200" dirty="0"/>
              <a:t>, </a:t>
            </a:r>
            <a:r>
              <a:rPr lang="en-IE" sz="2200" dirty="0" err="1"/>
              <a:t>największym</a:t>
            </a:r>
            <a:r>
              <a:rPr lang="en-IE" sz="2200" dirty="0"/>
              <a:t> </a:t>
            </a:r>
            <a:r>
              <a:rPr lang="en-IE" sz="2200" dirty="0" err="1"/>
              <a:t>pojedynczym</a:t>
            </a:r>
            <a:r>
              <a:rPr lang="en-IE" sz="2200" dirty="0"/>
              <a:t> </a:t>
            </a:r>
            <a:r>
              <a:rPr lang="en-IE" sz="2200" dirty="0" err="1"/>
              <a:t>kosztem</a:t>
            </a:r>
            <a:r>
              <a:rPr lang="en-IE" sz="2200" dirty="0"/>
              <a:t> </a:t>
            </a:r>
            <a:r>
              <a:rPr lang="en-IE" sz="2200" dirty="0" err="1"/>
              <a:t>zatrudnienia</a:t>
            </a:r>
            <a:r>
              <a:rPr lang="en-IE" sz="2200" dirty="0"/>
              <a:t> </a:t>
            </a:r>
            <a:r>
              <a:rPr lang="en-IE" sz="2200" dirty="0" err="1"/>
              <a:t>nowego</a:t>
            </a:r>
            <a:r>
              <a:rPr lang="en-IE" sz="2200" dirty="0"/>
              <a:t> </a:t>
            </a:r>
            <a:r>
              <a:rPr lang="en-IE" sz="2200" dirty="0" err="1"/>
              <a:t>pracownika</a:t>
            </a:r>
            <a:r>
              <a:rPr lang="en-IE" sz="2200" dirty="0"/>
              <a:t> </a:t>
            </a:r>
            <a:r>
              <a:rPr lang="en-IE" sz="2200" dirty="0" err="1"/>
              <a:t>są</a:t>
            </a:r>
            <a:r>
              <a:rPr lang="en-IE" sz="2200" dirty="0"/>
              <a:t> </a:t>
            </a:r>
            <a:r>
              <a:rPr lang="en-IE" sz="2200" dirty="0" err="1"/>
              <a:t>koszty</a:t>
            </a:r>
            <a:r>
              <a:rPr lang="en-IE" sz="2200" dirty="0"/>
              <a:t> </a:t>
            </a:r>
            <a:r>
              <a:rPr lang="en-IE" sz="2200" dirty="0" err="1"/>
              <a:t>jego</a:t>
            </a:r>
            <a:r>
              <a:rPr lang="en-IE" sz="2200" dirty="0"/>
              <a:t> </a:t>
            </a:r>
            <a:r>
              <a:rPr lang="en-IE" sz="2200" dirty="0" err="1"/>
              <a:t>wynagrodzenia.Wielu</a:t>
            </a:r>
            <a:r>
              <a:rPr lang="en-IE" sz="2200" dirty="0"/>
              <a:t> </a:t>
            </a:r>
            <a:r>
              <a:rPr lang="en-IE" sz="2200" dirty="0" err="1"/>
              <a:t>początkujących</a:t>
            </a:r>
            <a:r>
              <a:rPr lang="en-IE" sz="2200" dirty="0"/>
              <a:t> </a:t>
            </a:r>
            <a:r>
              <a:rPr lang="en-IE" sz="2200" dirty="0" err="1"/>
              <a:t>pracodawców</a:t>
            </a:r>
            <a:r>
              <a:rPr lang="en-IE" sz="2200" dirty="0"/>
              <a:t> </a:t>
            </a:r>
            <a:r>
              <a:rPr lang="en-IE" sz="2200" dirty="0" err="1"/>
              <a:t>minimalizuje</a:t>
            </a:r>
            <a:r>
              <a:rPr lang="en-IE" sz="2200" dirty="0"/>
              <a:t> </a:t>
            </a:r>
            <a:r>
              <a:rPr lang="en-IE" sz="2200" dirty="0" err="1"/>
              <a:t>wpływ</a:t>
            </a:r>
            <a:r>
              <a:rPr lang="en-IE" sz="2200" dirty="0"/>
              <a:t> </a:t>
            </a:r>
            <a:r>
              <a:rPr lang="en-IE" sz="2200" dirty="0" err="1"/>
              <a:t>finansowy</a:t>
            </a:r>
            <a:r>
              <a:rPr lang="en-IE" sz="2200" dirty="0"/>
              <a:t>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swoją</a:t>
            </a:r>
            <a:r>
              <a:rPr lang="en-IE" sz="2200" dirty="0"/>
              <a:t> </a:t>
            </a:r>
            <a:r>
              <a:rPr lang="en-IE" sz="2200" dirty="0" err="1"/>
              <a:t>działalność</a:t>
            </a:r>
            <a:r>
              <a:rPr lang="en-IE" sz="2200" dirty="0"/>
              <a:t>, </a:t>
            </a:r>
            <a:r>
              <a:rPr lang="en-IE" sz="2200" dirty="0" err="1"/>
              <a:t>zatrudniając</a:t>
            </a:r>
            <a:r>
              <a:rPr lang="en-IE" sz="2200" dirty="0"/>
              <a:t> w </a:t>
            </a:r>
            <a:r>
              <a:rPr lang="en-IE" sz="2200" dirty="0" err="1"/>
              <a:t>pierwszej</a:t>
            </a:r>
            <a:r>
              <a:rPr lang="en-IE" sz="2200" dirty="0"/>
              <a:t> </a:t>
            </a:r>
            <a:r>
              <a:rPr lang="en-IE" sz="2200" dirty="0" err="1"/>
              <a:t>kolejności</a:t>
            </a:r>
            <a:r>
              <a:rPr lang="en-IE" sz="2200" dirty="0"/>
              <a:t> </a:t>
            </a:r>
            <a:r>
              <a:rPr lang="en-IE" sz="2200" dirty="0" err="1"/>
              <a:t>pracownika</a:t>
            </a:r>
            <a:r>
              <a:rPr lang="en-IE" sz="2200" dirty="0"/>
              <a:t> w </a:t>
            </a:r>
            <a:r>
              <a:rPr lang="en-IE" sz="2200" dirty="0" err="1"/>
              <a:t>niepełnym</a:t>
            </a:r>
            <a:r>
              <a:rPr lang="en-IE" sz="2200" dirty="0"/>
              <a:t> </a:t>
            </a:r>
            <a:r>
              <a:rPr lang="en-IE" sz="2200" dirty="0" err="1"/>
              <a:t>wymiarze</a:t>
            </a:r>
            <a:r>
              <a:rPr lang="en-IE" sz="2200" dirty="0"/>
              <a:t> </a:t>
            </a:r>
            <a:r>
              <a:rPr lang="en-IE" sz="2200" dirty="0" err="1"/>
              <a:t>godzin</a:t>
            </a:r>
            <a:r>
              <a:rPr lang="en-IE" sz="2200" dirty="0"/>
              <a:t>. </a:t>
            </a:r>
          </a:p>
          <a:p>
            <a:pPr algn="just"/>
            <a:r>
              <a:rPr lang="en-IE" sz="2200" dirty="0" err="1"/>
              <a:t>Będzie</a:t>
            </a:r>
            <a:r>
              <a:rPr lang="en-IE" sz="2200" dirty="0"/>
              <a:t> to </a:t>
            </a:r>
            <a:r>
              <a:rPr lang="en-IE" sz="2200" dirty="0" err="1"/>
              <a:t>działać</a:t>
            </a:r>
            <a:r>
              <a:rPr lang="en-IE" sz="2200" dirty="0"/>
              <a:t> </a:t>
            </a:r>
            <a:r>
              <a:rPr lang="en-IE" sz="2200" dirty="0" err="1"/>
              <a:t>lepiej</a:t>
            </a:r>
            <a:r>
              <a:rPr lang="en-IE" sz="2200" dirty="0"/>
              <a:t> w </a:t>
            </a:r>
            <a:r>
              <a:rPr lang="en-IE" sz="2200" dirty="0" err="1"/>
              <a:t>niektórych</a:t>
            </a:r>
            <a:r>
              <a:rPr lang="en-IE" sz="2200" dirty="0"/>
              <a:t> </a:t>
            </a:r>
            <a:r>
              <a:rPr lang="en-IE" sz="2200" dirty="0" err="1"/>
              <a:t>branżach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niektórych</a:t>
            </a:r>
            <a:r>
              <a:rPr lang="en-IE" sz="2200" dirty="0"/>
              <a:t> </a:t>
            </a:r>
            <a:r>
              <a:rPr lang="en-IE" sz="2200" dirty="0" err="1"/>
              <a:t>stanowiskach</a:t>
            </a:r>
            <a:r>
              <a:rPr lang="en-IE" sz="2200" dirty="0"/>
              <a:t>. W </a:t>
            </a:r>
            <a:r>
              <a:rPr lang="en-IE" sz="2200" dirty="0" err="1"/>
              <a:t>zależności</a:t>
            </a:r>
            <a:r>
              <a:rPr lang="en-IE" sz="2200" dirty="0"/>
              <a:t> od </a:t>
            </a:r>
            <a:r>
              <a:rPr lang="en-IE" sz="2200" dirty="0" err="1"/>
              <a:t>stanowiska</a:t>
            </a:r>
            <a:r>
              <a:rPr lang="en-IE" sz="2200" dirty="0"/>
              <a:t>, </a:t>
            </a:r>
            <a:r>
              <a:rPr lang="en-IE" sz="2200" dirty="0" err="1"/>
              <a:t>warto</a:t>
            </a:r>
            <a:r>
              <a:rPr lang="en-IE" sz="2200" dirty="0"/>
              <a:t> </a:t>
            </a:r>
            <a:r>
              <a:rPr lang="en-IE" sz="2200" dirty="0" err="1"/>
              <a:t>zauważyć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</a:t>
            </a:r>
            <a:r>
              <a:rPr lang="en-IE" sz="2200" dirty="0" err="1"/>
              <a:t>czasami</a:t>
            </a:r>
            <a:r>
              <a:rPr lang="en-IE" sz="2200" dirty="0"/>
              <a:t> </a:t>
            </a:r>
            <a:r>
              <a:rPr lang="en-IE" sz="2200" dirty="0" err="1"/>
              <a:t>trudniej</a:t>
            </a:r>
            <a:r>
              <a:rPr lang="en-IE" sz="2200" dirty="0"/>
              <a:t> jest </a:t>
            </a:r>
            <a:r>
              <a:rPr lang="en-IE" sz="2200" dirty="0" err="1"/>
              <a:t>znaleźć</a:t>
            </a:r>
            <a:r>
              <a:rPr lang="en-IE" sz="2200" dirty="0"/>
              <a:t> </a:t>
            </a:r>
            <a:r>
              <a:rPr lang="en-IE" sz="2200" dirty="0" err="1"/>
              <a:t>odpowiednią</a:t>
            </a:r>
            <a:r>
              <a:rPr lang="en-IE" sz="2200" dirty="0"/>
              <a:t> </a:t>
            </a:r>
            <a:r>
              <a:rPr lang="en-IE" sz="2200" dirty="0" err="1"/>
              <a:t>osobę</a:t>
            </a:r>
            <a:r>
              <a:rPr lang="en-IE" sz="2200" dirty="0"/>
              <a:t>, </a:t>
            </a:r>
            <a:r>
              <a:rPr lang="en-IE" sz="2200" dirty="0" err="1"/>
              <a:t>która</a:t>
            </a:r>
            <a:r>
              <a:rPr lang="en-IE" sz="2200" dirty="0"/>
              <a:t> </a:t>
            </a:r>
            <a:r>
              <a:rPr lang="en-IE" sz="2200" dirty="0" err="1"/>
              <a:t>będzie</a:t>
            </a:r>
            <a:r>
              <a:rPr lang="en-IE" sz="2200" dirty="0"/>
              <a:t> </a:t>
            </a:r>
            <a:r>
              <a:rPr lang="en-IE" sz="2200" dirty="0" err="1"/>
              <a:t>chciała</a:t>
            </a:r>
            <a:r>
              <a:rPr lang="en-IE" sz="2200" dirty="0"/>
              <a:t> </a:t>
            </a:r>
            <a:r>
              <a:rPr lang="en-IE" sz="2200" dirty="0" err="1"/>
              <a:t>pracować</a:t>
            </a:r>
            <a:r>
              <a:rPr lang="en-IE" sz="2200" dirty="0"/>
              <a:t> w </a:t>
            </a:r>
            <a:r>
              <a:rPr lang="en-IE" sz="2200" dirty="0" err="1"/>
              <a:t>niepełnym</a:t>
            </a:r>
            <a:r>
              <a:rPr lang="en-IE" sz="2200" dirty="0"/>
              <a:t> </a:t>
            </a:r>
            <a:r>
              <a:rPr lang="en-IE" sz="2200" dirty="0" err="1"/>
              <a:t>wymiarze</a:t>
            </a:r>
            <a:r>
              <a:rPr lang="en-IE" sz="2200" dirty="0"/>
              <a:t> </a:t>
            </a:r>
            <a:r>
              <a:rPr lang="en-IE" sz="2200" dirty="0" err="1"/>
              <a:t>godzin</a:t>
            </a:r>
            <a:r>
              <a:rPr lang="en-IE" sz="2200" dirty="0"/>
              <a:t> </a:t>
            </a:r>
            <a:r>
              <a:rPr lang="en-IE" sz="2200" dirty="0" err="1"/>
              <a:t>lub</a:t>
            </a:r>
            <a:r>
              <a:rPr lang="en-IE" sz="2200" dirty="0"/>
              <a:t> </a:t>
            </a:r>
            <a:r>
              <a:rPr lang="en-IE" sz="2200" dirty="0" err="1"/>
              <a:t>później</a:t>
            </a:r>
            <a:r>
              <a:rPr lang="en-IE" sz="2200" dirty="0"/>
              <a:t> </a:t>
            </a:r>
            <a:r>
              <a:rPr lang="en-IE" sz="2200" dirty="0" err="1"/>
              <a:t>zwiększyć</a:t>
            </a:r>
            <a:r>
              <a:rPr lang="en-IE" sz="2200" dirty="0"/>
              <a:t> </a:t>
            </a:r>
            <a:r>
              <a:rPr lang="en-IE" sz="2200" dirty="0" err="1"/>
              <a:t>liczbę</a:t>
            </a:r>
            <a:r>
              <a:rPr lang="en-IE" sz="2200" dirty="0"/>
              <a:t> </a:t>
            </a:r>
            <a:r>
              <a:rPr lang="en-IE" sz="2200" dirty="0" err="1"/>
              <a:t>godzin</a:t>
            </a:r>
            <a:r>
              <a:rPr lang="en-IE" sz="2200" dirty="0"/>
              <a:t> w </a:t>
            </a:r>
            <a:r>
              <a:rPr lang="en-IE" sz="2200" dirty="0" err="1"/>
              <a:t>miarę</a:t>
            </a:r>
            <a:r>
              <a:rPr lang="en-IE" sz="2200" dirty="0"/>
              <a:t> </a:t>
            </a:r>
            <a:r>
              <a:rPr lang="en-IE" sz="2200" dirty="0" err="1"/>
              <a:t>rozwoju</a:t>
            </a:r>
            <a:r>
              <a:rPr lang="en-IE" sz="2200" dirty="0"/>
              <a:t> </a:t>
            </a:r>
            <a:r>
              <a:rPr lang="en-IE" sz="2200" dirty="0" err="1"/>
              <a:t>firmy</a:t>
            </a:r>
            <a:r>
              <a:rPr lang="en-IE" sz="2200" dirty="0"/>
              <a:t>, co </a:t>
            </a:r>
            <a:r>
              <a:rPr lang="en-IE" sz="2200" dirty="0" err="1"/>
              <a:t>oznacza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</a:t>
            </a:r>
            <a:r>
              <a:rPr lang="en-IE" sz="2200" dirty="0" err="1"/>
              <a:t>trzeba</a:t>
            </a:r>
            <a:r>
              <a:rPr lang="en-IE" sz="2200" dirty="0"/>
              <a:t> </a:t>
            </a:r>
            <a:r>
              <a:rPr lang="en-IE" sz="2200" dirty="0" err="1"/>
              <a:t>będzie</a:t>
            </a:r>
            <a:r>
              <a:rPr lang="en-IE" sz="2200" dirty="0"/>
              <a:t> </a:t>
            </a:r>
            <a:r>
              <a:rPr lang="en-IE" sz="2200" dirty="0" err="1"/>
              <a:t>zatrudnić</a:t>
            </a:r>
            <a:r>
              <a:rPr lang="en-IE" sz="2200" dirty="0"/>
              <a:t> </a:t>
            </a:r>
            <a:r>
              <a:rPr lang="en-IE" sz="2200" dirty="0" err="1"/>
              <a:t>kogoś</a:t>
            </a:r>
            <a:r>
              <a:rPr lang="en-IE" sz="2200" dirty="0"/>
              <a:t> </a:t>
            </a:r>
            <a:r>
              <a:rPr lang="en-IE" sz="2200" dirty="0" err="1"/>
              <a:t>innego</a:t>
            </a:r>
            <a:r>
              <a:rPr lang="en-IE" sz="2200" dirty="0"/>
              <a:t>. </a:t>
            </a:r>
            <a:endParaRPr lang="en-IE" sz="2200" dirty="0">
              <a:effectLst/>
            </a:endParaRPr>
          </a:p>
        </p:txBody>
      </p:sp>
      <p:pic>
        <p:nvPicPr>
          <p:cNvPr id="9" name="Picture Placeholder 8" descr="A picture containing table, indoor, cup, food&#10;&#10;Description automatically generated">
            <a:extLst>
              <a:ext uri="{FF2B5EF4-FFF2-40B4-BE49-F238E27FC236}">
                <a16:creationId xmlns:a16="http://schemas.microsoft.com/office/drawing/2014/main" id="{89D45BA1-2FFF-5F40-A9AB-2A45CD833AD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65AD335-00A9-D84A-AA42-B86E9FFE83F0}"/>
              </a:ext>
            </a:extLst>
          </p:cNvPr>
          <p:cNvCxnSpPr/>
          <p:nvPr/>
        </p:nvCxnSpPr>
        <p:spPr>
          <a:xfrm>
            <a:off x="783078" y="1333500"/>
            <a:ext cx="5279144" cy="0"/>
          </a:xfrm>
          <a:prstGeom prst="line">
            <a:avLst/>
          </a:prstGeom>
          <a:ln w="19050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6225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20"/>
    </mc:Choice>
    <mc:Fallback>
      <p:transition spd="slow" advTm="712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6828</TotalTime>
  <Words>1786</Words>
  <Application>Microsoft Office PowerPoint</Application>
  <PresentationFormat>Widescreen</PresentationFormat>
  <Paragraphs>129</Paragraphs>
  <Slides>34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Arial</vt:lpstr>
      <vt:lpstr>Calibri</vt:lpstr>
      <vt:lpstr>Calibri Light</vt:lpstr>
      <vt:lpstr>MVWVBI+Helvetica</vt:lpstr>
      <vt:lpstr>Quattrocento Sans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Gillian Keane</dc:creator>
  <cp:lastModifiedBy>Aine Hamill</cp:lastModifiedBy>
  <cp:revision>717</cp:revision>
  <dcterms:created xsi:type="dcterms:W3CDTF">2018-09-19T09:23:58Z</dcterms:created>
  <dcterms:modified xsi:type="dcterms:W3CDTF">2020-06-15T08:58:36Z</dcterms:modified>
</cp:coreProperties>
</file>