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1.jpg" ContentType="image/jpeg"/>
  <Override PartName="/ppt/media/image12.jpg" ContentType="image/jpeg"/>
  <Override PartName="/ppt/media/image21.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59" r:id="rId2"/>
    <p:sldId id="261" r:id="rId3"/>
    <p:sldId id="278" r:id="rId4"/>
    <p:sldId id="336" r:id="rId5"/>
    <p:sldId id="374" r:id="rId6"/>
    <p:sldId id="317" r:id="rId7"/>
    <p:sldId id="375" r:id="rId8"/>
    <p:sldId id="376" r:id="rId9"/>
    <p:sldId id="318" r:id="rId10"/>
    <p:sldId id="377" r:id="rId11"/>
    <p:sldId id="311" r:id="rId12"/>
    <p:sldId id="364" r:id="rId13"/>
    <p:sldId id="378" r:id="rId14"/>
    <p:sldId id="379" r:id="rId15"/>
    <p:sldId id="335" r:id="rId16"/>
    <p:sldId id="380" r:id="rId17"/>
    <p:sldId id="381" r:id="rId18"/>
    <p:sldId id="382" r:id="rId19"/>
    <p:sldId id="383" r:id="rId20"/>
    <p:sldId id="384" r:id="rId21"/>
    <p:sldId id="385" r:id="rId22"/>
    <p:sldId id="358" r:id="rId23"/>
    <p:sldId id="386" r:id="rId24"/>
    <p:sldId id="387" r:id="rId25"/>
    <p:sldId id="388" r:id="rId26"/>
    <p:sldId id="389" r:id="rId27"/>
    <p:sldId id="390" r:id="rId28"/>
    <p:sldId id="391" r:id="rId29"/>
    <p:sldId id="392" r:id="rId30"/>
    <p:sldId id="393" r:id="rId31"/>
    <p:sldId id="30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2E95D2"/>
    <a:srgbClr val="8F257A"/>
    <a:srgbClr val="EA1D76"/>
    <a:srgbClr val="EE7123"/>
    <a:srgbClr val="16A8D3"/>
    <a:srgbClr val="CE1779"/>
    <a:srgbClr val="000000"/>
    <a:srgbClr val="FDC010"/>
    <a:srgbClr val="0B74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6"/>
    <p:restoredTop sz="86395"/>
  </p:normalViewPr>
  <p:slideViewPr>
    <p:cSldViewPr snapToGrid="0" snapToObjects="1">
      <p:cViewPr varScale="1">
        <p:scale>
          <a:sx n="40" d="100"/>
          <a:sy n="40" d="100"/>
        </p:scale>
        <p:origin x="288" y="48"/>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5/19/2020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‹Nº›</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5/19/2020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‹Nº›</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THE </a:t>
            </a:r>
            <a:r>
              <a:rPr lang="en-IE" sz="4400" b="1" i="0" u="none" strike="noStrike" kern="1200" dirty="0">
                <a:solidFill>
                  <a:schemeClr val="bg1"/>
                </a:solidFill>
                <a:effectLst/>
                <a:latin typeface="+mn-lt"/>
                <a:ea typeface="+mn-ea"/>
                <a:cs typeface="+mn-cs"/>
              </a:rPr>
              <a:t>AMBITION 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0" y="2123341"/>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4371" t="50000" r="-3012" b="-4476"/>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xmlns=""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xmlns=""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xmlns=""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xmlns=""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xmlns=""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xmlns=""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xmlns=""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xmlns=""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xmlns=""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xmlns=""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xmlns=""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xmlns=""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xmlns=""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xmlns=""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xmlns=""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xmlns=""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xmlns=""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xmlns=""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50000"/>
          <a:stretch/>
        </p:blipFill>
        <p:spPr>
          <a:xfrm>
            <a:off x="8547237" y="0"/>
            <a:ext cx="3759200" cy="2121496"/>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7382" t="-3864" r="-1" b="49388"/>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xmlns=""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xmlns=""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xmlns=""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xmlns="" id="{43460853-3FC6-3640-B1F1-44CD760CC7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xmlns=""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xmlns=""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xmlns=""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xmlns=""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xmlns=""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xmlns=""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xmlns=""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xmlns=""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xmlns=""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xmlns=""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xmlns=""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xmlns=""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xmlns=""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xmlns=""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xmlns=""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a:extLst>
              <a:ext uri="{28A0092B-C50C-407E-A947-70E740481C1C}">
                <a14:useLocalDpi xmlns:a14="http://schemas.microsoft.com/office/drawing/2010/main" val="0"/>
              </a:ext>
            </a:extLst>
          </a:blip>
          <a:srcRect l="29694" t="6763" r="13475" b="6473"/>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8387" t="10823" r="9307" b="5574"/>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Laptop slide 1">
    <p:spTree>
      <p:nvGrpSpPr>
        <p:cNvPr id="1" name=""/>
        <p:cNvGrpSpPr/>
        <p:nvPr/>
      </p:nvGrpSpPr>
      <p:grpSpPr>
        <a:xfrm>
          <a:off x="0" y="0"/>
          <a:ext cx="0" cy="0"/>
          <a:chOff x="0" y="0"/>
          <a:chExt cx="0" cy="0"/>
        </a:xfrm>
      </p:grpSpPr>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30583917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8387" t="10823" r="49050" b="5574"/>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3425" t="-1173" r="6562" b="12394"/>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xmlns=""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xmlns="" id="{E0F80F4D-8E9D-4E44-8C15-5A38944239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xmlns=""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xmlns=""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xmlns=""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xmlns=""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a:extLst>
              <a:ext uri="{28A0092B-C50C-407E-A947-70E740481C1C}">
                <a14:useLocalDpi xmlns:a14="http://schemas.microsoft.com/office/drawing/2010/main" val="0"/>
              </a:ext>
            </a:extLst>
          </a:blip>
          <a:srcRect l="-7766" t="45044" r="20767" b="-8542"/>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xmlns=""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xmlns=""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xmlns="" id="{568B6B40-4FEF-704C-BA00-8092469DEA4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xmlns="" id="{30400D71-66F5-7F4B-9F2F-41E002AB9C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5/19/2020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‹Nº›</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74" r:id="rId51"/>
    <p:sldLayoutId id="2147483750" r:id="rId52"/>
    <p:sldLayoutId id="2147483751" r:id="rId53"/>
    <p:sldLayoutId id="2147483752" r:id="rId54"/>
    <p:sldLayoutId id="2147483687" r:id="rId55"/>
    <p:sldLayoutId id="2147483754" r:id="rId56"/>
    <p:sldLayoutId id="2147483740" r:id="rId57"/>
    <p:sldLayoutId id="2147483705" r:id="rId58"/>
    <p:sldLayoutId id="2147483737" r:id="rId59"/>
    <p:sldLayoutId id="2147483735" r:id="rId60"/>
    <p:sldLayoutId id="2147483709" r:id="rId61"/>
    <p:sldLayoutId id="2147483717" r:id="rId62"/>
    <p:sldLayoutId id="2147483654" r:id="rId63"/>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ixabay.com/en/white-male-3d-man-isolated-3d-1871366/" TargetMode="External"/><Relationship Id="rId2" Type="http://schemas.openxmlformats.org/officeDocument/2006/relationships/image" Target="../media/image11.jp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hyperlink" Target="http://blog.yorksj.ac.uk/moodle/learning-at-work-week/" TargetMode="External"/><Relationship Id="rId2" Type="http://schemas.openxmlformats.org/officeDocument/2006/relationships/image" Target="../media/image12.jpg"/><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5.jpeg"/><Relationship Id="rId5" Type="http://schemas.openxmlformats.org/officeDocument/2006/relationships/image" Target="../media/image16.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hyperlink" Target="https://commons.wikimedia.org/wiki/File:Black_Man_Working_at_his_Desk_Cartoon_Vector.svg" TargetMode="External"/><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7.png"/><Relationship Id="rId5" Type="http://schemas.openxmlformats.org/officeDocument/2006/relationships/image" Target="../media/image19.sv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pixabay.com/en/rocket-startup-start-up-launch-405543/" TargetMode="External"/><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s://stileex.xyz/difference-entrepreneuriat-intrapreneuriat/" TargetMode="External"/><Relationship Id="rId2" Type="http://schemas.openxmlformats.org/officeDocument/2006/relationships/image" Target="../media/image21.jpg"/><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hyperlink" Target="http://pinchot.edu/what-is-intrapreneurship/" TargetMode="External"/><Relationship Id="rId2" Type="http://schemas.openxmlformats.org/officeDocument/2006/relationships/image" Target="../media/image22.png"/><Relationship Id="rId1" Type="http://schemas.openxmlformats.org/officeDocument/2006/relationships/slideLayout" Target="../slideLayouts/slideLayout50.xml"/><Relationship Id="rId4" Type="http://schemas.openxmlformats.org/officeDocument/2006/relationships/hyperlink" Target="https://www.mindtools.com/pages/article/intrapreneurship.ht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getvetter.com/posts/178-how-to-encourage-intrapreneurship-at-your-company" TargetMode="External"/><Relationship Id="rId2" Type="http://schemas.openxmlformats.org/officeDocument/2006/relationships/image" Target="../media/image23.png"/><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3" Type="http://schemas.openxmlformats.org/officeDocument/2006/relationships/hyperlink" Target="https://pixabay.com/en/group-team-feedback-confirming-2822423/" TargetMode="External"/><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hyperlink" Target="https://www.peoplematters.in/article/talent-management/top-5-tips-to-a-successful-talent-management-plan-17031" TargetMode="External"/><Relationship Id="rId2" Type="http://schemas.openxmlformats.org/officeDocument/2006/relationships/image" Target="../media/image9.jp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s://www.getharvest.com/" TargetMode="External"/><Relationship Id="rId2" Type="http://schemas.openxmlformats.org/officeDocument/2006/relationships/hyperlink" Target="file:///C:\Users\orla\Documents\EU\2019%20-%202021\GEM\IO1%20Learning%20Journeys\clockify.me" TargetMode="External"/><Relationship Id="rId1" Type="http://schemas.openxmlformats.org/officeDocument/2006/relationships/slideLayout" Target="../slideLayouts/slideLayout10.xml"/><Relationship Id="rId6" Type="http://schemas.openxmlformats.org/officeDocument/2006/relationships/hyperlink" Target="https://basecamp.com/" TargetMode="External"/><Relationship Id="rId5" Type="http://schemas.openxmlformats.org/officeDocument/2006/relationships/hyperlink" Target="http://www.monday.com/" TargetMode="External"/><Relationship Id="rId4" Type="http://schemas.openxmlformats.org/officeDocument/2006/relationships/hyperlink" Target="https://asana.co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file:///C:\Users\orla\Documents\EU\2019%20-%202021\GEM\IO1%20Learning%20Journeys\web.whatsapp.com" TargetMode="External"/><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hyperlink" Target="http://www.flock.com/Try-Flock/Sign-Up" TargetMode="External"/><Relationship Id="rId4" Type="http://schemas.openxmlformats.org/officeDocument/2006/relationships/hyperlink" Target="file:///C:\Users\orla\Documents\EU\2019%20-%202021\GEM\IO1%20Learning%20Journeys\slack.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4" y="2775738"/>
            <a:ext cx="3055886" cy="2472917"/>
          </a:xfrm>
        </p:spPr>
        <p:txBody>
          <a:bodyPr>
            <a:normAutofit/>
          </a:bodyPr>
          <a:lstStyle/>
          <a:p>
            <a:r>
              <a:rPr lang="es-ES" sz="2800" b="1" dirty="0">
                <a:solidFill>
                  <a:srgbClr val="CE1779"/>
                </a:solidFill>
              </a:rPr>
              <a:t>MÓDULO 6: </a:t>
            </a:r>
            <a:r>
              <a:rPr lang="es-ES" b="1" dirty="0"/>
              <a:t>	</a:t>
            </a:r>
          </a:p>
          <a:p>
            <a:pPr>
              <a:lnSpc>
                <a:spcPct val="100000"/>
              </a:lnSpc>
            </a:pPr>
            <a:endParaRPr lang="en-US" sz="300" b="1" dirty="0"/>
          </a:p>
          <a:p>
            <a:r>
              <a:rPr lang="es-ES" b="1" dirty="0"/>
              <a:t>CONSOLIDAR UN EQUIPO (de dos o más)</a:t>
            </a:r>
          </a:p>
        </p:txBody>
      </p:sp>
      <p:pic>
        <p:nvPicPr>
          <p:cNvPr id="7" name="Picture Placeholder 6" descr="A person standing on a table&#10;&#10;Description automatically generated">
            <a:extLst>
              <a:ext uri="{FF2B5EF4-FFF2-40B4-BE49-F238E27FC236}">
                <a16:creationId xmlns:a16="http://schemas.microsoft.com/office/drawing/2014/main" xmlns="" id="{7F4A196C-AD94-A34F-971D-AB6D0D85FA66}"/>
              </a:ext>
            </a:extLst>
          </p:cNvPr>
          <p:cNvPicPr>
            <a:picLocks noGrp="1" noChangeAspect="1"/>
          </p:cNvPicPr>
          <p:nvPr>
            <p:ph type="pic" sz="quarter" idx="10"/>
          </p:nvPr>
        </p:nvPicPr>
        <p:blipFill rotWithShape="1">
          <a:blip r:embed="rId2"/>
          <a:srcRect l="-29" t="383" r="29" b="32259"/>
          <a:stretch/>
        </p:blipFill>
        <p:spPr>
          <a:xfrm>
            <a:off x="5466248" y="38783"/>
            <a:ext cx="6723803" cy="6824907"/>
          </a:xfrm>
        </p:spPr>
      </p:pic>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6136723" cy="2654302"/>
          </a:xfrm>
        </p:spPr>
        <p:txBody>
          <a:bodyPr/>
          <a:lstStyle/>
          <a:p>
            <a:r>
              <a:rPr lang="es-ES" dirty="0">
                <a:latin typeface="+mn-lt"/>
              </a:rPr>
              <a:t>6.3 EL PODER DEL APRENDIZAJE BASADO EN EL TRABAJO </a:t>
            </a:r>
          </a:p>
          <a:p>
            <a:endParaRPr lang="en-IE" dirty="0"/>
          </a:p>
        </p:txBody>
      </p:sp>
      <p:pic>
        <p:nvPicPr>
          <p:cNvPr id="4" name="Picture 3" descr="A close up of a toy&#10;&#10;Description automatically generated">
            <a:extLst>
              <a:ext uri="{FF2B5EF4-FFF2-40B4-BE49-F238E27FC236}">
                <a16:creationId xmlns:a16="http://schemas.microsoft.com/office/drawing/2014/main" xmlns="" id="{36AF266F-51F9-4F40-9528-9AD348082C38}"/>
              </a:ext>
            </a:extLst>
          </p:cNvPr>
          <p:cNvPicPr>
            <a:picLocks noChangeAspect="1"/>
          </p:cNvPicPr>
          <p:nvPr/>
        </p:nvPicPr>
        <p:blipFill rotWithShape="1">
          <a:blip r:embed="rId2">
            <a:extLst>
              <a:ext uri="{837473B0-CC2E-450A-ABE3-18F120FF3D39}">
                <a1611:picAttrSrcUrl xmlns:a1611="http://schemas.microsoft.com/office/drawing/2016/11/main" xmlns="" r:id="rId3"/>
              </a:ext>
            </a:extLst>
          </a:blip>
          <a:srcRect t="22426"/>
          <a:stretch/>
        </p:blipFill>
        <p:spPr>
          <a:xfrm>
            <a:off x="8010984" y="750552"/>
            <a:ext cx="4181016" cy="3243378"/>
          </a:xfrm>
          <a:prstGeom prst="rect">
            <a:avLst/>
          </a:prstGeom>
        </p:spPr>
      </p:pic>
    </p:spTree>
    <p:extLst>
      <p:ext uri="{BB962C8B-B14F-4D97-AF65-F5344CB8AC3E}">
        <p14:creationId xmlns:p14="http://schemas.microsoft.com/office/powerpoint/2010/main" val="3706422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E2182B04-D144-E64F-AAA1-1B395F8FA89E}"/>
              </a:ext>
            </a:extLst>
          </p:cNvPr>
          <p:cNvSpPr>
            <a:spLocks noGrp="1"/>
          </p:cNvSpPr>
          <p:nvPr>
            <p:ph type="body" sz="quarter" idx="13"/>
          </p:nvPr>
        </p:nvSpPr>
        <p:spPr>
          <a:xfrm>
            <a:off x="924233" y="2177935"/>
            <a:ext cx="6150336" cy="4334256"/>
          </a:xfrm>
        </p:spPr>
        <p:txBody>
          <a:bodyPr>
            <a:noAutofit/>
          </a:bodyPr>
          <a:lstStyle/>
          <a:p>
            <a:r>
              <a:rPr lang="es-ES" dirty="0"/>
              <a:t>El aprendizaje basado en el trabajo es </a:t>
            </a:r>
            <a:r>
              <a:rPr lang="es-ES" dirty="0" smtClean="0"/>
              <a:t>fundamental. </a:t>
            </a:r>
            <a:r>
              <a:rPr lang="es-ES" dirty="0"/>
              <a:t>Existen dos </a:t>
            </a:r>
            <a:r>
              <a:rPr lang="es-ES" dirty="0" smtClean="0"/>
              <a:t>clases, según si se desarrolla dentro o fuera del entorno laboral. </a:t>
            </a:r>
            <a:endParaRPr lang="es-ES" dirty="0"/>
          </a:p>
        </p:txBody>
      </p:sp>
      <p:pic>
        <p:nvPicPr>
          <p:cNvPr id="3" name="Picture 2" descr="A picture containing drawing&#10;&#10;Description automatically generated">
            <a:extLst>
              <a:ext uri="{FF2B5EF4-FFF2-40B4-BE49-F238E27FC236}">
                <a16:creationId xmlns:a16="http://schemas.microsoft.com/office/drawing/2014/main" xmlns="" id="{98BD5C2E-64C5-44DB-A0D1-65027CCB8D8D}"/>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7311736" y="0"/>
            <a:ext cx="2431473" cy="2576945"/>
          </a:xfrm>
          <a:prstGeom prst="rect">
            <a:avLst/>
          </a:prstGeom>
        </p:spPr>
      </p:pic>
    </p:spTree>
    <p:extLst>
      <p:ext uri="{BB962C8B-B14F-4D97-AF65-F5344CB8AC3E}">
        <p14:creationId xmlns:p14="http://schemas.microsoft.com/office/powerpoint/2010/main" val="2795504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AE86930C-B778-F649-83EB-9AA450CEEF27}"/>
              </a:ext>
            </a:extLst>
          </p:cNvPr>
          <p:cNvSpPr>
            <a:spLocks noGrp="1"/>
          </p:cNvSpPr>
          <p:nvPr>
            <p:ph type="body" sz="quarter" idx="21"/>
          </p:nvPr>
        </p:nvSpPr>
        <p:spPr>
          <a:xfrm>
            <a:off x="2165685" y="879996"/>
            <a:ext cx="5180881" cy="857158"/>
          </a:xfrm>
        </p:spPr>
        <p:txBody>
          <a:bodyPr>
            <a:normAutofit/>
          </a:bodyPr>
          <a:lstStyle/>
          <a:p>
            <a:r>
              <a:rPr lang="es-ES" b="1" dirty="0">
                <a:solidFill>
                  <a:srgbClr val="2E95D2"/>
                </a:solidFill>
              </a:rPr>
              <a:t>EN EL ENTORNO LABORAL </a:t>
            </a:r>
          </a:p>
        </p:txBody>
      </p:sp>
      <p:pic>
        <p:nvPicPr>
          <p:cNvPr id="3" name="Graphic 2" descr="Office worker">
            <a:extLst>
              <a:ext uri="{FF2B5EF4-FFF2-40B4-BE49-F238E27FC236}">
                <a16:creationId xmlns:a16="http://schemas.microsoft.com/office/drawing/2014/main" xmlns="" id="{8B32C14C-5EBC-5A47-8198-10C88BCA35A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3543" y="762613"/>
            <a:ext cx="699655" cy="699655"/>
          </a:xfrm>
          <a:prstGeom prst="rect">
            <a:avLst/>
          </a:prstGeom>
        </p:spPr>
      </p:pic>
      <p:pic>
        <p:nvPicPr>
          <p:cNvPr id="7" name="Graphic 6" descr="Tick">
            <a:extLst>
              <a:ext uri="{FF2B5EF4-FFF2-40B4-BE49-F238E27FC236}">
                <a16:creationId xmlns:a16="http://schemas.microsoft.com/office/drawing/2014/main" xmlns="" id="{DB2F461F-9B3D-384C-877D-07BF42FFBDF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475567" y="1079975"/>
            <a:ext cx="457200" cy="457200"/>
          </a:xfrm>
          <a:prstGeom prst="rect">
            <a:avLst/>
          </a:prstGeom>
        </p:spPr>
      </p:pic>
      <p:sp>
        <p:nvSpPr>
          <p:cNvPr id="5" name="Text Placeholder 4">
            <a:extLst>
              <a:ext uri="{FF2B5EF4-FFF2-40B4-BE49-F238E27FC236}">
                <a16:creationId xmlns:a16="http://schemas.microsoft.com/office/drawing/2014/main" xmlns="" id="{39855D93-12B7-1D4F-8083-775E9574A565}"/>
              </a:ext>
            </a:extLst>
          </p:cNvPr>
          <p:cNvSpPr>
            <a:spLocks noGrp="1"/>
          </p:cNvSpPr>
          <p:nvPr>
            <p:ph type="body" sz="quarter" idx="20"/>
          </p:nvPr>
        </p:nvSpPr>
        <p:spPr>
          <a:xfrm>
            <a:off x="3518937" y="1327054"/>
            <a:ext cx="8567959" cy="3872188"/>
          </a:xfrm>
        </p:spPr>
        <p:txBody>
          <a:bodyPr/>
          <a:lstStyle/>
          <a:p>
            <a:pPr marL="0" indent="0" algn="just">
              <a:buNone/>
            </a:pPr>
            <a:r>
              <a:rPr lang="es-ES" dirty="0"/>
              <a:t>Para muchas microempresas, el aprendizaje basado en el trabajo </a:t>
            </a:r>
            <a:r>
              <a:rPr lang="es-ES" dirty="0" smtClean="0"/>
              <a:t>(o formación </a:t>
            </a:r>
            <a:r>
              <a:rPr lang="es-ES" dirty="0"/>
              <a:t>en el entorno </a:t>
            </a:r>
            <a:r>
              <a:rPr lang="es-ES" dirty="0" smtClean="0"/>
              <a:t>laboral) implica </a:t>
            </a:r>
            <a:r>
              <a:rPr lang="es-ES" dirty="0"/>
              <a:t>que la persona responsable </a:t>
            </a:r>
            <a:r>
              <a:rPr lang="es-ES" dirty="0" smtClean="0"/>
              <a:t>enseña </a:t>
            </a:r>
            <a:r>
              <a:rPr lang="es-ES" dirty="0"/>
              <a:t>al </a:t>
            </a:r>
            <a:r>
              <a:rPr lang="es-ES" dirty="0" smtClean="0"/>
              <a:t>nuevo miembro </a:t>
            </a:r>
            <a:r>
              <a:rPr lang="es-ES" dirty="0"/>
              <a:t>de la plantilla cómo se hacen las cosas y no le deje a su suerte en la realización de tareas. </a:t>
            </a:r>
            <a:r>
              <a:rPr lang="es-ES" dirty="0" smtClean="0"/>
              <a:t>Enseñar </a:t>
            </a:r>
            <a:r>
              <a:rPr lang="es-ES" dirty="0"/>
              <a:t>a hacer bien las cosas y trabajar con la nueva persona hasta que perfeccione los procesos la empoderará</a:t>
            </a:r>
            <a:r>
              <a:rPr lang="es-ES" dirty="0" smtClean="0"/>
              <a:t>.</a:t>
            </a:r>
            <a:endParaRPr lang="es-ES" dirty="0"/>
          </a:p>
          <a:p>
            <a:pPr marL="0" indent="0">
              <a:buNone/>
            </a:pPr>
            <a:r>
              <a:rPr lang="es-ES" dirty="0"/>
              <a:t>La formación en el entorno laboral consiste en impartir las competencias, conocimientos y técnicas necesarias para desarrollar una tarea concreta en el lugar de trabajo y entorno laboral</a:t>
            </a:r>
            <a:r>
              <a:rPr lang="es-ES" dirty="0" smtClean="0"/>
              <a:t>.</a:t>
            </a:r>
            <a:r>
              <a:rPr lang="es-ES" dirty="0"/>
              <a:t/>
            </a:r>
            <a:br>
              <a:rPr lang="es-ES" dirty="0"/>
            </a:br>
            <a:r>
              <a:rPr lang="es-ES" dirty="0" smtClean="0">
                <a:solidFill>
                  <a:srgbClr val="6D6E6C"/>
                </a:solidFill>
              </a:rPr>
              <a:t>De </a:t>
            </a:r>
            <a:r>
              <a:rPr lang="es-ES" dirty="0">
                <a:solidFill>
                  <a:srgbClr val="6D6E6C"/>
                </a:solidFill>
              </a:rPr>
              <a:t>esta manera, se aprende en un entorno en el que se practican los conocimientos y técnicas </a:t>
            </a:r>
            <a:r>
              <a:rPr lang="es-ES" dirty="0" smtClean="0">
                <a:solidFill>
                  <a:srgbClr val="6D6E6C"/>
                </a:solidFill>
              </a:rPr>
              <a:t>asimiladas en </a:t>
            </a:r>
            <a:r>
              <a:rPr lang="es-ES" dirty="0">
                <a:solidFill>
                  <a:srgbClr val="6D6E6C"/>
                </a:solidFill>
              </a:rPr>
              <a:t>la formación en el entorno laboral. El objetivo de la formación en el entorno laboral no es más que el de </a:t>
            </a:r>
            <a:r>
              <a:rPr lang="es-ES" dirty="0" smtClean="0">
                <a:solidFill>
                  <a:srgbClr val="6D6E6C"/>
                </a:solidFill>
              </a:rPr>
              <a:t>utilizar el contexto actual</a:t>
            </a:r>
            <a:r>
              <a:rPr lang="es-ES" dirty="0">
                <a:solidFill>
                  <a:srgbClr val="6D6E6C"/>
                </a:solidFill>
              </a:rPr>
              <a:t>, las herramientas y la formación de competencias para formar a la nueva persona a realizar su trabajo durante el trabajo.</a:t>
            </a:r>
          </a:p>
          <a:p>
            <a:pPr marL="0" indent="0" algn="just">
              <a:buNone/>
            </a:pPr>
            <a:r>
              <a:rPr lang="es-ES" dirty="0"/>
              <a:t/>
            </a:r>
            <a:br>
              <a:rPr lang="es-ES" dirty="0"/>
            </a:br>
            <a:endParaRPr lang="es-ES" dirty="0"/>
          </a:p>
        </p:txBody>
      </p:sp>
      <p:pic>
        <p:nvPicPr>
          <p:cNvPr id="1026" name="Picture 2" descr="Ten practical principles for designing better experiences">
            <a:extLst>
              <a:ext uri="{FF2B5EF4-FFF2-40B4-BE49-F238E27FC236}">
                <a16:creationId xmlns:a16="http://schemas.microsoft.com/office/drawing/2014/main" xmlns="" id="{1014FBC7-BBE0-434E-B34B-6DD572B846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545808"/>
            <a:ext cx="3518938" cy="1970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463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39855D93-12B7-1D4F-8083-775E9574A565}"/>
              </a:ext>
            </a:extLst>
          </p:cNvPr>
          <p:cNvSpPr>
            <a:spLocks noGrp="1"/>
          </p:cNvSpPr>
          <p:nvPr>
            <p:ph type="body" sz="quarter" idx="20"/>
          </p:nvPr>
        </p:nvSpPr>
        <p:spPr>
          <a:xfrm>
            <a:off x="2495266" y="1490938"/>
            <a:ext cx="9220484" cy="3872188"/>
          </a:xfrm>
        </p:spPr>
        <p:txBody>
          <a:bodyPr/>
          <a:lstStyle/>
          <a:p>
            <a:pPr marL="0" indent="0">
              <a:buNone/>
            </a:pPr>
            <a:r>
              <a:rPr lang="es-ES" dirty="0"/>
              <a:t>La formación fuera del entorno laboral se da cuando la plantilla abandona su lugar de trabajo para formarse. Suele tomar forma de conferencias, estudios de caso, juegos de rol y simulación, entre otros. Al contrario que la formación en el entorno laboral, que es práctica y sobre el terreno, la formación fuera de él suele basarse más en lo teórico</a:t>
            </a:r>
            <a:r>
              <a:rPr lang="es-ES" dirty="0" smtClean="0"/>
              <a:t>.</a:t>
            </a:r>
            <a:endParaRPr lang="es-ES" dirty="0"/>
          </a:p>
          <a:p>
            <a:pPr marL="0" indent="0">
              <a:buNone/>
            </a:pPr>
            <a:r>
              <a:rPr lang="es-ES" dirty="0"/>
              <a:t> </a:t>
            </a:r>
          </a:p>
          <a:p>
            <a:pPr marL="1028700" lvl="3" algn="l"/>
            <a:r>
              <a:rPr lang="es-ES" b="1" dirty="0"/>
              <a:t>Ejemplos de formación fuera del entorno laboral</a:t>
            </a:r>
            <a:r>
              <a:rPr lang="es-ES" b="1" dirty="0" smtClean="0"/>
              <a:t>:</a:t>
            </a:r>
            <a:endParaRPr lang="es-ES" b="1" dirty="0"/>
          </a:p>
          <a:p>
            <a:pPr marL="1714500" lvl="3" indent="-342900" algn="l">
              <a:buFont typeface="Arial" panose="020B0604020202020204" pitchFamily="34" charset="0"/>
              <a:buChar char="•"/>
            </a:pPr>
            <a:r>
              <a:rPr lang="es-ES" dirty="0"/>
              <a:t>Visitas, conferencias o expediciones de aprendizajes específicas del </a:t>
            </a:r>
            <a:r>
              <a:rPr lang="es-ES" dirty="0" smtClean="0"/>
              <a:t>sector.</a:t>
            </a:r>
            <a:endParaRPr lang="es-ES" dirty="0"/>
          </a:p>
          <a:p>
            <a:pPr marL="1714500" lvl="3" indent="-342900" algn="l">
              <a:buFont typeface="Arial" panose="020B0604020202020204" pitchFamily="34" charset="0"/>
              <a:buChar char="•"/>
            </a:pPr>
            <a:r>
              <a:rPr lang="es-ES" dirty="0"/>
              <a:t>Tiempo libre para asistir a centros académicos o formativos de la </a:t>
            </a:r>
            <a:r>
              <a:rPr lang="es-ES" dirty="0" smtClean="0"/>
              <a:t>localidad.</a:t>
            </a:r>
            <a:endParaRPr lang="es-ES" dirty="0"/>
          </a:p>
          <a:p>
            <a:pPr marL="1714500" lvl="3" indent="-342900" algn="l">
              <a:buFont typeface="Arial" panose="020B0604020202020204" pitchFamily="34" charset="0"/>
              <a:buChar char="•"/>
            </a:pPr>
            <a:r>
              <a:rPr lang="es-ES" dirty="0"/>
              <a:t>Autoestudio y aprendizaje a </a:t>
            </a:r>
            <a:r>
              <a:rPr lang="es-ES" dirty="0" smtClean="0"/>
              <a:t>distancia o </a:t>
            </a:r>
            <a:r>
              <a:rPr lang="es-ES" dirty="0"/>
              <a:t>en </a:t>
            </a:r>
            <a:r>
              <a:rPr lang="es-ES" dirty="0" smtClean="0"/>
              <a:t>línea.</a:t>
            </a:r>
            <a:endParaRPr lang="es-ES" dirty="0"/>
          </a:p>
        </p:txBody>
      </p:sp>
      <p:sp>
        <p:nvSpPr>
          <p:cNvPr id="6" name="Text Placeholder 5">
            <a:extLst>
              <a:ext uri="{FF2B5EF4-FFF2-40B4-BE49-F238E27FC236}">
                <a16:creationId xmlns:a16="http://schemas.microsoft.com/office/drawing/2014/main" xmlns="" id="{AE86930C-B778-F649-83EB-9AA450CEEF27}"/>
              </a:ext>
            </a:extLst>
          </p:cNvPr>
          <p:cNvSpPr>
            <a:spLocks noGrp="1"/>
          </p:cNvSpPr>
          <p:nvPr>
            <p:ph type="body" sz="quarter" idx="21"/>
          </p:nvPr>
        </p:nvSpPr>
        <p:spPr>
          <a:xfrm>
            <a:off x="2495266" y="879996"/>
            <a:ext cx="6335913" cy="582272"/>
          </a:xfrm>
        </p:spPr>
        <p:txBody>
          <a:bodyPr>
            <a:noAutofit/>
          </a:bodyPr>
          <a:lstStyle/>
          <a:p>
            <a:r>
              <a:rPr lang="es-ES" b="1" dirty="0">
                <a:solidFill>
                  <a:srgbClr val="2E95D2"/>
                </a:solidFill>
              </a:rPr>
              <a:t>FUERA DEL ENTORNO LABORAL </a:t>
            </a:r>
          </a:p>
        </p:txBody>
      </p:sp>
      <p:pic>
        <p:nvPicPr>
          <p:cNvPr id="3" name="Graphic 2" descr="Office worker">
            <a:extLst>
              <a:ext uri="{FF2B5EF4-FFF2-40B4-BE49-F238E27FC236}">
                <a16:creationId xmlns:a16="http://schemas.microsoft.com/office/drawing/2014/main" xmlns="" id="{8B32C14C-5EBC-5A47-8198-10C88BCA35A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3543" y="762613"/>
            <a:ext cx="699655" cy="699655"/>
          </a:xfrm>
          <a:prstGeom prst="rect">
            <a:avLst/>
          </a:prstGeom>
        </p:spPr>
      </p:pic>
      <p:pic>
        <p:nvPicPr>
          <p:cNvPr id="12" name="Graphic 11" descr="Close">
            <a:extLst>
              <a:ext uri="{FF2B5EF4-FFF2-40B4-BE49-F238E27FC236}">
                <a16:creationId xmlns:a16="http://schemas.microsoft.com/office/drawing/2014/main" xmlns="" id="{3D430FDA-B39C-3549-93E8-A90749DBF158}"/>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423370" y="1112440"/>
            <a:ext cx="457200" cy="457200"/>
          </a:xfrm>
          <a:prstGeom prst="rect">
            <a:avLst/>
          </a:prstGeom>
        </p:spPr>
      </p:pic>
      <p:pic>
        <p:nvPicPr>
          <p:cNvPr id="8" name="Picture 7" descr="A picture containing toy, computer, table&#10;&#10;Description automatically generated">
            <a:extLst>
              <a:ext uri="{FF2B5EF4-FFF2-40B4-BE49-F238E27FC236}">
                <a16:creationId xmlns:a16="http://schemas.microsoft.com/office/drawing/2014/main" xmlns="" id="{5FE8F6CC-24B4-4CCA-8570-8DD72534349D}"/>
              </a:ext>
            </a:extLst>
          </p:cNvPr>
          <p:cNvPicPr>
            <a:picLocks noChangeAspect="1"/>
          </p:cNvPicPr>
          <p:nvPr/>
        </p:nvPicPr>
        <p:blipFill>
          <a:blip r:embed="rId6">
            <a:extLst>
              <a:ext uri="{837473B0-CC2E-450A-ABE3-18F120FF3D39}">
                <a1611:picAttrSrcUrl xmlns:a1611="http://schemas.microsoft.com/office/drawing/2016/11/main" xmlns="" r:id="rId7"/>
              </a:ext>
            </a:extLst>
          </a:blip>
          <a:stretch>
            <a:fillRect/>
          </a:stretch>
        </p:blipFill>
        <p:spPr>
          <a:xfrm>
            <a:off x="-660985" y="3214953"/>
            <a:ext cx="5514135" cy="3101701"/>
          </a:xfrm>
          <a:prstGeom prst="rect">
            <a:avLst/>
          </a:prstGeom>
        </p:spPr>
      </p:pic>
    </p:spTree>
    <p:extLst>
      <p:ext uri="{BB962C8B-B14F-4D97-AF65-F5344CB8AC3E}">
        <p14:creationId xmlns:p14="http://schemas.microsoft.com/office/powerpoint/2010/main" val="1442655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6DABCAEB-74DC-CB49-A1CE-16F8DFDA8AA0}"/>
              </a:ext>
            </a:extLst>
          </p:cNvPr>
          <p:cNvGraphicFramePr>
            <a:graphicFrameLocks noGrp="1"/>
          </p:cNvGraphicFramePr>
          <p:nvPr>
            <p:extLst>
              <p:ext uri="{D42A27DB-BD31-4B8C-83A1-F6EECF244321}">
                <p14:modId xmlns:p14="http://schemas.microsoft.com/office/powerpoint/2010/main" val="112105671"/>
              </p:ext>
            </p:extLst>
          </p:nvPr>
        </p:nvGraphicFramePr>
        <p:xfrm>
          <a:off x="330993" y="837230"/>
          <a:ext cx="11530013" cy="5943621"/>
        </p:xfrm>
        <a:graphic>
          <a:graphicData uri="http://schemas.openxmlformats.org/drawingml/2006/table">
            <a:tbl>
              <a:tblPr firstRow="1" firstCol="1" bandRow="1"/>
              <a:tblGrid>
                <a:gridCol w="2171575">
                  <a:extLst>
                    <a:ext uri="{9D8B030D-6E8A-4147-A177-3AD203B41FA5}">
                      <a16:colId xmlns:a16="http://schemas.microsoft.com/office/drawing/2014/main" xmlns="" val="2670511409"/>
                    </a:ext>
                  </a:extLst>
                </a:gridCol>
                <a:gridCol w="4475748">
                  <a:extLst>
                    <a:ext uri="{9D8B030D-6E8A-4147-A177-3AD203B41FA5}">
                      <a16:colId xmlns:a16="http://schemas.microsoft.com/office/drawing/2014/main" xmlns="" val="3408531773"/>
                    </a:ext>
                  </a:extLst>
                </a:gridCol>
                <a:gridCol w="4882690">
                  <a:extLst>
                    <a:ext uri="{9D8B030D-6E8A-4147-A177-3AD203B41FA5}">
                      <a16:colId xmlns:a16="http://schemas.microsoft.com/office/drawing/2014/main" xmlns="" val="3387211059"/>
                    </a:ext>
                  </a:extLst>
                </a:gridCol>
              </a:tblGrid>
              <a:tr h="642598">
                <a:tc>
                  <a:txBody>
                    <a:bodyPr/>
                    <a:lstStyle/>
                    <a:p>
                      <a:pPr algn="l"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 </a:t>
                      </a:r>
                    </a:p>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COMPARACIÓN</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FFFFFF"/>
                          </a:solidFill>
                          <a:latin typeface="Calibri" panose="020F0502020204030204" pitchFamily="34" charset="0"/>
                          <a:ea typeface="Calibri" panose="020F0502020204030204" pitchFamily="34" charset="0"/>
                          <a:cs typeface="Calibri" panose="020F0502020204030204" pitchFamily="34" charset="0"/>
                        </a:rPr>
                        <a:t> </a:t>
                      </a:r>
                    </a:p>
                    <a:p>
                      <a:pPr algn="ctr" fontAlgn="t">
                        <a:spcBef>
                          <a:spcPts val="0"/>
                        </a:spcBef>
                        <a:spcAft>
                          <a:spcPts val="0"/>
                        </a:spcAft>
                      </a:pPr>
                      <a:r>
                        <a:rPr lang="es-ES" sz="1900" b="1" i="0" u="none" strike="noStrike" dirty="0">
                          <a:solidFill>
                            <a:srgbClr val="FFFFFF"/>
                          </a:solidFill>
                          <a:latin typeface="Calibri" panose="020F0502020204030204" pitchFamily="34" charset="0"/>
                          <a:ea typeface="Calibri" panose="020F0502020204030204" pitchFamily="34" charset="0"/>
                          <a:cs typeface="Calibri" panose="020F0502020204030204" pitchFamily="34" charset="0"/>
                        </a:rPr>
                        <a:t>FORMACIÓN EN EL ENTORNO LABORAL</a:t>
                      </a:r>
                    </a:p>
                  </a:txBody>
                  <a:tcPr marL="125837" marR="125837" marT="17477" marB="0">
                    <a:lnL w="12700" cap="flat" cmpd="sng" algn="ctr">
                      <a:solidFill>
                        <a:srgbClr val="595959"/>
                      </a:solidFill>
                      <a:prstDash val="solid"/>
                      <a:round/>
                      <a:headEnd type="none" w="med" len="med"/>
                      <a:tailEnd type="none" w="med" len="med"/>
                    </a:lnL>
                    <a:lnR>
                      <a:noFill/>
                    </a:lnR>
                    <a:lnT>
                      <a:noFill/>
                    </a:lnT>
                    <a:lnB w="12700" cap="flat" cmpd="sng" algn="ctr">
                      <a:solidFill>
                        <a:srgbClr val="595959"/>
                      </a:solidFill>
                      <a:prstDash val="solid"/>
                      <a:round/>
                      <a:headEnd type="none" w="med" len="med"/>
                      <a:tailEnd type="none" w="med" len="med"/>
                    </a:lnB>
                    <a:solidFill>
                      <a:srgbClr val="CE1779"/>
                    </a:solidFill>
                  </a:tcPr>
                </a:tc>
                <a:tc>
                  <a:txBody>
                    <a:bodyPr/>
                    <a:lstStyle/>
                    <a:p>
                      <a:pPr algn="ctr" fontAlgn="t">
                        <a:spcBef>
                          <a:spcPts val="0"/>
                        </a:spcBef>
                        <a:spcAft>
                          <a:spcPts val="0"/>
                        </a:spcAft>
                      </a:pPr>
                      <a:r>
                        <a:rPr lang="es-ES" sz="1900" b="0" i="0" u="none" strike="noStrike" dirty="0">
                          <a:solidFill>
                            <a:srgbClr val="FFFFFF"/>
                          </a:solidFill>
                          <a:latin typeface="Calibri" panose="020F0502020204030204" pitchFamily="34" charset="0"/>
                          <a:ea typeface="Calibri" panose="020F0502020204030204" pitchFamily="34" charset="0"/>
                          <a:cs typeface="Calibri" panose="020F0502020204030204" pitchFamily="34" charset="0"/>
                        </a:rPr>
                        <a:t> </a:t>
                      </a:r>
                    </a:p>
                    <a:p>
                      <a:pPr algn="ctr" fontAlgn="t">
                        <a:spcBef>
                          <a:spcPts val="0"/>
                        </a:spcBef>
                        <a:spcAft>
                          <a:spcPts val="0"/>
                        </a:spcAft>
                      </a:pPr>
                      <a:r>
                        <a:rPr lang="es-ES" sz="1900" b="1" i="0" u="none" strike="noStrike" dirty="0">
                          <a:solidFill>
                            <a:srgbClr val="FFFFFF"/>
                          </a:solidFill>
                          <a:latin typeface="Calibri" panose="020F0502020204030204" pitchFamily="34" charset="0"/>
                          <a:ea typeface="Calibri" panose="020F0502020204030204" pitchFamily="34" charset="0"/>
                          <a:cs typeface="Calibri" panose="020F0502020204030204" pitchFamily="34" charset="0"/>
                        </a:rPr>
                        <a:t>FORMACIÓN FUERA DEL ENTORNO LABORAL</a:t>
                      </a:r>
                    </a:p>
                    <a:p>
                      <a:pPr algn="ctr" fontAlgn="t">
                        <a:spcBef>
                          <a:spcPts val="0"/>
                        </a:spcBef>
                        <a:spcAft>
                          <a:spcPts val="0"/>
                        </a:spcAft>
                      </a:pPr>
                      <a:r>
                        <a:rPr lang="es-ES" sz="1900" b="0" i="0" u="none" strike="noStrike" dirty="0">
                          <a:solidFill>
                            <a:srgbClr val="FFFFFF"/>
                          </a:solidFill>
                          <a:latin typeface="Calibri" panose="020F0502020204030204" pitchFamily="34" charset="0"/>
                          <a:ea typeface="Calibri" panose="020F0502020204030204" pitchFamily="34" charset="0"/>
                          <a:cs typeface="Calibri" panose="020F0502020204030204" pitchFamily="34" charset="0"/>
                        </a:rPr>
                        <a:t> </a:t>
                      </a:r>
                    </a:p>
                  </a:txBody>
                  <a:tcPr marL="125837" marR="125837" marT="17477" marB="0">
                    <a:lnL>
                      <a:noFill/>
                    </a:lnL>
                    <a:lnR>
                      <a:noFill/>
                    </a:lnR>
                    <a:lnT>
                      <a:noFill/>
                    </a:lnT>
                    <a:lnB w="12700" cap="flat" cmpd="sng" algn="ctr">
                      <a:solidFill>
                        <a:srgbClr val="595959"/>
                      </a:solidFill>
                      <a:prstDash val="solid"/>
                      <a:round/>
                      <a:headEnd type="none" w="med" len="med"/>
                      <a:tailEnd type="none" w="med" len="med"/>
                    </a:lnB>
                    <a:solidFill>
                      <a:srgbClr val="CE7123"/>
                    </a:solidFill>
                  </a:tcPr>
                </a:tc>
                <a:extLst>
                  <a:ext uri="{0D108BD9-81ED-4DB2-BD59-A6C34878D82A}">
                    <a16:rowId xmlns:a16="http://schemas.microsoft.com/office/drawing/2014/main" xmlns="" val="212628783"/>
                  </a:ext>
                </a:extLst>
              </a:tr>
              <a:tr h="916002">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SIGNIFICADO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La formación en el entorno laboral es una clase de formación que se imparte en el lugar de trabajo durante la realización de la tareas </a:t>
                      </a:r>
                      <a:r>
                        <a:rPr lang="es-ES" sz="1900" b="0" i="0" u="none" strike="noStrike" dirty="0" smtClean="0">
                          <a:solidFill>
                            <a:srgbClr val="595959"/>
                          </a:solidFill>
                          <a:latin typeface="Calibri" panose="020F0502020204030204" pitchFamily="34" charset="0"/>
                          <a:ea typeface="Calibri" panose="020F0502020204030204" pitchFamily="34" charset="0"/>
                          <a:cs typeface="Calibri" panose="020F0502020204030204" pitchFamily="34" charset="0"/>
                        </a:rPr>
                        <a:t>laborales</a:t>
                      </a:r>
                      <a:endPar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Cuando se imparte formación fuera del lugar de trabajo, se denomina formación fuera del entorno </a:t>
                      </a:r>
                      <a:r>
                        <a:rPr lang="es-ES" sz="1900" b="0" i="0" u="none" strike="noStrike" dirty="0" smtClean="0">
                          <a:solidFill>
                            <a:srgbClr val="595959"/>
                          </a:solidFill>
                          <a:latin typeface="Calibri" panose="020F0502020204030204" pitchFamily="34" charset="0"/>
                          <a:ea typeface="Calibri" panose="020F0502020204030204" pitchFamily="34" charset="0"/>
                          <a:cs typeface="Calibri" panose="020F0502020204030204" pitchFamily="34" charset="0"/>
                        </a:rPr>
                        <a:t>laboral</a:t>
                      </a:r>
                      <a:endPar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1013238902"/>
                  </a:ext>
                </a:extLst>
              </a:tr>
              <a:tr h="378209">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PLANTEAMIENTO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Práctico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Teórico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1105585078"/>
                  </a:ext>
                </a:extLst>
              </a:tr>
              <a:tr h="427611">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PARTICIPACIÓN ACTIVA</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Sí</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No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3049277979"/>
                  </a:ext>
                </a:extLst>
              </a:tr>
              <a:tr h="378209">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UBICACIÓN</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En el lugar de trabajo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Fuera del lugar de trabajo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2770616542"/>
                  </a:ext>
                </a:extLst>
              </a:tr>
              <a:tr h="378209">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PRINCIPIO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Aprendizaje activo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Aprendizaje mediante la adquisición de conocimientos</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691337728"/>
                  </a:ext>
                </a:extLst>
              </a:tr>
              <a:tr h="693776">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INTERRUPCIÓN LABORAL</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No, porque la plantilla produce los productos mientras </a:t>
                      </a:r>
                      <a:r>
                        <a:rPr lang="es-ES" sz="1900" b="0" i="0" u="none" strike="noStrike" dirty="0" smtClean="0">
                          <a:solidFill>
                            <a:srgbClr val="595959"/>
                          </a:solidFill>
                          <a:latin typeface="Calibri" panose="020F0502020204030204" pitchFamily="34" charset="0"/>
                          <a:ea typeface="Calibri" panose="020F0502020204030204" pitchFamily="34" charset="0"/>
                          <a:cs typeface="Calibri" panose="020F0502020204030204" pitchFamily="34" charset="0"/>
                        </a:rPr>
                        <a:t>trabajo</a:t>
                      </a:r>
                      <a:endPar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Sí, porque la formación se imparte fuera del lugar de trabajo, por lo que se reduce el tiempo disponible para realizar las tareas diarias</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1278692948"/>
                  </a:ext>
                </a:extLst>
              </a:tr>
              <a:tr h="378209">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RESPONSABILIDAD</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Supervisores</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Profesionales o expertos</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3123030557"/>
                  </a:ext>
                </a:extLst>
              </a:tr>
              <a:tr h="378209">
                <a:tc>
                  <a:txBody>
                    <a:bodyPr/>
                    <a:lstStyle/>
                    <a:p>
                      <a:pPr algn="l" fontAlgn="t">
                        <a:spcBef>
                          <a:spcPts val="0"/>
                        </a:spcBef>
                        <a:spcAft>
                          <a:spcPts val="0"/>
                        </a:spcAft>
                      </a:pPr>
                      <a:r>
                        <a:rPr lang="es-ES" sz="1900" b="1" i="0" u="none" strike="noStrike" dirty="0">
                          <a:solidFill>
                            <a:srgbClr val="2E95D2"/>
                          </a:solidFill>
                          <a:latin typeface="Calibri" panose="020F0502020204030204" pitchFamily="34" charset="0"/>
                          <a:ea typeface="Calibri" panose="020F0502020204030204" pitchFamily="34" charset="0"/>
                          <a:cs typeface="Calibri" panose="020F0502020204030204" pitchFamily="34" charset="0"/>
                        </a:rPr>
                        <a:t>COSTE</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Barato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s-ES" sz="1900" b="0" i="0" u="none" strike="noStrike" dirty="0">
                          <a:solidFill>
                            <a:srgbClr val="595959"/>
                          </a:solidFill>
                          <a:latin typeface="Calibri" panose="020F0502020204030204" pitchFamily="34" charset="0"/>
                          <a:ea typeface="Calibri" panose="020F0502020204030204" pitchFamily="34" charset="0"/>
                          <a:cs typeface="Calibri" panose="020F0502020204030204" pitchFamily="34" charset="0"/>
                        </a:rPr>
                        <a:t>Suele ser caro</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xmlns="" val="1626183671"/>
                  </a:ext>
                </a:extLst>
              </a:tr>
            </a:tbl>
          </a:graphicData>
        </a:graphic>
      </p:graphicFrame>
      <p:sp>
        <p:nvSpPr>
          <p:cNvPr id="5" name="Rectangle 4">
            <a:extLst>
              <a:ext uri="{FF2B5EF4-FFF2-40B4-BE49-F238E27FC236}">
                <a16:creationId xmlns:a16="http://schemas.microsoft.com/office/drawing/2014/main" xmlns="" id="{DFB5C314-7069-4646-B8F7-F188EAEB1239}"/>
              </a:ext>
            </a:extLst>
          </p:cNvPr>
          <p:cNvSpPr/>
          <p:nvPr/>
        </p:nvSpPr>
        <p:spPr>
          <a:xfrm>
            <a:off x="0" y="290214"/>
            <a:ext cx="12192000" cy="646331"/>
          </a:xfrm>
          <a:prstGeom prst="rect">
            <a:avLst/>
          </a:prstGeom>
        </p:spPr>
        <p:txBody>
          <a:bodyPr wrap="square">
            <a:spAutoFit/>
          </a:bodyPr>
          <a:lstStyle/>
          <a:p>
            <a:pPr marR="57785" algn="ctr">
              <a:spcAft>
                <a:spcPts val="0"/>
              </a:spcAft>
            </a:pPr>
            <a:r>
              <a:rPr lang="es-ES" sz="3600" b="1" dirty="0">
                <a:solidFill>
                  <a:srgbClr val="2E95D2"/>
                </a:solidFill>
                <a:latin typeface="Calibri" panose="020F0502020204030204" pitchFamily="34" charset="0"/>
                <a:ea typeface="Calibri" panose="020F0502020204030204" pitchFamily="34" charset="0"/>
                <a:cs typeface="Calibri" panose="020F0502020204030204" pitchFamily="34" charset="0"/>
              </a:rPr>
              <a:t>VEAMOS LAS DIFERENCIAS</a:t>
            </a:r>
            <a:r>
              <a:rPr lang="es-ES" sz="3600" dirty="0">
                <a:solidFill>
                  <a:srgbClr val="2E95D2"/>
                </a:solidFill>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061529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a:extLst>
              <a:ext uri="{FF2B5EF4-FFF2-40B4-BE49-F238E27FC236}">
                <a16:creationId xmlns:a16="http://schemas.microsoft.com/office/drawing/2014/main" xmlns="" id="{A82CB890-18BB-4049-9FB5-1BB612F21D9A}"/>
              </a:ext>
            </a:extLst>
          </p:cNvPr>
          <p:cNvSpPr>
            <a:spLocks noGrp="1"/>
          </p:cNvSpPr>
          <p:nvPr>
            <p:ph type="body" sz="quarter" idx="15"/>
          </p:nvPr>
        </p:nvSpPr>
        <p:spPr>
          <a:xfrm>
            <a:off x="3898900" y="360819"/>
            <a:ext cx="7846658" cy="5077098"/>
          </a:xfrm>
        </p:spPr>
        <p:txBody>
          <a:bodyPr/>
          <a:lstStyle/>
          <a:p>
            <a:pPr marL="342900" lvl="0" indent="-342900">
              <a:buClr>
                <a:srgbClr val="CE1779"/>
              </a:buClr>
              <a:buFont typeface="Arial" panose="020B0604020202020204" pitchFamily="34" charset="0"/>
              <a:buChar char="•"/>
            </a:pPr>
            <a:r>
              <a:rPr lang="es-ES" dirty="0"/>
              <a:t>Hace posible una plantilla ágil, entendiéndolo como más que una palabra de moda. La agilidad es un movimiento que se está arraigando a medida que las empresas de todo el mundo se posicionan para responder con rapidez a los cambios y las oportunidades.</a:t>
            </a:r>
          </a:p>
          <a:p>
            <a:pPr marL="342900" lvl="0" indent="-342900">
              <a:buClr>
                <a:srgbClr val="CE1779"/>
              </a:buClr>
              <a:buFont typeface="Arial" panose="020B0604020202020204" pitchFamily="34" charset="0"/>
              <a:buChar char="•"/>
            </a:pPr>
            <a:r>
              <a:rPr lang="es-ES" dirty="0"/>
              <a:t>Crea una cultura de aprendizaje y un flujo libre de conocimientos e ideas.</a:t>
            </a:r>
          </a:p>
          <a:p>
            <a:pPr marL="342900" lvl="0" indent="-342900">
              <a:buClr>
                <a:srgbClr val="CE1779"/>
              </a:buClr>
              <a:buFont typeface="Arial" panose="020B0604020202020204" pitchFamily="34" charset="0"/>
              <a:buChar char="•"/>
            </a:pPr>
            <a:r>
              <a:rPr lang="es-ES" dirty="0"/>
              <a:t>Es muy adaptable, desde una micro-sesión de aprendizaje hasta periodos formales de prácticas</a:t>
            </a:r>
            <a:r>
              <a:rPr lang="es-ES" dirty="0" smtClean="0"/>
              <a:t>.</a:t>
            </a:r>
            <a:endParaRPr lang="es-ES" dirty="0"/>
          </a:p>
          <a:p>
            <a:pPr marL="342900" lvl="0" indent="-342900">
              <a:buClr>
                <a:srgbClr val="CE1779"/>
              </a:buClr>
              <a:buFont typeface="Arial" panose="020B0604020202020204" pitchFamily="34" charset="0"/>
              <a:buChar char="•"/>
            </a:pPr>
            <a:r>
              <a:rPr lang="es-ES" dirty="0"/>
              <a:t>Propicia la puesta en común y la actualización de los conocimientos para una rápida formación y perfeccionamiento.</a:t>
            </a:r>
          </a:p>
          <a:p>
            <a:pPr marL="342900" lvl="0" indent="-342900">
              <a:buClr>
                <a:srgbClr val="CE1779"/>
              </a:buClr>
              <a:buFont typeface="Arial" panose="020B0604020202020204" pitchFamily="34" charset="0"/>
              <a:buChar char="•"/>
            </a:pPr>
            <a:r>
              <a:rPr lang="es-ES" dirty="0"/>
              <a:t>Permite a la plantilla demostrar lo que sabe, con la ventaja añadida de que se siente más importante y valiosa para la PYME</a:t>
            </a:r>
            <a:r>
              <a:rPr lang="es-ES" dirty="0" smtClean="0"/>
              <a:t>.</a:t>
            </a:r>
            <a:endParaRPr lang="es-ES" dirty="0"/>
          </a:p>
          <a:p>
            <a:pPr marL="342900" indent="-342900">
              <a:buClr>
                <a:srgbClr val="CE1779"/>
              </a:buClr>
              <a:buFont typeface="Arial" panose="020B0604020202020204" pitchFamily="34" charset="0"/>
              <a:buChar char="•"/>
            </a:pPr>
            <a:endParaRPr lang="en-US" dirty="0"/>
          </a:p>
        </p:txBody>
      </p:sp>
      <p:sp>
        <p:nvSpPr>
          <p:cNvPr id="9" name="Text Placeholder 6">
            <a:extLst>
              <a:ext uri="{FF2B5EF4-FFF2-40B4-BE49-F238E27FC236}">
                <a16:creationId xmlns:a16="http://schemas.microsoft.com/office/drawing/2014/main" xmlns="" id="{413EDB8C-8378-EA48-ACCB-A1CAA79CC803}"/>
              </a:ext>
            </a:extLst>
          </p:cNvPr>
          <p:cNvSpPr>
            <a:spLocks noGrp="1"/>
          </p:cNvSpPr>
          <p:nvPr>
            <p:ph type="body" sz="quarter" idx="13"/>
          </p:nvPr>
        </p:nvSpPr>
        <p:spPr>
          <a:xfrm>
            <a:off x="446442" y="360819"/>
            <a:ext cx="3247734" cy="2425550"/>
          </a:xfrm>
        </p:spPr>
        <p:txBody>
          <a:bodyPr>
            <a:noAutofit/>
          </a:bodyPr>
          <a:lstStyle/>
          <a:p>
            <a:r>
              <a:rPr lang="es-ES" dirty="0"/>
              <a:t>EL APRENDIZAJE BASADO EN EL TRABAJO REPORTA MUCHAS VENTAJAS</a:t>
            </a:r>
          </a:p>
        </p:txBody>
      </p:sp>
    </p:spTree>
    <p:extLst>
      <p:ext uri="{BB962C8B-B14F-4D97-AF65-F5344CB8AC3E}">
        <p14:creationId xmlns:p14="http://schemas.microsoft.com/office/powerpoint/2010/main" val="3322822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a:extLst>
              <a:ext uri="{FF2B5EF4-FFF2-40B4-BE49-F238E27FC236}">
                <a16:creationId xmlns:a16="http://schemas.microsoft.com/office/drawing/2014/main" xmlns="" id="{A82CB890-18BB-4049-9FB5-1BB612F21D9A}"/>
              </a:ext>
            </a:extLst>
          </p:cNvPr>
          <p:cNvSpPr>
            <a:spLocks noGrp="1"/>
          </p:cNvSpPr>
          <p:nvPr>
            <p:ph type="body" sz="quarter" idx="15"/>
          </p:nvPr>
        </p:nvSpPr>
        <p:spPr>
          <a:xfrm>
            <a:off x="3898900" y="360819"/>
            <a:ext cx="7846658" cy="5077098"/>
          </a:xfrm>
        </p:spPr>
        <p:txBody>
          <a:bodyPr/>
          <a:lstStyle/>
          <a:p>
            <a:pPr algn="just"/>
            <a:r>
              <a:rPr lang="es-ES" dirty="0"/>
              <a:t>Las pequeñas empresas sufren constantes presiones para ser más innovadoras, eficientes y productivas. El aprendizaje basado en el trabajo puede ser una respuesta poderosa a esa presión. </a:t>
            </a:r>
            <a:r>
              <a:rPr lang="es-ES" dirty="0" smtClean="0"/>
              <a:t>Para </a:t>
            </a:r>
            <a:r>
              <a:rPr lang="es-ES" dirty="0"/>
              <a:t>una PYME, ampliar las competencias de su plantilla mediante un aprendizaje innovador basado en el trabajo y la inmersión en los aspectos clave de competencias empresariales, de innovación y digitales, supone una rentabilidad clara de la inversión y les permite innovar con </a:t>
            </a:r>
            <a:r>
              <a:rPr lang="es-ES" dirty="0" smtClean="0"/>
              <a:t>los nuevos </a:t>
            </a:r>
            <a:r>
              <a:rPr lang="es-ES" dirty="0"/>
              <a:t>productos y servicios que </a:t>
            </a:r>
            <a:r>
              <a:rPr lang="es-ES" dirty="0" smtClean="0"/>
              <a:t>exige el mercados en constante cambio.</a:t>
            </a:r>
            <a:endParaRPr lang="es-ES" dirty="0"/>
          </a:p>
          <a:p>
            <a:pPr algn="just"/>
            <a:endParaRPr lang="es-ES" dirty="0" smtClean="0"/>
          </a:p>
          <a:p>
            <a:pPr algn="just"/>
            <a:r>
              <a:rPr lang="es-ES" dirty="0" smtClean="0"/>
              <a:t>Hoy </a:t>
            </a:r>
            <a:r>
              <a:rPr lang="es-ES" dirty="0"/>
              <a:t>en día las personas valoran el desarrollo profesional. Cada vez más empresas otorgan valor a ofrecer a sus plantillas cursos de desarrollo profesional y formación continua</a:t>
            </a:r>
            <a:r>
              <a:rPr lang="es-ES" dirty="0" smtClean="0"/>
              <a:t>.</a:t>
            </a:r>
            <a:endParaRPr lang="es-ES" dirty="0"/>
          </a:p>
        </p:txBody>
      </p:sp>
      <p:sp>
        <p:nvSpPr>
          <p:cNvPr id="9" name="Text Placeholder 6">
            <a:extLst>
              <a:ext uri="{FF2B5EF4-FFF2-40B4-BE49-F238E27FC236}">
                <a16:creationId xmlns:a16="http://schemas.microsoft.com/office/drawing/2014/main" xmlns="" id="{413EDB8C-8378-EA48-ACCB-A1CAA79CC803}"/>
              </a:ext>
            </a:extLst>
          </p:cNvPr>
          <p:cNvSpPr>
            <a:spLocks noGrp="1"/>
          </p:cNvSpPr>
          <p:nvPr>
            <p:ph type="body" sz="quarter" idx="13"/>
          </p:nvPr>
        </p:nvSpPr>
        <p:spPr>
          <a:xfrm>
            <a:off x="446442" y="360819"/>
            <a:ext cx="3247734" cy="2425550"/>
          </a:xfrm>
        </p:spPr>
        <p:txBody>
          <a:bodyPr>
            <a:noAutofit/>
          </a:bodyPr>
          <a:lstStyle/>
          <a:p>
            <a:r>
              <a:rPr lang="es-ES" dirty="0"/>
              <a:t>EL APRENDIZAJE BASADO EN EL TRABAJO REPORTA MUCHAS VENTAJAS</a:t>
            </a:r>
          </a:p>
        </p:txBody>
      </p:sp>
    </p:spTree>
    <p:extLst>
      <p:ext uri="{BB962C8B-B14F-4D97-AF65-F5344CB8AC3E}">
        <p14:creationId xmlns:p14="http://schemas.microsoft.com/office/powerpoint/2010/main" val="3180596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a:extLst>
              <a:ext uri="{FF2B5EF4-FFF2-40B4-BE49-F238E27FC236}">
                <a16:creationId xmlns:a16="http://schemas.microsoft.com/office/drawing/2014/main" xmlns="" id="{A82CB890-18BB-4049-9FB5-1BB612F21D9A}"/>
              </a:ext>
            </a:extLst>
          </p:cNvPr>
          <p:cNvSpPr>
            <a:spLocks noGrp="1"/>
          </p:cNvSpPr>
          <p:nvPr>
            <p:ph type="body" sz="quarter" idx="15"/>
          </p:nvPr>
        </p:nvSpPr>
        <p:spPr>
          <a:xfrm>
            <a:off x="3898900" y="360819"/>
            <a:ext cx="7846658" cy="5077098"/>
          </a:xfrm>
        </p:spPr>
        <p:txBody>
          <a:bodyPr/>
          <a:lstStyle/>
          <a:p>
            <a:pPr algn="just"/>
            <a:r>
              <a:rPr lang="es-ES" dirty="0"/>
              <a:t>Una persona emprendedora nunca deja de aprender pero quizá no conozca la descripción formal de la formación continua. La formación continua es la búsqueda «continuada, voluntaria y </a:t>
            </a:r>
            <a:r>
              <a:rPr lang="es-ES" dirty="0" smtClean="0"/>
              <a:t>por iniciativa </a:t>
            </a:r>
            <a:r>
              <a:rPr lang="es-ES" dirty="0"/>
              <a:t>propia» del conocimiento con fines personales o profesionales. Una cultura </a:t>
            </a:r>
            <a:r>
              <a:rPr lang="es-ES" dirty="0" smtClean="0"/>
              <a:t>del </a:t>
            </a:r>
            <a:r>
              <a:rPr lang="es-ES" dirty="0"/>
              <a:t>aprendizaje en la empresa (también para usted y </a:t>
            </a:r>
            <a:r>
              <a:rPr lang="es-ES" dirty="0" smtClean="0"/>
              <a:t>para el </a:t>
            </a:r>
            <a:r>
              <a:rPr lang="es-ES" dirty="0"/>
              <a:t>primer miembro de la plantilla) es un activo muy valioso que </a:t>
            </a:r>
            <a:r>
              <a:rPr lang="es-ES" dirty="0" smtClean="0"/>
              <a:t>ofrece oportunidades </a:t>
            </a:r>
            <a:r>
              <a:rPr lang="es-ES" dirty="0"/>
              <a:t>infinitas de desarrollo empresarial. </a:t>
            </a:r>
          </a:p>
          <a:p>
            <a:pPr algn="just"/>
            <a:endParaRPr lang="en-US" dirty="0"/>
          </a:p>
          <a:p>
            <a:pPr algn="just"/>
            <a:r>
              <a:rPr lang="es-ES" dirty="0"/>
              <a:t>Para que la cultura de aprendizaje aporte valor debe integrarse en todos los aspectos del trabajo de la PYME</a:t>
            </a:r>
            <a:r>
              <a:rPr lang="es-ES" dirty="0" smtClean="0"/>
              <a:t>. Nutrir </a:t>
            </a:r>
            <a:r>
              <a:rPr lang="es-ES" dirty="0"/>
              <a:t>una cultura de superación continua, basada en la apreciación y el respeto, le ayudará a impulsar mejores resultados </a:t>
            </a:r>
            <a:r>
              <a:rPr lang="es-ES" dirty="0" smtClean="0"/>
              <a:t>en su </a:t>
            </a:r>
            <a:r>
              <a:rPr lang="es-ES" dirty="0"/>
              <a:t>pequeño equipo.</a:t>
            </a:r>
          </a:p>
        </p:txBody>
      </p:sp>
      <p:sp>
        <p:nvSpPr>
          <p:cNvPr id="9" name="Text Placeholder 6">
            <a:extLst>
              <a:ext uri="{FF2B5EF4-FFF2-40B4-BE49-F238E27FC236}">
                <a16:creationId xmlns:a16="http://schemas.microsoft.com/office/drawing/2014/main" xmlns="" id="{413EDB8C-8378-EA48-ACCB-A1CAA79CC803}"/>
              </a:ext>
            </a:extLst>
          </p:cNvPr>
          <p:cNvSpPr>
            <a:spLocks noGrp="1"/>
          </p:cNvSpPr>
          <p:nvPr>
            <p:ph type="body" sz="quarter" idx="13"/>
          </p:nvPr>
        </p:nvSpPr>
        <p:spPr>
          <a:xfrm>
            <a:off x="446442" y="360819"/>
            <a:ext cx="3247734" cy="2425550"/>
          </a:xfrm>
        </p:spPr>
        <p:txBody>
          <a:bodyPr>
            <a:noAutofit/>
          </a:bodyPr>
          <a:lstStyle/>
          <a:p>
            <a:r>
              <a:rPr lang="es-ES" dirty="0"/>
              <a:t>EL APRENDIZAJE BASADO EN EL TRABAJO REPORTA MUCHAS VENTAJAS</a:t>
            </a:r>
          </a:p>
        </p:txBody>
      </p:sp>
    </p:spTree>
    <p:extLst>
      <p:ext uri="{BB962C8B-B14F-4D97-AF65-F5344CB8AC3E}">
        <p14:creationId xmlns:p14="http://schemas.microsoft.com/office/powerpoint/2010/main" val="501423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230E8928-321B-6A45-85DC-6ACB069C3FAC}"/>
              </a:ext>
            </a:extLst>
          </p:cNvPr>
          <p:cNvSpPr>
            <a:spLocks noGrp="1"/>
          </p:cNvSpPr>
          <p:nvPr>
            <p:ph type="body" sz="quarter" idx="16"/>
          </p:nvPr>
        </p:nvSpPr>
        <p:spPr>
          <a:xfrm>
            <a:off x="475928" y="414338"/>
            <a:ext cx="7296472" cy="1041705"/>
          </a:xfrm>
        </p:spPr>
        <p:txBody>
          <a:bodyPr>
            <a:normAutofit fontScale="92500"/>
          </a:bodyPr>
          <a:lstStyle/>
          <a:p>
            <a:pPr algn="l"/>
            <a:r>
              <a:rPr lang="es-ES" sz="4600" dirty="0" smtClean="0">
                <a:solidFill>
                  <a:srgbClr val="CE1779"/>
                </a:solidFill>
              </a:rPr>
              <a:t>EMPIECE DISEÑANDO UN </a:t>
            </a:r>
            <a:r>
              <a:rPr lang="es-ES" sz="4600" dirty="0">
                <a:solidFill>
                  <a:srgbClr val="CE1779"/>
                </a:solidFill>
              </a:rPr>
              <a:t>PLAN</a:t>
            </a:r>
          </a:p>
          <a:p>
            <a:endParaRPr lang="en-US" dirty="0"/>
          </a:p>
        </p:txBody>
      </p:sp>
      <p:sp>
        <p:nvSpPr>
          <p:cNvPr id="5" name="Text Placeholder 4">
            <a:extLst>
              <a:ext uri="{FF2B5EF4-FFF2-40B4-BE49-F238E27FC236}">
                <a16:creationId xmlns:a16="http://schemas.microsoft.com/office/drawing/2014/main" xmlns="" id="{AC01186E-4E92-8242-8F77-C7998AEB6C48}"/>
              </a:ext>
            </a:extLst>
          </p:cNvPr>
          <p:cNvSpPr>
            <a:spLocks noGrp="1"/>
          </p:cNvSpPr>
          <p:nvPr>
            <p:ph type="body" sz="quarter" idx="17"/>
          </p:nvPr>
        </p:nvSpPr>
        <p:spPr>
          <a:xfrm>
            <a:off x="475928" y="1183057"/>
            <a:ext cx="5731594" cy="3947440"/>
          </a:xfrm>
          <a:solidFill>
            <a:schemeClr val="bg1"/>
          </a:solidFill>
        </p:spPr>
        <p:txBody>
          <a:bodyPr/>
          <a:lstStyle/>
          <a:p>
            <a:pPr marL="342900" lvl="0" indent="-342900" algn="l">
              <a:buClr>
                <a:srgbClr val="CE1779"/>
              </a:buClr>
              <a:buFont typeface="Arial" panose="020B0604020202020204" pitchFamily="34" charset="0"/>
              <a:buChar char="•"/>
            </a:pPr>
            <a:r>
              <a:rPr lang="es-ES" dirty="0"/>
              <a:t>Establezca las necesidades de aprendizaje: ¿qué necesita aprender sobre todo en las próximas semanas o meses? </a:t>
            </a:r>
            <a:r>
              <a:rPr lang="es-ES" dirty="0" smtClean="0"/>
              <a:t>¿</a:t>
            </a:r>
            <a:r>
              <a:rPr lang="es-ES" dirty="0"/>
              <a:t>Qué formación le beneficiaría? Por ejemplo: liderazgo, delegación, recursos humanos, etc.</a:t>
            </a:r>
          </a:p>
          <a:p>
            <a:pPr marL="342900" lvl="0" indent="-342900" algn="l">
              <a:buClr>
                <a:srgbClr val="CE1779"/>
              </a:buClr>
              <a:buFont typeface="Arial" panose="020B0604020202020204" pitchFamily="34" charset="0"/>
              <a:buChar char="•"/>
            </a:pPr>
            <a:r>
              <a:rPr lang="es-ES" dirty="0"/>
              <a:t>Actividades formativas: ¿qué actividades formativas cumplen los requisitos de aprendizaje? ¿Qué ayuda necesitará y cuál será la duración</a:t>
            </a:r>
            <a:r>
              <a:rPr lang="es-ES" dirty="0" smtClean="0"/>
              <a:t>?</a:t>
            </a:r>
            <a:endParaRPr lang="es-ES" dirty="0"/>
          </a:p>
          <a:p>
            <a:pPr marL="342900" lvl="0" indent="-342900" algn="l">
              <a:buClr>
                <a:srgbClr val="CE1779"/>
              </a:buClr>
              <a:buFont typeface="Arial" panose="020B0604020202020204" pitchFamily="34" charset="0"/>
              <a:buChar char="•"/>
            </a:pPr>
            <a:r>
              <a:rPr lang="es-ES" dirty="0"/>
              <a:t>Confirmación del aprendizaje: una vez terminada la formación, ¿cómo puede demostrar el progreso y los logros formativos?</a:t>
            </a:r>
          </a:p>
        </p:txBody>
      </p:sp>
      <p:pic>
        <p:nvPicPr>
          <p:cNvPr id="12" name="Picture Placeholder 11" descr="A picture containing indoor, table, white, holding&#10;&#10;Description automatically generated">
            <a:extLst>
              <a:ext uri="{FF2B5EF4-FFF2-40B4-BE49-F238E27FC236}">
                <a16:creationId xmlns:a16="http://schemas.microsoft.com/office/drawing/2014/main" xmlns="" id="{CC8F4AFD-D79C-7D4B-8897-1D93B21A4BEC}"/>
              </a:ext>
            </a:extLst>
          </p:cNvPr>
          <p:cNvPicPr>
            <a:picLocks noGrp="1" noChangeAspect="1"/>
          </p:cNvPicPr>
          <p:nvPr>
            <p:ph type="pic" sz="quarter" idx="18"/>
          </p:nvPr>
        </p:nvPicPr>
        <p:blipFill>
          <a:blip r:embed="rId2"/>
          <a:srcRect t="11320" b="11320"/>
          <a:stretch>
            <a:fillRect/>
          </a:stretch>
        </p:blipFill>
        <p:spPr/>
      </p:pic>
    </p:spTree>
    <p:extLst>
      <p:ext uri="{BB962C8B-B14F-4D97-AF65-F5344CB8AC3E}">
        <p14:creationId xmlns:p14="http://schemas.microsoft.com/office/powerpoint/2010/main" val="3323341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latin typeface="+mn-lt"/>
              </a:rPr>
              <a:t>6.4 APRENDIZAJE BASADO EN EL TRABAJO: EL ESPÍRITU </a:t>
            </a:r>
            <a:r>
              <a:rPr lang="es-ES" i="1" dirty="0">
                <a:latin typeface="+mn-lt"/>
              </a:rPr>
              <a:t>INTRAEMPRENDEDOR</a:t>
            </a:r>
            <a:r>
              <a:rPr lang="es-ES" dirty="0">
                <a:latin typeface="+mn-lt"/>
              </a:rPr>
              <a:t> </a:t>
            </a:r>
          </a:p>
        </p:txBody>
      </p:sp>
      <p:pic>
        <p:nvPicPr>
          <p:cNvPr id="4" name="Picture 3" descr="A picture containing kite&#10;&#10;Description automatically generated">
            <a:extLst>
              <a:ext uri="{FF2B5EF4-FFF2-40B4-BE49-F238E27FC236}">
                <a16:creationId xmlns:a16="http://schemas.microsoft.com/office/drawing/2014/main" xmlns="" id="{0181067A-ABCE-4DDF-923B-113C2010186B}"/>
              </a:ext>
            </a:extLst>
          </p:cNvPr>
          <p:cNvPicPr>
            <a:picLocks noChangeAspect="1"/>
          </p:cNvPicPr>
          <p:nvPr/>
        </p:nvPicPr>
        <p:blipFill rotWithShape="1">
          <a:blip r:embed="rId2">
            <a:extLst>
              <a:ext uri="{837473B0-CC2E-450A-ABE3-18F120FF3D39}">
                <a1611:picAttrSrcUrl xmlns:a1611="http://schemas.microsoft.com/office/drawing/2016/11/main" xmlns="" r:id="rId3"/>
              </a:ext>
            </a:extLst>
          </a:blip>
          <a:srcRect l="11055"/>
          <a:stretch/>
        </p:blipFill>
        <p:spPr>
          <a:xfrm>
            <a:off x="8166538" y="892046"/>
            <a:ext cx="3640793" cy="3229883"/>
          </a:xfrm>
          <a:prstGeom prst="rect">
            <a:avLst/>
          </a:prstGeom>
        </p:spPr>
      </p:pic>
    </p:spTree>
    <p:extLst>
      <p:ext uri="{BB962C8B-B14F-4D97-AF65-F5344CB8AC3E}">
        <p14:creationId xmlns:p14="http://schemas.microsoft.com/office/powerpoint/2010/main" val="286484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xmlns="" id="{04F68262-9675-DD40-98DC-FBD05C7A3D35}"/>
              </a:ext>
            </a:extLst>
          </p:cNvPr>
          <p:cNvSpPr txBox="1">
            <a:spLocks/>
          </p:cNvSpPr>
          <p:nvPr/>
        </p:nvSpPr>
        <p:spPr>
          <a:xfrm>
            <a:off x="1622193" y="82155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Introducción</a:t>
            </a:r>
          </a:p>
        </p:txBody>
      </p:sp>
      <p:sp>
        <p:nvSpPr>
          <p:cNvPr id="16" name="Triangle 15">
            <a:extLst>
              <a:ext uri="{FF2B5EF4-FFF2-40B4-BE49-F238E27FC236}">
                <a16:creationId xmlns:a16="http://schemas.microsoft.com/office/drawing/2014/main" xmlns="" id="{6BFA50FA-D586-FE4B-B146-40BBFBD191BE}"/>
              </a:ext>
            </a:extLst>
          </p:cNvPr>
          <p:cNvSpPr/>
          <p:nvPr/>
        </p:nvSpPr>
        <p:spPr>
          <a:xfrm rot="5400000">
            <a:off x="867310" y="66748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xmlns="" id="{182174CE-3AF8-5243-9479-BD93B48A5F01}"/>
              </a:ext>
            </a:extLst>
          </p:cNvPr>
          <p:cNvSpPr txBox="1">
            <a:spLocks/>
          </p:cNvSpPr>
          <p:nvPr/>
        </p:nvSpPr>
        <p:spPr>
          <a:xfrm>
            <a:off x="1654190" y="1808462"/>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b="1" dirty="0"/>
              <a:t>Consejos de gestión de talento</a:t>
            </a:r>
          </a:p>
        </p:txBody>
      </p:sp>
      <p:sp>
        <p:nvSpPr>
          <p:cNvPr id="18" name="Triangle 17">
            <a:extLst>
              <a:ext uri="{FF2B5EF4-FFF2-40B4-BE49-F238E27FC236}">
                <a16:creationId xmlns:a16="http://schemas.microsoft.com/office/drawing/2014/main" xmlns="" id="{59DE43AB-619E-A84A-BF13-C7F7231F457A}"/>
              </a:ext>
            </a:extLst>
          </p:cNvPr>
          <p:cNvSpPr/>
          <p:nvPr/>
        </p:nvSpPr>
        <p:spPr>
          <a:xfrm rot="5400000">
            <a:off x="880551" y="163671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 Placeholder 74">
            <a:extLst>
              <a:ext uri="{FF2B5EF4-FFF2-40B4-BE49-F238E27FC236}">
                <a16:creationId xmlns:a16="http://schemas.microsoft.com/office/drawing/2014/main" xmlns="" id="{3E5D0AA7-22D7-F144-ACEB-FF454A34D328}"/>
              </a:ext>
            </a:extLst>
          </p:cNvPr>
          <p:cNvSpPr txBox="1">
            <a:spLocks/>
          </p:cNvSpPr>
          <p:nvPr/>
        </p:nvSpPr>
        <p:spPr>
          <a:xfrm>
            <a:off x="1636978" y="274781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El poder del aprendizaje basado en el trabajo </a:t>
            </a:r>
          </a:p>
        </p:txBody>
      </p:sp>
      <p:sp>
        <p:nvSpPr>
          <p:cNvPr id="20" name="Triangle 19">
            <a:extLst>
              <a:ext uri="{FF2B5EF4-FFF2-40B4-BE49-F238E27FC236}">
                <a16:creationId xmlns:a16="http://schemas.microsoft.com/office/drawing/2014/main" xmlns="" id="{8C19BFFB-C733-034A-8439-8455B2A8B75D}"/>
              </a:ext>
            </a:extLst>
          </p:cNvPr>
          <p:cNvSpPr/>
          <p:nvPr/>
        </p:nvSpPr>
        <p:spPr>
          <a:xfrm rot="5400000">
            <a:off x="867309" y="266652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21" name="Straight Connector 20">
            <a:extLst>
              <a:ext uri="{FF2B5EF4-FFF2-40B4-BE49-F238E27FC236}">
                <a16:creationId xmlns:a16="http://schemas.microsoft.com/office/drawing/2014/main" xmlns="" id="{7CE2C194-3194-874C-94A7-A9848E31FB8E}"/>
              </a:ext>
            </a:extLst>
          </p:cNvPr>
          <p:cNvCxnSpPr>
            <a:cxnSpLocks/>
          </p:cNvCxnSpPr>
          <p:nvPr/>
        </p:nvCxnSpPr>
        <p:spPr>
          <a:xfrm>
            <a:off x="-10275" y="102671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F6DA9547-B32A-B34B-A190-F3C5D78445DA}"/>
              </a:ext>
            </a:extLst>
          </p:cNvPr>
          <p:cNvCxnSpPr>
            <a:cxnSpLocks/>
          </p:cNvCxnSpPr>
          <p:nvPr/>
        </p:nvCxnSpPr>
        <p:spPr>
          <a:xfrm>
            <a:off x="-10275" y="197486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66981623-1A22-7B4B-9A85-AA27C7CC9F29}"/>
              </a:ext>
            </a:extLst>
          </p:cNvPr>
          <p:cNvCxnSpPr>
            <a:cxnSpLocks/>
          </p:cNvCxnSpPr>
          <p:nvPr/>
        </p:nvCxnSpPr>
        <p:spPr>
          <a:xfrm>
            <a:off x="-10275" y="296360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xmlns="" id="{567BC736-3D4C-2045-B96C-4FF7417E757A}"/>
              </a:ext>
            </a:extLst>
          </p:cNvPr>
          <p:cNvSpPr txBox="1">
            <a:spLocks/>
          </p:cNvSpPr>
          <p:nvPr/>
        </p:nvSpPr>
        <p:spPr>
          <a:xfrm>
            <a:off x="892338" y="83078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6.1</a:t>
            </a:r>
          </a:p>
        </p:txBody>
      </p:sp>
      <p:sp>
        <p:nvSpPr>
          <p:cNvPr id="25" name="Text Placeholder 74">
            <a:extLst>
              <a:ext uri="{FF2B5EF4-FFF2-40B4-BE49-F238E27FC236}">
                <a16:creationId xmlns:a16="http://schemas.microsoft.com/office/drawing/2014/main" xmlns="" id="{DC9C93F8-E940-2C46-9404-E4D271F31613}"/>
              </a:ext>
            </a:extLst>
          </p:cNvPr>
          <p:cNvSpPr txBox="1">
            <a:spLocks/>
          </p:cNvSpPr>
          <p:nvPr/>
        </p:nvSpPr>
        <p:spPr>
          <a:xfrm>
            <a:off x="903489" y="181339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6.2</a:t>
            </a:r>
          </a:p>
        </p:txBody>
      </p:sp>
      <p:sp>
        <p:nvSpPr>
          <p:cNvPr id="26" name="Text Placeholder 74">
            <a:extLst>
              <a:ext uri="{FF2B5EF4-FFF2-40B4-BE49-F238E27FC236}">
                <a16:creationId xmlns:a16="http://schemas.microsoft.com/office/drawing/2014/main" xmlns="" id="{044D33A0-E646-1D48-8B18-EF4C251C1CF6}"/>
              </a:ext>
            </a:extLst>
          </p:cNvPr>
          <p:cNvSpPr txBox="1">
            <a:spLocks/>
          </p:cNvSpPr>
          <p:nvPr/>
        </p:nvSpPr>
        <p:spPr>
          <a:xfrm>
            <a:off x="894218" y="282946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6.3</a:t>
            </a:r>
          </a:p>
        </p:txBody>
      </p:sp>
      <p:sp>
        <p:nvSpPr>
          <p:cNvPr id="28" name="Text Placeholder 9">
            <a:extLst>
              <a:ext uri="{FF2B5EF4-FFF2-40B4-BE49-F238E27FC236}">
                <a16:creationId xmlns:a16="http://schemas.microsoft.com/office/drawing/2014/main" xmlns="" id="{0D51B58D-4E0D-C944-A8C8-AC3E9AA3DE5F}"/>
              </a:ext>
            </a:extLst>
          </p:cNvPr>
          <p:cNvSpPr txBox="1">
            <a:spLocks/>
          </p:cNvSpPr>
          <p:nvPr/>
        </p:nvSpPr>
        <p:spPr>
          <a:xfrm>
            <a:off x="9040760" y="1677799"/>
            <a:ext cx="2908295"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5:</a:t>
            </a:r>
          </a:p>
          <a:p>
            <a:pPr algn="r">
              <a:lnSpc>
                <a:spcPct val="100000"/>
              </a:lnSpc>
            </a:pPr>
            <a:endParaRPr lang="en-US" sz="300" b="1" dirty="0">
              <a:solidFill>
                <a:schemeClr val="bg1"/>
              </a:solidFill>
            </a:endParaRPr>
          </a:p>
          <a:p>
            <a:pPr algn="r"/>
            <a:r>
              <a:rPr lang="es-ES" dirty="0">
                <a:solidFill>
                  <a:schemeClr val="bg1"/>
                </a:solidFill>
              </a:rPr>
              <a:t>CONSOLIDAR UN EQUIPO (de dos o más)</a:t>
            </a:r>
          </a:p>
          <a:p>
            <a:pPr algn="r"/>
            <a:endParaRPr lang="en-US" dirty="0">
              <a:solidFill>
                <a:schemeClr val="bg1"/>
              </a:solidFill>
            </a:endParaRPr>
          </a:p>
        </p:txBody>
      </p:sp>
      <p:sp>
        <p:nvSpPr>
          <p:cNvPr id="29" name="Triangle 28">
            <a:extLst>
              <a:ext uri="{FF2B5EF4-FFF2-40B4-BE49-F238E27FC236}">
                <a16:creationId xmlns:a16="http://schemas.microsoft.com/office/drawing/2014/main" xmlns="" id="{3B0A0F29-73D8-4842-9A3C-A4DBC1060A26}"/>
              </a:ext>
            </a:extLst>
          </p:cNvPr>
          <p:cNvSpPr/>
          <p:nvPr/>
        </p:nvSpPr>
        <p:spPr>
          <a:xfrm rot="5400000">
            <a:off x="865429" y="365675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0" name="Straight Connector 29">
            <a:extLst>
              <a:ext uri="{FF2B5EF4-FFF2-40B4-BE49-F238E27FC236}">
                <a16:creationId xmlns:a16="http://schemas.microsoft.com/office/drawing/2014/main" xmlns="" id="{28950D14-7F7D-CB4A-98DA-960C40EC9CC3}"/>
              </a:ext>
            </a:extLst>
          </p:cNvPr>
          <p:cNvCxnSpPr>
            <a:cxnSpLocks/>
          </p:cNvCxnSpPr>
          <p:nvPr/>
        </p:nvCxnSpPr>
        <p:spPr>
          <a:xfrm>
            <a:off x="-12155" y="395383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xmlns="" id="{91EE3373-B457-A942-8275-EA7E467E9EEE}"/>
              </a:ext>
            </a:extLst>
          </p:cNvPr>
          <p:cNvSpPr txBox="1">
            <a:spLocks/>
          </p:cNvSpPr>
          <p:nvPr/>
        </p:nvSpPr>
        <p:spPr>
          <a:xfrm>
            <a:off x="892338" y="381969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6.4</a:t>
            </a:r>
          </a:p>
        </p:txBody>
      </p:sp>
      <p:sp>
        <p:nvSpPr>
          <p:cNvPr id="32" name="Text Placeholder 74">
            <a:extLst>
              <a:ext uri="{FF2B5EF4-FFF2-40B4-BE49-F238E27FC236}">
                <a16:creationId xmlns:a16="http://schemas.microsoft.com/office/drawing/2014/main" xmlns="" id="{F71555E0-2FB0-234C-BB08-6B0B6CE57241}"/>
              </a:ext>
            </a:extLst>
          </p:cNvPr>
          <p:cNvSpPr txBox="1">
            <a:spLocks/>
          </p:cNvSpPr>
          <p:nvPr/>
        </p:nvSpPr>
        <p:spPr>
          <a:xfrm>
            <a:off x="1654189" y="3790137"/>
            <a:ext cx="7135849" cy="26278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Aprendizaje basado en el trabajo: el espíritu </a:t>
            </a:r>
            <a:r>
              <a:rPr lang="es-ES" sz="2400" i="1" dirty="0">
                <a:solidFill>
                  <a:srgbClr val="6D6E6C"/>
                </a:solidFill>
              </a:rPr>
              <a:t>intraemprendedor</a:t>
            </a:r>
            <a:r>
              <a:rPr lang="es-ES" sz="2400" dirty="0">
                <a:solidFill>
                  <a:srgbClr val="6D6E6C"/>
                </a:solidFill>
              </a:rPr>
              <a:t> </a:t>
            </a:r>
          </a:p>
        </p:txBody>
      </p:sp>
      <p:sp>
        <p:nvSpPr>
          <p:cNvPr id="33" name="Text Placeholder 74">
            <a:extLst>
              <a:ext uri="{FF2B5EF4-FFF2-40B4-BE49-F238E27FC236}">
                <a16:creationId xmlns:a16="http://schemas.microsoft.com/office/drawing/2014/main" xmlns="" id="{F2496002-EE39-AD4F-8E31-0C48D7C61E35}"/>
              </a:ext>
            </a:extLst>
          </p:cNvPr>
          <p:cNvSpPr txBox="1">
            <a:spLocks/>
          </p:cNvSpPr>
          <p:nvPr/>
        </p:nvSpPr>
        <p:spPr>
          <a:xfrm>
            <a:off x="1627619" y="4741241"/>
            <a:ext cx="7413142"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Los consejos definitivos de sus colegas empresariales y nuevos empleadores </a:t>
            </a:r>
          </a:p>
        </p:txBody>
      </p:sp>
      <p:sp>
        <p:nvSpPr>
          <p:cNvPr id="34" name="Triangle 33">
            <a:extLst>
              <a:ext uri="{FF2B5EF4-FFF2-40B4-BE49-F238E27FC236}">
                <a16:creationId xmlns:a16="http://schemas.microsoft.com/office/drawing/2014/main" xmlns="" id="{BC2C73E6-C634-1940-9C69-4E4A0B5E19AD}"/>
              </a:ext>
            </a:extLst>
          </p:cNvPr>
          <p:cNvSpPr/>
          <p:nvPr/>
        </p:nvSpPr>
        <p:spPr>
          <a:xfrm rot="5400000">
            <a:off x="872736" y="458716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xmlns="" id="{CF4281FD-5671-294C-A03E-4A9C81C5C6F9}"/>
              </a:ext>
            </a:extLst>
          </p:cNvPr>
          <p:cNvCxnSpPr>
            <a:cxnSpLocks/>
          </p:cNvCxnSpPr>
          <p:nvPr/>
        </p:nvCxnSpPr>
        <p:spPr>
          <a:xfrm>
            <a:off x="-4849" y="494639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xmlns="" id="{C5C2043F-F264-1348-AA85-B8643D98BE60}"/>
              </a:ext>
            </a:extLst>
          </p:cNvPr>
          <p:cNvSpPr txBox="1">
            <a:spLocks/>
          </p:cNvSpPr>
          <p:nvPr/>
        </p:nvSpPr>
        <p:spPr>
          <a:xfrm>
            <a:off x="897764" y="475046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6.5</a:t>
            </a:r>
          </a:p>
        </p:txBody>
      </p:sp>
      <p:sp>
        <p:nvSpPr>
          <p:cNvPr id="2" name="Rectangle 1">
            <a:extLst>
              <a:ext uri="{FF2B5EF4-FFF2-40B4-BE49-F238E27FC236}">
                <a16:creationId xmlns:a16="http://schemas.microsoft.com/office/drawing/2014/main" xmlns="" id="{95480DC6-9412-40B8-875C-E6338E12F6D2}"/>
              </a:ext>
            </a:extLst>
          </p:cNvPr>
          <p:cNvSpPr/>
          <p:nvPr/>
        </p:nvSpPr>
        <p:spPr>
          <a:xfrm>
            <a:off x="5222113" y="6328581"/>
            <a:ext cx="6096000" cy="461665"/>
          </a:xfrm>
          <a:prstGeom prst="rect">
            <a:avLst/>
          </a:prstGeom>
        </p:spPr>
        <p:txBody>
          <a:bodyPr>
            <a:spAutoFit/>
          </a:bodyPr>
          <a:lstStyle/>
          <a:p>
            <a:pPr>
              <a:spcAft>
                <a:spcPts val="0"/>
              </a:spcAft>
            </a:pPr>
            <a:r>
              <a:rPr lang="es-ES" sz="800" dirty="0">
                <a:solidFill>
                  <a:srgbClr val="525252"/>
                </a:solidFill>
                <a:latin typeface="Calibri" panose="020F0502020204030204" pitchFamily="34" charset="0"/>
                <a:ea typeface="Calibri" panose="020F0502020204030204" pitchFamily="34" charset="0"/>
                <a:cs typeface="Times New Roman" panose="02020603050405020304" pitchFamily="18" charset="0"/>
              </a:rPr>
              <a:t>El apoyo de la Comisión Europea a esta publicación no constituye su aceptación del contenido, que refleja únicamente las opiniones de quien lo escribe; la Comisión no se responsabiliza del uso que pueda darse de la información contenida aquí.</a:t>
            </a:r>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80BFEC63-DAAF-CB49-8FBD-679BA569F7DF}"/>
              </a:ext>
            </a:extLst>
          </p:cNvPr>
          <p:cNvSpPr>
            <a:spLocks noGrp="1"/>
          </p:cNvSpPr>
          <p:nvPr>
            <p:ph type="body" sz="quarter" idx="17"/>
          </p:nvPr>
        </p:nvSpPr>
        <p:spPr>
          <a:xfrm>
            <a:off x="6096000" y="557212"/>
            <a:ext cx="5691188" cy="5214718"/>
          </a:xfrm>
          <a:solidFill>
            <a:schemeClr val="bg1"/>
          </a:solidFill>
        </p:spPr>
        <p:txBody>
          <a:bodyPr/>
          <a:lstStyle/>
          <a:p>
            <a:pPr algn="just"/>
            <a:r>
              <a:rPr lang="es-ES" dirty="0"/>
              <a:t>El espíritu </a:t>
            </a:r>
            <a:r>
              <a:rPr lang="es-ES" i="1" dirty="0"/>
              <a:t>intraemprendedor</a:t>
            </a:r>
            <a:r>
              <a:rPr lang="es-ES" dirty="0"/>
              <a:t> es muy relevante en la primera contratación de personal. </a:t>
            </a:r>
            <a:r>
              <a:rPr lang="es-ES" dirty="0" smtClean="0"/>
              <a:t>Es </a:t>
            </a:r>
            <a:r>
              <a:rPr lang="es-ES" dirty="0"/>
              <a:t>un concepto relativamente </a:t>
            </a:r>
            <a:r>
              <a:rPr lang="es-ES" dirty="0" smtClean="0"/>
              <a:t>nuevo que </a:t>
            </a:r>
            <a:r>
              <a:rPr lang="es-ES" dirty="0"/>
              <a:t>se centra en los miembros de la plantilla con atributos de persona </a:t>
            </a:r>
            <a:r>
              <a:rPr lang="es-ES" dirty="0" smtClean="0"/>
              <a:t>emprendedora. Las </a:t>
            </a:r>
            <a:r>
              <a:rPr lang="es-ES" dirty="0"/>
              <a:t>personas </a:t>
            </a:r>
            <a:r>
              <a:rPr lang="es-ES" i="1" dirty="0"/>
              <a:t>intraemprendedoras</a:t>
            </a:r>
            <a:r>
              <a:rPr lang="es-ES" dirty="0"/>
              <a:t> toman la iniciativa (a menudo por su cuenta) de crear nuevos productos, procesos, políticas y servicios para su empresa, sin dejar de cumplir su misión, valores y objetivos</a:t>
            </a:r>
            <a:r>
              <a:rPr lang="es-ES" dirty="0" smtClean="0"/>
              <a:t>.</a:t>
            </a:r>
          </a:p>
          <a:p>
            <a:pPr algn="just"/>
            <a:endParaRPr lang="en-US" dirty="0"/>
          </a:p>
          <a:p>
            <a:pPr algn="just"/>
            <a:r>
              <a:rPr lang="es-ES" dirty="0"/>
              <a:t>Para ser una persona </a:t>
            </a:r>
            <a:r>
              <a:rPr lang="es-ES" i="1" dirty="0"/>
              <a:t>intraemprendedora</a:t>
            </a:r>
            <a:r>
              <a:rPr lang="es-ES" dirty="0"/>
              <a:t> hace falta visión y el deseo de perseguir una idea que cree que beneficiará a la empresa o los clientes.</a:t>
            </a:r>
          </a:p>
          <a:p>
            <a:endParaRPr lang="en-US" dirty="0"/>
          </a:p>
        </p:txBody>
      </p:sp>
      <p:pic>
        <p:nvPicPr>
          <p:cNvPr id="7" name="Picture Placeholder 6" descr="A person sitting at a table using a computer&#10;&#10;Description automatically generated">
            <a:extLst>
              <a:ext uri="{FF2B5EF4-FFF2-40B4-BE49-F238E27FC236}">
                <a16:creationId xmlns:a16="http://schemas.microsoft.com/office/drawing/2014/main" xmlns="" id="{497FD979-23A6-8A4E-8D8A-5269324E04D7}"/>
              </a:ext>
            </a:extLst>
          </p:cNvPr>
          <p:cNvPicPr>
            <a:picLocks noGrp="1" noChangeAspect="1"/>
          </p:cNvPicPr>
          <p:nvPr>
            <p:ph type="pic" sz="quarter" idx="18"/>
          </p:nvPr>
        </p:nvPicPr>
        <p:blipFill>
          <a:blip r:embed="rId2"/>
          <a:srcRect l="21675" r="21675"/>
          <a:stretch>
            <a:fillRect/>
          </a:stretch>
        </p:blipFill>
        <p:spPr/>
      </p:pic>
    </p:spTree>
    <p:extLst>
      <p:ext uri="{BB962C8B-B14F-4D97-AF65-F5344CB8AC3E}">
        <p14:creationId xmlns:p14="http://schemas.microsoft.com/office/powerpoint/2010/main" val="497420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E2182B04-D144-E64F-AAA1-1B395F8FA89E}"/>
              </a:ext>
            </a:extLst>
          </p:cNvPr>
          <p:cNvSpPr>
            <a:spLocks noGrp="1"/>
          </p:cNvSpPr>
          <p:nvPr>
            <p:ph type="body" sz="quarter" idx="13"/>
          </p:nvPr>
        </p:nvSpPr>
        <p:spPr>
          <a:xfrm>
            <a:off x="300038" y="2921799"/>
            <a:ext cx="7903711" cy="3090328"/>
          </a:xfrm>
        </p:spPr>
        <p:txBody>
          <a:bodyPr>
            <a:noAutofit/>
          </a:bodyPr>
          <a:lstStyle/>
          <a:p>
            <a:r>
              <a:rPr lang="es-ES" b="1" i="0" dirty="0"/>
              <a:t>Definición de Pinchot </a:t>
            </a:r>
            <a:r>
              <a:rPr lang="es-ES" b="1" i="0" dirty="0" smtClean="0"/>
              <a:t>de </a:t>
            </a:r>
            <a:br>
              <a:rPr lang="es-ES" b="1" i="0" dirty="0" smtClean="0"/>
            </a:br>
            <a:r>
              <a:rPr lang="es-ES" b="1" i="0" dirty="0" smtClean="0"/>
              <a:t>»persona </a:t>
            </a:r>
            <a:r>
              <a:rPr lang="es-ES" b="1" i="1" dirty="0" smtClean="0"/>
              <a:t>intraemprendedora</a:t>
            </a:r>
            <a:r>
              <a:rPr lang="es-ES" b="1" i="0" dirty="0" smtClean="0"/>
              <a:t>»</a:t>
            </a:r>
            <a:endParaRPr lang="es-ES" b="1" i="0" dirty="0"/>
          </a:p>
          <a:p>
            <a:endParaRPr lang="en-US" sz="1000" dirty="0"/>
          </a:p>
          <a:p>
            <a:r>
              <a:rPr lang="es-ES" dirty="0"/>
              <a:t>Una persona intraemprendedora es aquella que asume la responsabilidad directa de convertir las ideas en productos acabados </a:t>
            </a:r>
            <a:r>
              <a:rPr lang="es-ES" dirty="0" smtClean="0"/>
              <a:t>rentables, </a:t>
            </a:r>
            <a:r>
              <a:rPr lang="es-ES" dirty="0"/>
              <a:t>asumiendo con firmeza los riesgos e innovando dentro de la empresa.</a:t>
            </a:r>
          </a:p>
        </p:txBody>
      </p:sp>
      <p:sp>
        <p:nvSpPr>
          <p:cNvPr id="8" name="Text Placeholder 4">
            <a:extLst>
              <a:ext uri="{FF2B5EF4-FFF2-40B4-BE49-F238E27FC236}">
                <a16:creationId xmlns:a16="http://schemas.microsoft.com/office/drawing/2014/main" xmlns="" id="{BA2E7164-D15A-2740-8F7B-94F339243357}"/>
              </a:ext>
            </a:extLst>
          </p:cNvPr>
          <p:cNvSpPr txBox="1">
            <a:spLocks/>
          </p:cNvSpPr>
          <p:nvPr/>
        </p:nvSpPr>
        <p:spPr>
          <a:xfrm>
            <a:off x="300038" y="3028949"/>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latin typeface="Times" pitchFamily="2" charset="0"/>
              </a:rPr>
              <a:t>“</a:t>
            </a:r>
          </a:p>
        </p:txBody>
      </p:sp>
      <p:sp>
        <p:nvSpPr>
          <p:cNvPr id="9" name="Text Placeholder 4">
            <a:extLst>
              <a:ext uri="{FF2B5EF4-FFF2-40B4-BE49-F238E27FC236}">
                <a16:creationId xmlns:a16="http://schemas.microsoft.com/office/drawing/2014/main" xmlns="" id="{210F0A5A-2BD4-4040-BA7D-96CC9F094297}"/>
              </a:ext>
            </a:extLst>
          </p:cNvPr>
          <p:cNvSpPr txBox="1">
            <a:spLocks/>
          </p:cNvSpPr>
          <p:nvPr/>
        </p:nvSpPr>
        <p:spPr>
          <a:xfrm rot="10800000">
            <a:off x="6838952" y="4807215"/>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latin typeface="Times" pitchFamily="2" charset="0"/>
              </a:rPr>
              <a:t>“</a:t>
            </a:r>
          </a:p>
        </p:txBody>
      </p:sp>
      <p:pic>
        <p:nvPicPr>
          <p:cNvPr id="3" name="Picture 2" descr="A picture containing toy, doll&#10;&#10;Description automatically generated">
            <a:extLst>
              <a:ext uri="{FF2B5EF4-FFF2-40B4-BE49-F238E27FC236}">
                <a16:creationId xmlns:a16="http://schemas.microsoft.com/office/drawing/2014/main" xmlns="" id="{CCFBA44C-64BC-4450-9C25-2EBEC7FC407A}"/>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7668424" y="75185"/>
            <a:ext cx="2695150" cy="2695150"/>
          </a:xfrm>
          <a:prstGeom prst="rect">
            <a:avLst/>
          </a:prstGeom>
        </p:spPr>
      </p:pic>
    </p:spTree>
    <p:extLst>
      <p:ext uri="{BB962C8B-B14F-4D97-AF65-F5344CB8AC3E}">
        <p14:creationId xmlns:p14="http://schemas.microsoft.com/office/powerpoint/2010/main" val="2449890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901BA61C-DBA8-9541-9D59-9B99A683E2AA}"/>
              </a:ext>
            </a:extLst>
          </p:cNvPr>
          <p:cNvSpPr>
            <a:spLocks noGrp="1"/>
          </p:cNvSpPr>
          <p:nvPr>
            <p:ph type="body" sz="quarter" idx="13"/>
          </p:nvPr>
        </p:nvSpPr>
        <p:spPr/>
        <p:txBody>
          <a:bodyPr>
            <a:noAutofit/>
          </a:bodyPr>
          <a:lstStyle/>
          <a:p>
            <a:r>
              <a:rPr lang="es-ES" sz="2800" b="1" dirty="0">
                <a:solidFill>
                  <a:srgbClr val="CE1779"/>
                </a:solidFill>
              </a:rPr>
              <a:t>LECTURA</a:t>
            </a:r>
          </a:p>
        </p:txBody>
      </p:sp>
      <p:pic>
        <p:nvPicPr>
          <p:cNvPr id="9" name="Picture Placeholder 8" descr="A screenshot of a social media post&#10;&#10;Description automatically generated">
            <a:extLst>
              <a:ext uri="{FF2B5EF4-FFF2-40B4-BE49-F238E27FC236}">
                <a16:creationId xmlns:a16="http://schemas.microsoft.com/office/drawing/2014/main" xmlns="" id="{63B0D4B5-B171-C74C-92E6-2D90CAE32DF8}"/>
              </a:ext>
            </a:extLst>
          </p:cNvPr>
          <p:cNvPicPr>
            <a:picLocks noGrp="1" noChangeAspect="1"/>
          </p:cNvPicPr>
          <p:nvPr>
            <p:ph type="pic" sz="quarter" idx="15"/>
          </p:nvPr>
        </p:nvPicPr>
        <p:blipFill>
          <a:blip r:embed="rId2"/>
          <a:srcRect l="2536" r="2536"/>
          <a:stretch>
            <a:fillRect/>
          </a:stretch>
        </p:blipFill>
        <p:spPr/>
      </p:pic>
      <p:sp>
        <p:nvSpPr>
          <p:cNvPr id="8" name="Rectangle 7">
            <a:extLst>
              <a:ext uri="{FF2B5EF4-FFF2-40B4-BE49-F238E27FC236}">
                <a16:creationId xmlns:a16="http://schemas.microsoft.com/office/drawing/2014/main" xmlns="" id="{5D63F97A-B6E8-4E4C-8B1A-1913E1D70A5F}"/>
              </a:ext>
            </a:extLst>
          </p:cNvPr>
          <p:cNvSpPr/>
          <p:nvPr/>
        </p:nvSpPr>
        <p:spPr>
          <a:xfrm>
            <a:off x="171450" y="762367"/>
            <a:ext cx="11791950" cy="3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4">
            <a:extLst>
              <a:ext uri="{FF2B5EF4-FFF2-40B4-BE49-F238E27FC236}">
                <a16:creationId xmlns:a16="http://schemas.microsoft.com/office/drawing/2014/main" xmlns="" id="{5617A444-8707-1E4D-BFA0-2BBAB4836185}"/>
              </a:ext>
            </a:extLst>
          </p:cNvPr>
          <p:cNvSpPr>
            <a:spLocks noGrp="1"/>
          </p:cNvSpPr>
          <p:nvPr>
            <p:ph type="body" sz="quarter" idx="14"/>
          </p:nvPr>
        </p:nvSpPr>
        <p:spPr>
          <a:xfrm>
            <a:off x="0" y="704709"/>
            <a:ext cx="12192000" cy="590599"/>
          </a:xfrm>
        </p:spPr>
        <p:txBody>
          <a:bodyPr/>
          <a:lstStyle/>
          <a:p>
            <a:r>
              <a:rPr lang="es-ES" sz="1800" u="sng" dirty="0">
                <a:hlinkClick r:id="rId3"/>
              </a:rPr>
              <a:t>http://pinchot.edu/what-is-intrapreneurship/</a:t>
            </a:r>
          </a:p>
          <a:p>
            <a:r>
              <a:rPr lang="es-ES" sz="1800" u="sng" dirty="0">
                <a:hlinkClick r:id="rId4"/>
              </a:rPr>
              <a:t>https://www.mindtools.com/pages/article/intrapreneurship.htm</a:t>
            </a:r>
          </a:p>
        </p:txBody>
      </p:sp>
    </p:spTree>
    <p:extLst>
      <p:ext uri="{BB962C8B-B14F-4D97-AF65-F5344CB8AC3E}">
        <p14:creationId xmlns:p14="http://schemas.microsoft.com/office/powerpoint/2010/main" val="778924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food&#10;&#10;Description automatically generated">
            <a:extLst>
              <a:ext uri="{FF2B5EF4-FFF2-40B4-BE49-F238E27FC236}">
                <a16:creationId xmlns:a16="http://schemas.microsoft.com/office/drawing/2014/main" xmlns="" id="{971ECE9B-66F4-0846-AB2E-43571C8279A3}"/>
              </a:ext>
            </a:extLst>
          </p:cNvPr>
          <p:cNvPicPr>
            <a:picLocks noGrp="1" noChangeAspect="1"/>
          </p:cNvPicPr>
          <p:nvPr>
            <p:ph type="pic" sz="quarter" idx="15"/>
          </p:nvPr>
        </p:nvPicPr>
        <p:blipFill rotWithShape="1">
          <a:blip r:embed="rId2"/>
          <a:srcRect l="1328" t="708" r="43744" b="-708"/>
          <a:stretch/>
        </p:blipFill>
        <p:spPr>
          <a:xfrm>
            <a:off x="8802435" y="1223694"/>
            <a:ext cx="3389565" cy="4033653"/>
          </a:xfrm>
        </p:spPr>
      </p:pic>
      <p:sp>
        <p:nvSpPr>
          <p:cNvPr id="7" name="Text Placeholder 6">
            <a:extLst>
              <a:ext uri="{FF2B5EF4-FFF2-40B4-BE49-F238E27FC236}">
                <a16:creationId xmlns:a16="http://schemas.microsoft.com/office/drawing/2014/main" xmlns="" id="{5464A009-7EF0-D04D-9173-B576315DB3A3}"/>
              </a:ext>
            </a:extLst>
          </p:cNvPr>
          <p:cNvSpPr>
            <a:spLocks noGrp="1"/>
          </p:cNvSpPr>
          <p:nvPr>
            <p:ph type="body" sz="quarter" idx="17"/>
          </p:nvPr>
        </p:nvSpPr>
        <p:spPr>
          <a:xfrm>
            <a:off x="386048" y="415649"/>
            <a:ext cx="7386352" cy="3642009"/>
          </a:xfrm>
          <a:solidFill>
            <a:schemeClr val="bg1"/>
          </a:solidFill>
        </p:spPr>
        <p:txBody>
          <a:bodyPr/>
          <a:lstStyle/>
          <a:p>
            <a:pPr algn="just"/>
            <a:r>
              <a:rPr lang="es-ES" sz="2400" dirty="0"/>
              <a:t>Las empresas con </a:t>
            </a:r>
            <a:r>
              <a:rPr lang="es-ES" sz="2400" i="1" dirty="0"/>
              <a:t>espíritu intraemprendedor</a:t>
            </a:r>
            <a:r>
              <a:rPr lang="es-ES" sz="2400" dirty="0"/>
              <a:t> atraen a profesionales afines hacia una cultura interna de innovación donde la creatividad se fomenta y es reconocida</a:t>
            </a:r>
            <a:r>
              <a:rPr lang="es-ES" sz="2400" dirty="0" smtClean="0"/>
              <a:t>.</a:t>
            </a:r>
            <a:endParaRPr lang="es-ES" sz="2400" dirty="0"/>
          </a:p>
          <a:p>
            <a:pPr algn="just"/>
            <a:r>
              <a:rPr lang="es-ES" sz="2400" dirty="0"/>
              <a:t>La moral de una persona mejora cuando sabe que hay una cultura de empresa que valora y recompensa el espíritu empresarial. Suele </a:t>
            </a:r>
            <a:r>
              <a:rPr lang="es-ES" sz="2400" dirty="0" smtClean="0"/>
              <a:t>darse en </a:t>
            </a:r>
            <a:r>
              <a:rPr lang="es-ES" sz="2400" dirty="0"/>
              <a:t>empresas tecnológicas, minoristas o de servicios, aunque también es aplicable a casi cualquier sector. </a:t>
            </a:r>
            <a:endParaRPr lang="es-ES" sz="2400" dirty="0" smtClean="0"/>
          </a:p>
          <a:p>
            <a:pPr algn="just"/>
            <a:endParaRPr lang="en-US" sz="2400" b="1" dirty="0"/>
          </a:p>
          <a:p>
            <a:r>
              <a:rPr lang="es-ES" b="1" dirty="0">
                <a:solidFill>
                  <a:srgbClr val="CE1779"/>
                </a:solidFill>
              </a:rPr>
              <a:t>LECTURA: </a:t>
            </a:r>
            <a:r>
              <a:rPr lang="es-ES" dirty="0">
                <a:solidFill>
                  <a:srgbClr val="CE1779"/>
                </a:solidFill>
              </a:rPr>
              <a:t>Cómo fomentar el </a:t>
            </a:r>
            <a:r>
              <a:rPr lang="es-ES" i="1" dirty="0">
                <a:solidFill>
                  <a:srgbClr val="CE1779"/>
                </a:solidFill>
              </a:rPr>
              <a:t>espíritu intraemprendedor </a:t>
            </a:r>
            <a:r>
              <a:rPr lang="es-ES" dirty="0">
                <a:solidFill>
                  <a:srgbClr val="CE1779"/>
                </a:solidFill>
              </a:rPr>
              <a:t>en su empresa </a:t>
            </a:r>
            <a:r>
              <a:rPr lang="es-ES" sz="2400" dirty="0" smtClean="0">
                <a:solidFill>
                  <a:schemeClr val="tx1"/>
                </a:solidFill>
              </a:rPr>
              <a:t>(en inglés)</a:t>
            </a:r>
            <a:endParaRPr lang="es-ES" sz="2400" dirty="0">
              <a:solidFill>
                <a:schemeClr val="tx1"/>
              </a:solidFill>
            </a:endParaRPr>
          </a:p>
          <a:p>
            <a:r>
              <a:rPr lang="es-ES" sz="1500" u="sng" dirty="0">
                <a:hlinkClick r:id="rId3"/>
              </a:rPr>
              <a:t>https://www.getvetter.com/posts/178-how-to-encourage-intrapreneurship-at-your-company</a:t>
            </a:r>
          </a:p>
          <a:p>
            <a:pPr algn="just"/>
            <a:endParaRPr lang="en-IE" sz="2400" b="1" dirty="0"/>
          </a:p>
          <a:p>
            <a:pPr algn="just"/>
            <a:endParaRPr lang="en-US" sz="2400" dirty="0"/>
          </a:p>
        </p:txBody>
      </p:sp>
    </p:spTree>
    <p:extLst>
      <p:ext uri="{BB962C8B-B14F-4D97-AF65-F5344CB8AC3E}">
        <p14:creationId xmlns:p14="http://schemas.microsoft.com/office/powerpoint/2010/main" val="1484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7027060" cy="2654302"/>
          </a:xfrm>
        </p:spPr>
        <p:txBody>
          <a:bodyPr/>
          <a:lstStyle/>
          <a:p>
            <a:r>
              <a:rPr lang="es-ES" dirty="0">
                <a:latin typeface="+mn-lt"/>
              </a:rPr>
              <a:t>6.5 LOS CONSEJOS DEFINITIVOS DE SUS COLEGAS EMPRESARIALES Y NUEVOS EMPLEADORES </a:t>
            </a:r>
          </a:p>
        </p:txBody>
      </p:sp>
      <p:pic>
        <p:nvPicPr>
          <p:cNvPr id="4" name="Picture 3" descr="A close up of a logo&#10;&#10;Description automatically generated">
            <a:extLst>
              <a:ext uri="{FF2B5EF4-FFF2-40B4-BE49-F238E27FC236}">
                <a16:creationId xmlns:a16="http://schemas.microsoft.com/office/drawing/2014/main" xmlns="" id="{930B7F33-4B1E-41B2-9CFC-48237EAAB327}"/>
              </a:ext>
            </a:extLst>
          </p:cNvPr>
          <p:cNvPicPr>
            <a:picLocks noChangeAspect="1"/>
          </p:cNvPicPr>
          <p:nvPr/>
        </p:nvPicPr>
        <p:blipFill rotWithShape="1">
          <a:blip r:embed="rId2">
            <a:extLst>
              <a:ext uri="{837473B0-CC2E-450A-ABE3-18F120FF3D39}">
                <a1611:picAttrSrcUrl xmlns:a1611="http://schemas.microsoft.com/office/drawing/2016/11/main" xmlns="" r:id="rId3"/>
              </a:ext>
            </a:extLst>
          </a:blip>
          <a:srcRect l="7037" r="6825"/>
          <a:stretch/>
        </p:blipFill>
        <p:spPr>
          <a:xfrm>
            <a:off x="7157545" y="983995"/>
            <a:ext cx="4908332" cy="2528577"/>
          </a:xfrm>
          <a:prstGeom prst="rect">
            <a:avLst/>
          </a:prstGeom>
        </p:spPr>
      </p:pic>
    </p:spTree>
    <p:extLst>
      <p:ext uri="{BB962C8B-B14F-4D97-AF65-F5344CB8AC3E}">
        <p14:creationId xmlns:p14="http://schemas.microsoft.com/office/powerpoint/2010/main" val="29950967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xmlns="" id="{0B1961B9-3E2E-8746-BAB9-4307E3BCAD3E}"/>
              </a:ext>
            </a:extLst>
          </p:cNvPr>
          <p:cNvSpPr txBox="1">
            <a:spLocks/>
          </p:cNvSpPr>
          <p:nvPr/>
        </p:nvSpPr>
        <p:spPr>
          <a:xfrm>
            <a:off x="1319721" y="1"/>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s-ES" sz="2400" b="1" i="1" dirty="0">
                <a:solidFill>
                  <a:schemeClr val="bg1"/>
                </a:solidFill>
                <a:highlight>
                  <a:srgbClr val="8F257A"/>
                </a:highlight>
              </a:rPr>
              <a:t>CLARIDAD Y ESPECIFICACIÓN DE LAS TAREAS</a:t>
            </a:r>
          </a:p>
          <a:p>
            <a:pPr algn="ctr"/>
            <a:endParaRPr lang="en-IE" sz="2400" dirty="0">
              <a:solidFill>
                <a:srgbClr val="6D6E6C"/>
              </a:solidFill>
            </a:endParaRPr>
          </a:p>
          <a:p>
            <a:pPr algn="ctr"/>
            <a:r>
              <a:rPr lang="es-ES" sz="2400" i="1" dirty="0">
                <a:solidFill>
                  <a:srgbClr val="6D6E6C"/>
                </a:solidFill>
              </a:rPr>
              <a:t> La primera persona que contraté no asimilaba las instrucciones verbales, por lo que en las primeras semanas tuvimos algunos malentendidos. En una reunión de evaluación al cabo de varias semanas nos dimos cuenta de que teníamos que usar un sistema de gestión de tareas </a:t>
            </a:r>
            <a:r>
              <a:rPr lang="es-ES" sz="2400" i="1" dirty="0" smtClean="0">
                <a:solidFill>
                  <a:srgbClr val="6D6E6C"/>
                </a:solidFill>
              </a:rPr>
              <a:t>(elegimos www.monday.com</a:t>
            </a:r>
            <a:r>
              <a:rPr lang="es-ES" sz="2400" i="1" dirty="0">
                <a:solidFill>
                  <a:srgbClr val="6D6E6C"/>
                </a:solidFill>
              </a:rPr>
              <a:t>). Ahora puedo enumerar todas y cada una de las tareas, </a:t>
            </a:r>
            <a:r>
              <a:rPr lang="es-ES" sz="2400" i="1" dirty="0" smtClean="0">
                <a:solidFill>
                  <a:srgbClr val="6D6E6C"/>
                </a:solidFill>
              </a:rPr>
              <a:t>su </a:t>
            </a:r>
            <a:r>
              <a:rPr lang="es-ES" sz="2400" i="1" dirty="0">
                <a:solidFill>
                  <a:srgbClr val="6D6E6C"/>
                </a:solidFill>
              </a:rPr>
              <a:t>plazo, su urgencia, notas o instrucciones concretas y después ella sigue el progreso y yo también lo veo. Es muy reconfortante. El coste de la suscripción ha </a:t>
            </a:r>
            <a:r>
              <a:rPr lang="es-ES" sz="2400" i="1" dirty="0" smtClean="0">
                <a:solidFill>
                  <a:srgbClr val="6D6E6C"/>
                </a:solidFill>
              </a:rPr>
              <a:t>merecido la </a:t>
            </a:r>
            <a:r>
              <a:rPr lang="es-ES" sz="2400" i="1" dirty="0">
                <a:solidFill>
                  <a:srgbClr val="6D6E6C"/>
                </a:solidFill>
              </a:rPr>
              <a:t>pena. </a:t>
            </a:r>
          </a:p>
          <a:p>
            <a:pPr algn="ctr"/>
            <a:endParaRPr lang="en-IE" sz="2400" dirty="0">
              <a:solidFill>
                <a:srgbClr val="6D6E6C"/>
              </a:solidFill>
            </a:endParaRPr>
          </a:p>
          <a:p>
            <a:pPr algn="ctr"/>
            <a:r>
              <a:rPr lang="es-ES" sz="2400" b="1" i="1" dirty="0">
                <a:solidFill>
                  <a:srgbClr val="8F257A"/>
                </a:solidFill>
              </a:rPr>
              <a:t> John, empresario de software de seguridad (Reino Unido)</a:t>
            </a:r>
          </a:p>
        </p:txBody>
      </p:sp>
      <p:sp>
        <p:nvSpPr>
          <p:cNvPr id="4" name="Text Placeholder 4">
            <a:extLst>
              <a:ext uri="{FF2B5EF4-FFF2-40B4-BE49-F238E27FC236}">
                <a16:creationId xmlns:a16="http://schemas.microsoft.com/office/drawing/2014/main" xmlns="" id="{9CA46C00-777B-A94A-81E8-33351E0E5EB2}"/>
              </a:ext>
            </a:extLst>
          </p:cNvPr>
          <p:cNvSpPr txBox="1">
            <a:spLocks/>
          </p:cNvSpPr>
          <p:nvPr/>
        </p:nvSpPr>
        <p:spPr>
          <a:xfrm>
            <a:off x="844718" y="1412206"/>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8F257A"/>
                </a:solidFill>
                <a:latin typeface="Times" pitchFamily="2" charset="0"/>
              </a:rPr>
              <a:t>“</a:t>
            </a:r>
          </a:p>
        </p:txBody>
      </p:sp>
      <p:sp>
        <p:nvSpPr>
          <p:cNvPr id="5" name="Text Placeholder 4">
            <a:extLst>
              <a:ext uri="{FF2B5EF4-FFF2-40B4-BE49-F238E27FC236}">
                <a16:creationId xmlns:a16="http://schemas.microsoft.com/office/drawing/2014/main" xmlns="" id="{D6E9AEEB-D568-5A4C-8B56-54B6A5DB8A20}"/>
              </a:ext>
            </a:extLst>
          </p:cNvPr>
          <p:cNvSpPr txBox="1">
            <a:spLocks/>
          </p:cNvSpPr>
          <p:nvPr/>
        </p:nvSpPr>
        <p:spPr>
          <a:xfrm rot="10800000">
            <a:off x="7060032" y="3441030"/>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8F257A"/>
                </a:solidFill>
                <a:latin typeface="Times" pitchFamily="2" charset="0"/>
              </a:rPr>
              <a:t>“</a:t>
            </a:r>
          </a:p>
        </p:txBody>
      </p:sp>
    </p:spTree>
    <p:extLst>
      <p:ext uri="{BB962C8B-B14F-4D97-AF65-F5344CB8AC3E}">
        <p14:creationId xmlns:p14="http://schemas.microsoft.com/office/powerpoint/2010/main" val="3774493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xmlns="" id="{0B1961B9-3E2E-8746-BAB9-4307E3BCAD3E}"/>
              </a:ext>
            </a:extLst>
          </p:cNvPr>
          <p:cNvSpPr txBox="1">
            <a:spLocks/>
          </p:cNvSpPr>
          <p:nvPr/>
        </p:nvSpPr>
        <p:spPr>
          <a:xfrm>
            <a:off x="1319721" y="1"/>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s-ES" sz="2400" b="1" dirty="0">
                <a:solidFill>
                  <a:schemeClr val="bg1"/>
                </a:solidFill>
                <a:highlight>
                  <a:srgbClr val="16A8D3"/>
                </a:highlight>
              </a:rPr>
              <a:t>FOMENTE LA INDEPENDENCIA Y LA AUTOSUFICIENCIA</a:t>
            </a:r>
          </a:p>
          <a:p>
            <a:pPr algn="ctr"/>
            <a:endParaRPr lang="en-IE" sz="2400" b="1" dirty="0">
              <a:solidFill>
                <a:schemeClr val="bg1"/>
              </a:solidFill>
              <a:highlight>
                <a:srgbClr val="16A8D3"/>
              </a:highlight>
            </a:endParaRPr>
          </a:p>
          <a:p>
            <a:pPr algn="ctr"/>
            <a:r>
              <a:rPr lang="es-ES" sz="2400" i="1" dirty="0">
                <a:solidFill>
                  <a:srgbClr val="6D6E6C"/>
                </a:solidFill>
              </a:rPr>
              <a:t>Nunca sobra </a:t>
            </a:r>
            <a:r>
              <a:rPr lang="es-ES" sz="2400" i="1" dirty="0" smtClean="0">
                <a:solidFill>
                  <a:srgbClr val="6D6E6C"/>
                </a:solidFill>
              </a:rPr>
              <a:t>tiempo para nada </a:t>
            </a:r>
            <a:r>
              <a:rPr lang="es-ES" sz="2400" i="1" dirty="0">
                <a:solidFill>
                  <a:srgbClr val="6D6E6C"/>
                </a:solidFill>
              </a:rPr>
              <a:t>y tenía mucho miedo de que una nueva persona me absorbiera las horas y la energía, y fuera una distracción a la hora de hacer las tareas. </a:t>
            </a:r>
            <a:r>
              <a:rPr lang="es-ES" sz="2400" i="1" dirty="0" smtClean="0">
                <a:solidFill>
                  <a:srgbClr val="6D6E6C"/>
                </a:solidFill>
              </a:rPr>
              <a:t>Lo </a:t>
            </a:r>
            <a:r>
              <a:rPr lang="es-ES" sz="2400" i="1" dirty="0">
                <a:solidFill>
                  <a:srgbClr val="6D6E6C"/>
                </a:solidFill>
              </a:rPr>
              <a:t>peor hubiera sido una persona que me absorbiera demasiado. </a:t>
            </a:r>
            <a:r>
              <a:rPr lang="es-ES" sz="2400" i="1" dirty="0" smtClean="0">
                <a:solidFill>
                  <a:srgbClr val="6D6E6C"/>
                </a:solidFill>
              </a:rPr>
              <a:t>Desde </a:t>
            </a:r>
            <a:r>
              <a:rPr lang="es-ES" sz="2400" i="1" dirty="0">
                <a:solidFill>
                  <a:srgbClr val="6D6E6C"/>
                </a:solidFill>
              </a:rPr>
              <a:t>el primer día e incluso ya en la entrevista dejé bien claro que necesitaba alguien con iniciativa, a quien pudiera capacitar para resolver problemas y darme </a:t>
            </a:r>
            <a:r>
              <a:rPr lang="es-ES" sz="2400" i="1" dirty="0" smtClean="0">
                <a:solidFill>
                  <a:srgbClr val="6D6E6C"/>
                </a:solidFill>
              </a:rPr>
              <a:t>soluciones.</a:t>
            </a:r>
            <a:endParaRPr lang="es-ES" sz="2400" i="1" dirty="0">
              <a:solidFill>
                <a:srgbClr val="6D6E6C"/>
              </a:solidFill>
            </a:endParaRPr>
          </a:p>
          <a:p>
            <a:pPr algn="ctr"/>
            <a:endParaRPr lang="en-IE" sz="2400" b="1" dirty="0">
              <a:solidFill>
                <a:srgbClr val="6D6E6C"/>
              </a:solidFill>
            </a:endParaRPr>
          </a:p>
          <a:p>
            <a:pPr algn="ctr"/>
            <a:r>
              <a:rPr lang="es-ES" sz="2400" b="1" i="1" dirty="0">
                <a:solidFill>
                  <a:srgbClr val="6D6E6C"/>
                </a:solidFill>
              </a:rPr>
              <a:t> Juan Carlos, consultor informático (España)</a:t>
            </a:r>
          </a:p>
        </p:txBody>
      </p:sp>
      <p:sp>
        <p:nvSpPr>
          <p:cNvPr id="4" name="Text Placeholder 4">
            <a:extLst>
              <a:ext uri="{FF2B5EF4-FFF2-40B4-BE49-F238E27FC236}">
                <a16:creationId xmlns:a16="http://schemas.microsoft.com/office/drawing/2014/main" xmlns="" id="{9CA46C00-777B-A94A-81E8-33351E0E5EB2}"/>
              </a:ext>
            </a:extLst>
          </p:cNvPr>
          <p:cNvSpPr txBox="1">
            <a:spLocks/>
          </p:cNvSpPr>
          <p:nvPr/>
        </p:nvSpPr>
        <p:spPr>
          <a:xfrm>
            <a:off x="848232" y="1884573"/>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16A8D3"/>
                </a:solidFill>
                <a:latin typeface="Times" pitchFamily="2" charset="0"/>
              </a:rPr>
              <a:t>“</a:t>
            </a:r>
          </a:p>
        </p:txBody>
      </p:sp>
      <p:sp>
        <p:nvSpPr>
          <p:cNvPr id="5" name="Text Placeholder 4">
            <a:extLst>
              <a:ext uri="{FF2B5EF4-FFF2-40B4-BE49-F238E27FC236}">
                <a16:creationId xmlns:a16="http://schemas.microsoft.com/office/drawing/2014/main" xmlns="" id="{D6E9AEEB-D568-5A4C-8B56-54B6A5DB8A20}"/>
              </a:ext>
            </a:extLst>
          </p:cNvPr>
          <p:cNvSpPr txBox="1">
            <a:spLocks/>
          </p:cNvSpPr>
          <p:nvPr/>
        </p:nvSpPr>
        <p:spPr>
          <a:xfrm rot="10800000">
            <a:off x="8918658" y="3209925"/>
            <a:ext cx="733423" cy="67627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16A8D3"/>
                </a:solidFill>
                <a:latin typeface="Times" pitchFamily="2" charset="0"/>
              </a:rPr>
              <a:t>“</a:t>
            </a:r>
          </a:p>
        </p:txBody>
      </p:sp>
    </p:spTree>
    <p:extLst>
      <p:ext uri="{BB962C8B-B14F-4D97-AF65-F5344CB8AC3E}">
        <p14:creationId xmlns:p14="http://schemas.microsoft.com/office/powerpoint/2010/main" val="1421308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xmlns="" id="{0B1961B9-3E2E-8746-BAB9-4307E3BCAD3E}"/>
              </a:ext>
            </a:extLst>
          </p:cNvPr>
          <p:cNvSpPr txBox="1">
            <a:spLocks/>
          </p:cNvSpPr>
          <p:nvPr/>
        </p:nvSpPr>
        <p:spPr>
          <a:xfrm>
            <a:off x="1319721" y="1"/>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s-ES" sz="2400" b="1" i="1" dirty="0">
                <a:solidFill>
                  <a:schemeClr val="bg1"/>
                </a:solidFill>
                <a:highlight>
                  <a:srgbClr val="EE7123"/>
                </a:highlight>
              </a:rPr>
              <a:t>DELEGUE CON CUIDADO Y ESTRATEGIA</a:t>
            </a:r>
          </a:p>
          <a:p>
            <a:pPr algn="ctr"/>
            <a:endParaRPr lang="en-IE" sz="800" dirty="0">
              <a:solidFill>
                <a:schemeClr val="bg1"/>
              </a:solidFill>
              <a:highlight>
                <a:srgbClr val="EE7123"/>
              </a:highlight>
            </a:endParaRPr>
          </a:p>
          <a:p>
            <a:pPr algn="ctr"/>
            <a:r>
              <a:rPr lang="es-ES" sz="2400" i="1" dirty="0" smtClean="0">
                <a:solidFill>
                  <a:srgbClr val="6D6E6C"/>
                </a:solidFill>
              </a:rPr>
              <a:t>Me </a:t>
            </a:r>
            <a:r>
              <a:rPr lang="es-ES" sz="2400" i="1" dirty="0">
                <a:solidFill>
                  <a:srgbClr val="6D6E6C"/>
                </a:solidFill>
              </a:rPr>
              <a:t>sorprendió que la primera dificultad que tuve con mi primera persona contratada fuera encontrar tareas que pudiera delegar. </a:t>
            </a:r>
            <a:r>
              <a:rPr lang="es-ES" sz="2400" dirty="0">
                <a:solidFill>
                  <a:srgbClr val="6D6E6C"/>
                </a:solidFill>
              </a:rPr>
              <a:t>Aunque sabía que era completamente capaz de realizar las principales tareas del negocio, me costaba renunciar al control.</a:t>
            </a:r>
            <a:r>
              <a:rPr lang="es-ES" sz="2400" i="1" dirty="0">
                <a:solidFill>
                  <a:srgbClr val="6D6E6C"/>
                </a:solidFill>
              </a:rPr>
              <a:t> </a:t>
            </a:r>
            <a:r>
              <a:rPr lang="es-ES" sz="2400" i="1" dirty="0" smtClean="0">
                <a:solidFill>
                  <a:srgbClr val="6D6E6C"/>
                </a:solidFill>
              </a:rPr>
              <a:t>Es </a:t>
            </a:r>
            <a:r>
              <a:rPr lang="es-ES" sz="2400" i="1" dirty="0">
                <a:solidFill>
                  <a:srgbClr val="6D6E6C"/>
                </a:solidFill>
              </a:rPr>
              <a:t>como si hubiera querido seguir en los detalles más pequeños en lugar de concentrarme en la gran foto y hacer crecer el negocio de forma estratégica. Me sorprendió y tuve que renunciar conscientemente y confiar en su capacidad. </a:t>
            </a:r>
            <a:r>
              <a:rPr lang="es-ES" sz="2400" i="1" dirty="0" smtClean="0">
                <a:solidFill>
                  <a:srgbClr val="6D6E6C"/>
                </a:solidFill>
              </a:rPr>
              <a:t>Funcionó </a:t>
            </a:r>
            <a:r>
              <a:rPr lang="es-ES" sz="2400" i="1" dirty="0">
                <a:solidFill>
                  <a:srgbClr val="6D6E6C"/>
                </a:solidFill>
              </a:rPr>
              <a:t>muy bien. Cuanto más le delegaba las tareas principales y ampliaba su cometido y funciones, más crecía y contribuía al progreso real de la empresa. </a:t>
            </a:r>
            <a:r>
              <a:rPr lang="es-ES" sz="2400" i="1" dirty="0" smtClean="0">
                <a:solidFill>
                  <a:srgbClr val="6D6E6C"/>
                </a:solidFill>
              </a:rPr>
              <a:t>Ahora </a:t>
            </a:r>
            <a:r>
              <a:rPr lang="es-ES" sz="2400" i="1" dirty="0">
                <a:solidFill>
                  <a:srgbClr val="6D6E6C"/>
                </a:solidFill>
              </a:rPr>
              <a:t>he ampliado la plantilla con tres personas más. Sin duda, la primera es la más difícil pero merece la pena</a:t>
            </a:r>
            <a:r>
              <a:rPr lang="es-ES" sz="2400" i="1" dirty="0" smtClean="0">
                <a:solidFill>
                  <a:srgbClr val="6D6E6C"/>
                </a:solidFill>
              </a:rPr>
              <a:t>.</a:t>
            </a:r>
            <a:endParaRPr lang="es-ES" sz="2400" i="1" dirty="0">
              <a:solidFill>
                <a:srgbClr val="6D6E6C"/>
              </a:solidFill>
            </a:endParaRPr>
          </a:p>
          <a:p>
            <a:pPr algn="ctr"/>
            <a:endParaRPr lang="es-ES" sz="800" i="1" dirty="0" smtClean="0">
              <a:solidFill>
                <a:srgbClr val="6D6E6C"/>
              </a:solidFill>
            </a:endParaRPr>
          </a:p>
          <a:p>
            <a:pPr algn="ctr"/>
            <a:r>
              <a:rPr lang="es-ES" sz="2400" b="1" i="1" dirty="0" smtClean="0">
                <a:solidFill>
                  <a:srgbClr val="EE7123"/>
                </a:solidFill>
              </a:rPr>
              <a:t>Maria</a:t>
            </a:r>
            <a:r>
              <a:rPr lang="es-ES" sz="2400" b="1" i="1" dirty="0">
                <a:solidFill>
                  <a:srgbClr val="EE7123"/>
                </a:solidFill>
              </a:rPr>
              <a:t>, asesora de marketing (Irlanda)</a:t>
            </a:r>
          </a:p>
        </p:txBody>
      </p:sp>
      <p:sp>
        <p:nvSpPr>
          <p:cNvPr id="4" name="Text Placeholder 4">
            <a:extLst>
              <a:ext uri="{FF2B5EF4-FFF2-40B4-BE49-F238E27FC236}">
                <a16:creationId xmlns:a16="http://schemas.microsoft.com/office/drawing/2014/main" xmlns="" id="{9CA46C00-777B-A94A-81E8-33351E0E5EB2}"/>
              </a:ext>
            </a:extLst>
          </p:cNvPr>
          <p:cNvSpPr txBox="1">
            <a:spLocks/>
          </p:cNvSpPr>
          <p:nvPr/>
        </p:nvSpPr>
        <p:spPr>
          <a:xfrm>
            <a:off x="749716" y="1054267"/>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EE7123"/>
                </a:solidFill>
                <a:latin typeface="Times" pitchFamily="2" charset="0"/>
              </a:rPr>
              <a:t>“</a:t>
            </a:r>
          </a:p>
        </p:txBody>
      </p:sp>
      <p:sp>
        <p:nvSpPr>
          <p:cNvPr id="5" name="Text Placeholder 4">
            <a:extLst>
              <a:ext uri="{FF2B5EF4-FFF2-40B4-BE49-F238E27FC236}">
                <a16:creationId xmlns:a16="http://schemas.microsoft.com/office/drawing/2014/main" xmlns="" id="{D6E9AEEB-D568-5A4C-8B56-54B6A5DB8A20}"/>
              </a:ext>
            </a:extLst>
          </p:cNvPr>
          <p:cNvSpPr txBox="1">
            <a:spLocks/>
          </p:cNvSpPr>
          <p:nvPr/>
        </p:nvSpPr>
        <p:spPr>
          <a:xfrm rot="10800000">
            <a:off x="5892217" y="3869656"/>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EE7123"/>
                </a:solidFill>
                <a:latin typeface="Times" pitchFamily="2" charset="0"/>
              </a:rPr>
              <a:t>“</a:t>
            </a:r>
          </a:p>
        </p:txBody>
      </p:sp>
    </p:spTree>
    <p:extLst>
      <p:ext uri="{BB962C8B-B14F-4D97-AF65-F5344CB8AC3E}">
        <p14:creationId xmlns:p14="http://schemas.microsoft.com/office/powerpoint/2010/main" val="37885019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xmlns="" id="{0B1961B9-3E2E-8746-BAB9-4307E3BCAD3E}"/>
              </a:ext>
            </a:extLst>
          </p:cNvPr>
          <p:cNvSpPr txBox="1">
            <a:spLocks/>
          </p:cNvSpPr>
          <p:nvPr/>
        </p:nvSpPr>
        <p:spPr>
          <a:xfrm>
            <a:off x="1100136" y="0"/>
            <a:ext cx="9991728" cy="6072187"/>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s-ES" sz="2400" dirty="0">
                <a:solidFill>
                  <a:schemeClr val="bg1"/>
                </a:solidFill>
                <a:highlight>
                  <a:srgbClr val="EA1D76"/>
                </a:highlight>
              </a:rPr>
              <a:t>SU TIEMPO ES MI DINERO</a:t>
            </a:r>
          </a:p>
          <a:p>
            <a:pPr algn="ctr"/>
            <a:endParaRPr lang="en-IE" sz="800" dirty="0">
              <a:solidFill>
                <a:schemeClr val="bg1"/>
              </a:solidFill>
              <a:highlight>
                <a:srgbClr val="EA1D76"/>
              </a:highlight>
            </a:endParaRPr>
          </a:p>
          <a:p>
            <a:pPr algn="ctr"/>
            <a:r>
              <a:rPr lang="es-ES" sz="2400" i="1" dirty="0">
                <a:solidFill>
                  <a:srgbClr val="6D6E6C"/>
                </a:solidFill>
              </a:rPr>
              <a:t>He tenido mucho cuidado de asegurarme (con mucha educación, por supuesto) de que mi nueva persona contratada </a:t>
            </a:r>
            <a:r>
              <a:rPr lang="es-ES" sz="2400" i="1" dirty="0" smtClean="0">
                <a:solidFill>
                  <a:srgbClr val="6D6E6C"/>
                </a:solidFill>
              </a:rPr>
              <a:t>supiera que </a:t>
            </a:r>
            <a:r>
              <a:rPr lang="es-ES" sz="2400" i="1" dirty="0">
                <a:solidFill>
                  <a:srgbClr val="6D6E6C"/>
                </a:solidFill>
              </a:rPr>
              <a:t>su tiempo es mi </a:t>
            </a:r>
            <a:r>
              <a:rPr lang="es-ES" sz="2400" i="1" dirty="0" smtClean="0">
                <a:solidFill>
                  <a:srgbClr val="6D6E6C"/>
                </a:solidFill>
              </a:rPr>
              <a:t>dinero. Obviamente</a:t>
            </a:r>
            <a:r>
              <a:rPr lang="es-ES" sz="2400" i="1" dirty="0">
                <a:solidFill>
                  <a:srgbClr val="6D6E6C"/>
                </a:solidFill>
              </a:rPr>
              <a:t>, y sobre todo al principio, fijamos la duración de las tareas de la otra persona, ya que está en modo de aprendizaje e iniciación. </a:t>
            </a:r>
            <a:r>
              <a:rPr lang="es-ES" sz="2400" i="1" dirty="0" smtClean="0">
                <a:solidFill>
                  <a:srgbClr val="6D6E6C"/>
                </a:solidFill>
              </a:rPr>
              <a:t>Gestionar </a:t>
            </a:r>
            <a:r>
              <a:rPr lang="es-ES" sz="2400" i="1" dirty="0">
                <a:solidFill>
                  <a:srgbClr val="6D6E6C"/>
                </a:solidFill>
              </a:rPr>
              <a:t>el tiempo de otra persona es una de las cosas más complicadas a las que me he tenido que acostumbrar. </a:t>
            </a:r>
            <a:r>
              <a:rPr lang="es-ES" sz="2400" i="1" dirty="0" smtClean="0">
                <a:solidFill>
                  <a:srgbClr val="6D6E6C"/>
                </a:solidFill>
              </a:rPr>
              <a:t>Dedicamos </a:t>
            </a:r>
            <a:r>
              <a:rPr lang="es-ES" sz="2400" i="1" dirty="0">
                <a:solidFill>
                  <a:srgbClr val="6D6E6C"/>
                </a:solidFill>
              </a:rPr>
              <a:t>las primeras semanas a probar y experimentar el tiempo base de realizar sus tareas. Desglosar las tareas en periodos de tiempo nos da una información muy valiosa. </a:t>
            </a:r>
            <a:r>
              <a:rPr lang="es-ES" sz="2400" i="1" dirty="0" smtClean="0">
                <a:solidFill>
                  <a:srgbClr val="6D6E6C"/>
                </a:solidFill>
              </a:rPr>
              <a:t>También </a:t>
            </a:r>
            <a:r>
              <a:rPr lang="es-ES" sz="2400" i="1" dirty="0">
                <a:solidFill>
                  <a:srgbClr val="6D6E6C"/>
                </a:solidFill>
              </a:rPr>
              <a:t>ayuda a revisar el enfoque de costes y precios. Cuando analicé bien algunos de nuestros trabajos quedó claro que teníamos que cobrar más. </a:t>
            </a:r>
            <a:r>
              <a:rPr lang="es-ES" sz="2400" i="1" dirty="0" smtClean="0">
                <a:solidFill>
                  <a:srgbClr val="6D6E6C"/>
                </a:solidFill>
              </a:rPr>
              <a:t>Mi </a:t>
            </a:r>
            <a:r>
              <a:rPr lang="es-ES" sz="2400" i="1" dirty="0">
                <a:solidFill>
                  <a:srgbClr val="6D6E6C"/>
                </a:solidFill>
              </a:rPr>
              <a:t>nuevo lema es: el tiempo es dinero. </a:t>
            </a:r>
            <a:r>
              <a:rPr lang="es-ES" sz="2400" i="1" dirty="0" smtClean="0">
                <a:solidFill>
                  <a:srgbClr val="6D6E6C"/>
                </a:solidFill>
              </a:rPr>
              <a:t>Supervise el </a:t>
            </a:r>
            <a:r>
              <a:rPr lang="es-ES" sz="2400" i="1" dirty="0">
                <a:solidFill>
                  <a:srgbClr val="6D6E6C"/>
                </a:solidFill>
              </a:rPr>
              <a:t>progreso de la nueva persona en las primeras semanas y </a:t>
            </a:r>
            <a:r>
              <a:rPr lang="es-ES" sz="2400" i="1" dirty="0" smtClean="0">
                <a:solidFill>
                  <a:srgbClr val="6D6E6C"/>
                </a:solidFill>
              </a:rPr>
              <a:t>a través del </a:t>
            </a:r>
            <a:r>
              <a:rPr lang="es-ES" sz="2400" i="1" dirty="0">
                <a:solidFill>
                  <a:srgbClr val="6D6E6C"/>
                </a:solidFill>
              </a:rPr>
              <a:t>tiempo para establecer una base de partida sólida. </a:t>
            </a:r>
          </a:p>
          <a:p>
            <a:pPr algn="ctr"/>
            <a:endParaRPr lang="en-IE" sz="800" b="1" dirty="0">
              <a:solidFill>
                <a:srgbClr val="6D6E6C"/>
              </a:solidFill>
            </a:endParaRPr>
          </a:p>
          <a:p>
            <a:pPr algn="ctr"/>
            <a:r>
              <a:rPr lang="es-ES" sz="2400" b="1" i="1" dirty="0">
                <a:solidFill>
                  <a:srgbClr val="EA1D76"/>
                </a:solidFill>
              </a:rPr>
              <a:t>Kevin, empresario de ingeniería mecánica (Irlanda)</a:t>
            </a:r>
          </a:p>
        </p:txBody>
      </p:sp>
      <p:sp>
        <p:nvSpPr>
          <p:cNvPr id="4" name="Text Placeholder 4">
            <a:extLst>
              <a:ext uri="{FF2B5EF4-FFF2-40B4-BE49-F238E27FC236}">
                <a16:creationId xmlns:a16="http://schemas.microsoft.com/office/drawing/2014/main" xmlns="" id="{9CA46C00-777B-A94A-81E8-33351E0E5EB2}"/>
              </a:ext>
            </a:extLst>
          </p:cNvPr>
          <p:cNvSpPr txBox="1">
            <a:spLocks/>
          </p:cNvSpPr>
          <p:nvPr/>
        </p:nvSpPr>
        <p:spPr>
          <a:xfrm>
            <a:off x="448926" y="914399"/>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EA1D76"/>
                </a:solidFill>
                <a:latin typeface="Times" pitchFamily="2" charset="0"/>
              </a:rPr>
              <a:t>“</a:t>
            </a:r>
          </a:p>
        </p:txBody>
      </p:sp>
      <p:sp>
        <p:nvSpPr>
          <p:cNvPr id="5" name="Text Placeholder 4">
            <a:extLst>
              <a:ext uri="{FF2B5EF4-FFF2-40B4-BE49-F238E27FC236}">
                <a16:creationId xmlns:a16="http://schemas.microsoft.com/office/drawing/2014/main" xmlns="" id="{D6E9AEEB-D568-5A4C-8B56-54B6A5DB8A20}"/>
              </a:ext>
            </a:extLst>
          </p:cNvPr>
          <p:cNvSpPr txBox="1">
            <a:spLocks/>
          </p:cNvSpPr>
          <p:nvPr/>
        </p:nvSpPr>
        <p:spPr>
          <a:xfrm rot="10800000">
            <a:off x="9501192" y="4071937"/>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EA1D76"/>
                </a:solidFill>
                <a:latin typeface="Times" pitchFamily="2" charset="0"/>
              </a:rPr>
              <a:t>“</a:t>
            </a:r>
          </a:p>
        </p:txBody>
      </p:sp>
    </p:spTree>
    <p:extLst>
      <p:ext uri="{BB962C8B-B14F-4D97-AF65-F5344CB8AC3E}">
        <p14:creationId xmlns:p14="http://schemas.microsoft.com/office/powerpoint/2010/main" val="2395552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xmlns="" id="{0B1961B9-3E2E-8746-BAB9-4307E3BCAD3E}"/>
              </a:ext>
            </a:extLst>
          </p:cNvPr>
          <p:cNvSpPr txBox="1">
            <a:spLocks/>
          </p:cNvSpPr>
          <p:nvPr/>
        </p:nvSpPr>
        <p:spPr>
          <a:xfrm>
            <a:off x="1319721" y="0"/>
            <a:ext cx="9552558" cy="6129337"/>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s-ES" sz="2400" b="1" dirty="0">
                <a:solidFill>
                  <a:schemeClr val="bg1"/>
                </a:solidFill>
                <a:highlight>
                  <a:srgbClr val="8F257A"/>
                </a:highlight>
              </a:rPr>
              <a:t>ENTABLE UNA RELACIÓN Y COLABORE</a:t>
            </a:r>
          </a:p>
          <a:p>
            <a:pPr algn="ctr"/>
            <a:endParaRPr lang="en-IE" sz="2400" dirty="0">
              <a:solidFill>
                <a:schemeClr val="bg1"/>
              </a:solidFill>
              <a:highlight>
                <a:srgbClr val="8F257A"/>
              </a:highlight>
            </a:endParaRPr>
          </a:p>
          <a:p>
            <a:pPr algn="ctr"/>
            <a:r>
              <a:rPr lang="es-ES" sz="2400" i="1" dirty="0">
                <a:solidFill>
                  <a:srgbClr val="6D6E6C"/>
                </a:solidFill>
              </a:rPr>
              <a:t>Colaborar es trabajar en común. Para mí, lo más valioso es la relación con esa persona. Gracias al trabajo en común y aprovechando al máximo sus conocimientos formativos, hemos diseñado nuevos enfoques de mercado, soluciones e ideas. </a:t>
            </a:r>
            <a:r>
              <a:rPr lang="es-ES" sz="2400" i="1" dirty="0" smtClean="0">
                <a:solidFill>
                  <a:srgbClr val="6D6E6C"/>
                </a:solidFill>
              </a:rPr>
              <a:t>Me </a:t>
            </a:r>
            <a:r>
              <a:rPr lang="es-ES" sz="2400" i="1" dirty="0">
                <a:solidFill>
                  <a:srgbClr val="6D6E6C"/>
                </a:solidFill>
              </a:rPr>
              <a:t>dicen que trabajar en mi pequeña empresa es estimulante porque les permite poner a prueba nuevas soluciones e ideas. </a:t>
            </a:r>
          </a:p>
          <a:p>
            <a:pPr algn="ctr"/>
            <a:endParaRPr lang="en-IE" sz="2400" dirty="0">
              <a:solidFill>
                <a:srgbClr val="6D6E6C"/>
              </a:solidFill>
            </a:endParaRPr>
          </a:p>
          <a:p>
            <a:pPr algn="ctr"/>
            <a:r>
              <a:rPr lang="es-ES" sz="2400" b="1" dirty="0">
                <a:solidFill>
                  <a:srgbClr val="8F257A"/>
                </a:solidFill>
              </a:rPr>
              <a:t>Anna Marie, empresaria de belleza a domicilio </a:t>
            </a:r>
            <a:r>
              <a:rPr lang="es-ES" sz="2400" b="1" dirty="0" smtClean="0">
                <a:solidFill>
                  <a:srgbClr val="8F257A"/>
                </a:solidFill>
              </a:rPr>
              <a:t/>
            </a:r>
            <a:br>
              <a:rPr lang="es-ES" sz="2400" b="1" dirty="0" smtClean="0">
                <a:solidFill>
                  <a:srgbClr val="8F257A"/>
                </a:solidFill>
              </a:rPr>
            </a:br>
            <a:r>
              <a:rPr lang="es-ES" sz="2400" b="1" dirty="0" smtClean="0">
                <a:solidFill>
                  <a:srgbClr val="8F257A"/>
                </a:solidFill>
              </a:rPr>
              <a:t>y </a:t>
            </a:r>
            <a:r>
              <a:rPr lang="es-ES" sz="2400" b="1" dirty="0">
                <a:solidFill>
                  <a:srgbClr val="8F257A"/>
                </a:solidFill>
              </a:rPr>
              <a:t>bloguera (Irlanda del Norte)</a:t>
            </a:r>
          </a:p>
        </p:txBody>
      </p:sp>
      <p:sp>
        <p:nvSpPr>
          <p:cNvPr id="4" name="Text Placeholder 4">
            <a:extLst>
              <a:ext uri="{FF2B5EF4-FFF2-40B4-BE49-F238E27FC236}">
                <a16:creationId xmlns:a16="http://schemas.microsoft.com/office/drawing/2014/main" xmlns="" id="{9CA46C00-777B-A94A-81E8-33351E0E5EB2}"/>
              </a:ext>
            </a:extLst>
          </p:cNvPr>
          <p:cNvSpPr txBox="1">
            <a:spLocks/>
          </p:cNvSpPr>
          <p:nvPr/>
        </p:nvSpPr>
        <p:spPr>
          <a:xfrm>
            <a:off x="677527" y="1945481"/>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8F257A"/>
                </a:solidFill>
                <a:latin typeface="Times" pitchFamily="2" charset="0"/>
              </a:rPr>
              <a:t>“</a:t>
            </a:r>
          </a:p>
        </p:txBody>
      </p:sp>
      <p:sp>
        <p:nvSpPr>
          <p:cNvPr id="5" name="Text Placeholder 4">
            <a:extLst>
              <a:ext uri="{FF2B5EF4-FFF2-40B4-BE49-F238E27FC236}">
                <a16:creationId xmlns:a16="http://schemas.microsoft.com/office/drawing/2014/main" xmlns="" id="{D6E9AEEB-D568-5A4C-8B56-54B6A5DB8A20}"/>
              </a:ext>
            </a:extLst>
          </p:cNvPr>
          <p:cNvSpPr txBox="1">
            <a:spLocks/>
          </p:cNvSpPr>
          <p:nvPr/>
        </p:nvSpPr>
        <p:spPr>
          <a:xfrm rot="10800000">
            <a:off x="9434512" y="2876549"/>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8F257A"/>
                </a:solidFill>
                <a:latin typeface="Times" pitchFamily="2" charset="0"/>
              </a:rPr>
              <a:t>“</a:t>
            </a:r>
          </a:p>
        </p:txBody>
      </p:sp>
    </p:spTree>
    <p:extLst>
      <p:ext uri="{BB962C8B-B14F-4D97-AF65-F5344CB8AC3E}">
        <p14:creationId xmlns:p14="http://schemas.microsoft.com/office/powerpoint/2010/main" val="1999790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latin typeface="+mn-lt"/>
              </a:rPr>
              <a:t>6.1 INTRODUCCIÓN</a:t>
            </a:r>
          </a:p>
        </p:txBody>
      </p:sp>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xmlns="" id="{0B1961B9-3E2E-8746-BAB9-4307E3BCAD3E}"/>
              </a:ext>
            </a:extLst>
          </p:cNvPr>
          <p:cNvSpPr txBox="1">
            <a:spLocks/>
          </p:cNvSpPr>
          <p:nvPr/>
        </p:nvSpPr>
        <p:spPr>
          <a:xfrm>
            <a:off x="2062416" y="1178724"/>
            <a:ext cx="8067167" cy="483631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s-ES" sz="2400" b="1" dirty="0">
                <a:solidFill>
                  <a:schemeClr val="bg1"/>
                </a:solidFill>
                <a:highlight>
                  <a:srgbClr val="2E95D2"/>
                </a:highlight>
              </a:rPr>
              <a:t>INTENTE NO MICRODIRIGIR</a:t>
            </a:r>
          </a:p>
          <a:p>
            <a:pPr algn="ctr"/>
            <a:endParaRPr lang="en-IE" sz="2400" b="1" dirty="0">
              <a:solidFill>
                <a:schemeClr val="bg1"/>
              </a:solidFill>
              <a:highlight>
                <a:srgbClr val="2E95D2"/>
              </a:highlight>
            </a:endParaRPr>
          </a:p>
          <a:p>
            <a:pPr algn="ctr"/>
            <a:r>
              <a:rPr lang="es-ES" sz="2400" i="1" dirty="0">
                <a:solidFill>
                  <a:srgbClr val="6D6E6C"/>
                </a:solidFill>
              </a:rPr>
              <a:t>Fui muy consciente de no microdirigir a la nueva persona. </a:t>
            </a:r>
            <a:r>
              <a:rPr lang="es-ES" sz="2400" i="1" dirty="0" smtClean="0">
                <a:solidFill>
                  <a:srgbClr val="6D6E6C"/>
                </a:solidFill>
              </a:rPr>
              <a:t>Está </a:t>
            </a:r>
            <a:r>
              <a:rPr lang="es-ES" sz="2400" i="1" dirty="0">
                <a:solidFill>
                  <a:srgbClr val="6D6E6C"/>
                </a:solidFill>
              </a:rPr>
              <a:t>claro que supervisar su trabajo es fundamental pero también lo es mejorar sus capacidades y su confianza. Descubrí que era muy útil contar con un sistema de seguimiento de gestión de proyectos y tareas. Hay muchos que pueden ser útiles, algunos gratis y otros de pago.</a:t>
            </a:r>
          </a:p>
          <a:p>
            <a:pPr algn="ctr"/>
            <a:endParaRPr lang="en-IE" sz="2400" b="1" dirty="0">
              <a:solidFill>
                <a:srgbClr val="6D6E6C"/>
              </a:solidFill>
            </a:endParaRPr>
          </a:p>
          <a:p>
            <a:pPr algn="ctr"/>
            <a:r>
              <a:rPr lang="es-ES" sz="2400" b="1" dirty="0">
                <a:solidFill>
                  <a:srgbClr val="2E95D2"/>
                </a:solidFill>
              </a:rPr>
              <a:t>Jacek, diseñador web (Polonia)</a:t>
            </a:r>
          </a:p>
        </p:txBody>
      </p:sp>
      <p:sp>
        <p:nvSpPr>
          <p:cNvPr id="4" name="Text Placeholder 4">
            <a:extLst>
              <a:ext uri="{FF2B5EF4-FFF2-40B4-BE49-F238E27FC236}">
                <a16:creationId xmlns:a16="http://schemas.microsoft.com/office/drawing/2014/main" xmlns="" id="{9CA46C00-777B-A94A-81E8-33351E0E5EB2}"/>
              </a:ext>
            </a:extLst>
          </p:cNvPr>
          <p:cNvSpPr txBox="1">
            <a:spLocks/>
          </p:cNvSpPr>
          <p:nvPr/>
        </p:nvSpPr>
        <p:spPr>
          <a:xfrm>
            <a:off x="1448299" y="1919033"/>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2E95D2"/>
                </a:solidFill>
                <a:latin typeface="Times" pitchFamily="2" charset="0"/>
              </a:rPr>
              <a:t>“</a:t>
            </a:r>
          </a:p>
        </p:txBody>
      </p:sp>
      <p:sp>
        <p:nvSpPr>
          <p:cNvPr id="5" name="Text Placeholder 4">
            <a:extLst>
              <a:ext uri="{FF2B5EF4-FFF2-40B4-BE49-F238E27FC236}">
                <a16:creationId xmlns:a16="http://schemas.microsoft.com/office/drawing/2014/main" xmlns="" id="{D6E9AEEB-D568-5A4C-8B56-54B6A5DB8A20}"/>
              </a:ext>
            </a:extLst>
          </p:cNvPr>
          <p:cNvSpPr txBox="1">
            <a:spLocks/>
          </p:cNvSpPr>
          <p:nvPr/>
        </p:nvSpPr>
        <p:spPr>
          <a:xfrm rot="10800000">
            <a:off x="6385511" y="3230353"/>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s-ES" sz="9600" b="1" i="0" dirty="0">
                <a:solidFill>
                  <a:srgbClr val="2E95D2"/>
                </a:solidFill>
                <a:latin typeface="Times" pitchFamily="2" charset="0"/>
              </a:rPr>
              <a:t>“</a:t>
            </a:r>
          </a:p>
        </p:txBody>
      </p:sp>
    </p:spTree>
    <p:extLst>
      <p:ext uri="{BB962C8B-B14F-4D97-AF65-F5344CB8AC3E}">
        <p14:creationId xmlns:p14="http://schemas.microsoft.com/office/powerpoint/2010/main" val="4045792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6037" y="1264319"/>
            <a:ext cx="3384169" cy="1030019"/>
          </a:xfrm>
        </p:spPr>
        <p:txBody>
          <a:bodyPr/>
          <a:lstStyle/>
          <a:p>
            <a:r>
              <a:rPr lang="es-ES" sz="4000" dirty="0"/>
              <a:t>¡BUEN TRABAJO!</a:t>
            </a:r>
          </a:p>
        </p:txBody>
      </p:sp>
      <p:sp>
        <p:nvSpPr>
          <p:cNvPr id="3" name="Text Placeholder 2"/>
          <p:cNvSpPr>
            <a:spLocks noGrp="1"/>
          </p:cNvSpPr>
          <p:nvPr>
            <p:ph type="body" sz="quarter" idx="14"/>
          </p:nvPr>
        </p:nvSpPr>
        <p:spPr>
          <a:xfrm>
            <a:off x="3474722" y="858821"/>
            <a:ext cx="3623910" cy="1841017"/>
          </a:xfrm>
        </p:spPr>
        <p:txBody>
          <a:bodyPr/>
          <a:lstStyle/>
          <a:p>
            <a:r>
              <a:rPr lang="es-ES" sz="4000" dirty="0">
                <a:solidFill>
                  <a:srgbClr val="CE1779"/>
                </a:solidFill>
              </a:rPr>
              <a:t>HA </a:t>
            </a:r>
            <a:r>
              <a:rPr lang="es-ES" sz="4000" dirty="0" smtClean="0">
                <a:solidFill>
                  <a:srgbClr val="CE1779"/>
                </a:solidFill>
              </a:rPr>
              <a:t>FINALIZADO EL </a:t>
            </a:r>
            <a:r>
              <a:rPr lang="es-ES" sz="4000" dirty="0">
                <a:solidFill>
                  <a:srgbClr val="CE1779"/>
                </a:solidFill>
              </a:rPr>
              <a:t>MÓDULO 6</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s-ES" dirty="0">
                <a:solidFill>
                  <a:schemeClr val="bg1"/>
                </a:solidFill>
              </a:rPr>
              <a:t>@AmbitiontoEmploy</a:t>
            </a: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s-ES" sz="2000" dirty="0">
                <a:solidFill>
                  <a:schemeClr val="bg1"/>
                </a:solidFill>
              </a:rPr>
              <a:t>www.</a:t>
            </a:r>
            <a:r>
              <a:rPr lang="es-ES" sz="2000" b="1" dirty="0">
                <a:solidFill>
                  <a:schemeClr val="bg1"/>
                </a:solidFill>
              </a:rPr>
              <a:t>ambitiontoemploy</a:t>
            </a:r>
            <a:r>
              <a:rPr lang="es-ES" sz="2000" dirty="0">
                <a:solidFill>
                  <a:schemeClr val="bg1"/>
                </a:solidFill>
              </a:rPr>
              <a:t>.eu</a:t>
            </a: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5" name="Picture 4" descr="A close up of a logo&#10;&#10;Description automatically generated">
            <a:extLst>
              <a:ext uri="{FF2B5EF4-FFF2-40B4-BE49-F238E27FC236}">
                <a16:creationId xmlns:a16="http://schemas.microsoft.com/office/drawing/2014/main" xmlns="" id="{D83F28AA-65EF-6841-AEF8-CFDAAD7B0C25}"/>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xmlns="" id="{04F68262-9675-DD40-98DC-FBD05C7A3D35}"/>
              </a:ext>
            </a:extLst>
          </p:cNvPr>
          <p:cNvSpPr txBox="1">
            <a:spLocks/>
          </p:cNvSpPr>
          <p:nvPr/>
        </p:nvSpPr>
        <p:spPr>
          <a:xfrm>
            <a:off x="553473" y="483330"/>
            <a:ext cx="6467437"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lnSpc>
                <a:spcPct val="100000"/>
              </a:lnSpc>
            </a:pPr>
            <a:r>
              <a:rPr lang="es-ES" sz="2400" dirty="0">
                <a:latin typeface="+mn-lt"/>
              </a:rPr>
              <a:t>Dado que las empresas gastan de media un tercio de sus ingresos en salarios y prestaciones laborales, gestionar el talento nunca ha sido tan importante. El talento es un recurso cada vez más escaso y se debe gestionar buscando el mayor efecto posible.</a:t>
            </a:r>
          </a:p>
          <a:p>
            <a:pPr algn="just">
              <a:lnSpc>
                <a:spcPct val="100000"/>
              </a:lnSpc>
            </a:pPr>
            <a:r>
              <a:rPr lang="es-ES" sz="2400" dirty="0">
                <a:latin typeface="+mn-lt"/>
              </a:rPr>
              <a:t>Pese a todos los esfuerzos destinados a la contratación y el desarrollo del personal, lo cierto es que la conservación de las plantillas, sus competencias y su talento es, a la vez, rentable y fundamental.</a:t>
            </a:r>
          </a:p>
          <a:p>
            <a:endParaRPr lang="en-US" sz="2400" b="1" dirty="0">
              <a:solidFill>
                <a:srgbClr val="CE1779"/>
              </a:solidFill>
              <a:latin typeface="+mn-lt"/>
            </a:endParaRPr>
          </a:p>
          <a:p>
            <a:pPr algn="ctr"/>
            <a:r>
              <a:rPr lang="es-ES" sz="3200" b="1" dirty="0">
                <a:solidFill>
                  <a:srgbClr val="CE1779"/>
                </a:solidFill>
                <a:latin typeface="+mn-lt"/>
              </a:rPr>
              <a:t>Una empresa inteligente </a:t>
            </a:r>
            <a:r>
              <a:rPr lang="es-ES" sz="3200" b="1" dirty="0" smtClean="0">
                <a:solidFill>
                  <a:srgbClr val="CE1779"/>
                </a:solidFill>
                <a:latin typeface="+mn-lt"/>
              </a:rPr>
              <a:t/>
            </a:r>
            <a:br>
              <a:rPr lang="es-ES" sz="3200" b="1" dirty="0" smtClean="0">
                <a:solidFill>
                  <a:srgbClr val="CE1779"/>
                </a:solidFill>
                <a:latin typeface="+mn-lt"/>
              </a:rPr>
            </a:br>
            <a:r>
              <a:rPr lang="es-ES" sz="3200" b="1" dirty="0" smtClean="0">
                <a:solidFill>
                  <a:srgbClr val="CE1779"/>
                </a:solidFill>
                <a:latin typeface="+mn-lt"/>
              </a:rPr>
              <a:t>busca </a:t>
            </a:r>
            <a:r>
              <a:rPr lang="es-ES" sz="3200" b="1" dirty="0">
                <a:solidFill>
                  <a:srgbClr val="CE1779"/>
                </a:solidFill>
                <a:latin typeface="+mn-lt"/>
              </a:rPr>
              <a:t>ideas, no ecos.</a:t>
            </a:r>
          </a:p>
        </p:txBody>
      </p:sp>
      <p:sp>
        <p:nvSpPr>
          <p:cNvPr id="4" name="Text Placeholder 9">
            <a:extLst>
              <a:ext uri="{FF2B5EF4-FFF2-40B4-BE49-F238E27FC236}">
                <a16:creationId xmlns:a16="http://schemas.microsoft.com/office/drawing/2014/main" xmlns="" id="{526673DF-290B-8946-8418-A780DC449655}"/>
              </a:ext>
            </a:extLst>
          </p:cNvPr>
          <p:cNvSpPr txBox="1">
            <a:spLocks/>
          </p:cNvSpPr>
          <p:nvPr/>
        </p:nvSpPr>
        <p:spPr>
          <a:xfrm>
            <a:off x="9264316" y="1677799"/>
            <a:ext cx="268474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6:</a:t>
            </a:r>
          </a:p>
          <a:p>
            <a:pPr algn="r">
              <a:lnSpc>
                <a:spcPct val="100000"/>
              </a:lnSpc>
            </a:pPr>
            <a:endParaRPr lang="en-US" sz="300" b="1" dirty="0">
              <a:solidFill>
                <a:schemeClr val="bg1"/>
              </a:solidFill>
            </a:endParaRPr>
          </a:p>
          <a:p>
            <a:pPr algn="r">
              <a:lnSpc>
                <a:spcPct val="100000"/>
              </a:lnSpc>
              <a:spcBef>
                <a:spcPts val="0"/>
              </a:spcBef>
            </a:pPr>
            <a:r>
              <a:rPr lang="es-ES" dirty="0">
                <a:solidFill>
                  <a:schemeClr val="bg1"/>
                </a:solidFill>
              </a:rPr>
              <a:t>GESTIONAR EL TALENTO </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xmlns="" id="{04F68262-9675-DD40-98DC-FBD05C7A3D35}"/>
              </a:ext>
            </a:extLst>
          </p:cNvPr>
          <p:cNvSpPr txBox="1">
            <a:spLocks/>
          </p:cNvSpPr>
          <p:nvPr/>
        </p:nvSpPr>
        <p:spPr>
          <a:xfrm>
            <a:off x="553473" y="483330"/>
            <a:ext cx="6068553"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lnSpc>
                <a:spcPct val="100000"/>
              </a:lnSpc>
            </a:pPr>
            <a:r>
              <a:rPr lang="es-ES" sz="2400" dirty="0">
                <a:latin typeface="+mn-lt"/>
              </a:rPr>
              <a:t>En el Módulo 6 aprenderá que el talento es un recurso cada vez más importante en la creación de valor hasta para los negocios más pequeños y, de hecho, las personas son la única ventaja competitiva real de una microempresa. </a:t>
            </a:r>
          </a:p>
          <a:p>
            <a:pPr algn="just">
              <a:lnSpc>
                <a:spcPct val="100000"/>
              </a:lnSpc>
            </a:pPr>
            <a:endParaRPr lang="en-US" sz="2400" dirty="0">
              <a:latin typeface="+mn-lt"/>
            </a:endParaRPr>
          </a:p>
          <a:p>
            <a:pPr algn="just">
              <a:lnSpc>
                <a:spcPct val="100000"/>
              </a:lnSpc>
            </a:pPr>
            <a:r>
              <a:rPr lang="es-ES" sz="2400" dirty="0">
                <a:latin typeface="+mn-lt"/>
              </a:rPr>
              <a:t>Aunque de momento solo sean dos en la empresa, ya dispone de los sistemas y conocimientos para aumentar la plantilla cuando llegue el momento y acelerar realmente el crecimiento de su </a:t>
            </a:r>
            <a:r>
              <a:rPr lang="es-ES" sz="2400" dirty="0" smtClean="0">
                <a:latin typeface="+mn-lt"/>
              </a:rPr>
              <a:t>negocio. </a:t>
            </a:r>
            <a:endParaRPr lang="es-ES" sz="2400" dirty="0">
              <a:latin typeface="+mn-lt"/>
            </a:endParaRPr>
          </a:p>
        </p:txBody>
      </p:sp>
      <p:sp>
        <p:nvSpPr>
          <p:cNvPr id="4" name="Text Placeholder 9">
            <a:extLst>
              <a:ext uri="{FF2B5EF4-FFF2-40B4-BE49-F238E27FC236}">
                <a16:creationId xmlns:a16="http://schemas.microsoft.com/office/drawing/2014/main" xmlns="" id="{526673DF-290B-8946-8418-A780DC449655}"/>
              </a:ext>
            </a:extLst>
          </p:cNvPr>
          <p:cNvSpPr txBox="1">
            <a:spLocks/>
          </p:cNvSpPr>
          <p:nvPr/>
        </p:nvSpPr>
        <p:spPr>
          <a:xfrm>
            <a:off x="9240252" y="1677799"/>
            <a:ext cx="2708803"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6:</a:t>
            </a:r>
          </a:p>
          <a:p>
            <a:pPr algn="r">
              <a:lnSpc>
                <a:spcPct val="100000"/>
              </a:lnSpc>
            </a:pPr>
            <a:endParaRPr lang="en-US" sz="300" b="1" dirty="0">
              <a:solidFill>
                <a:schemeClr val="bg1"/>
              </a:solidFill>
            </a:endParaRPr>
          </a:p>
          <a:p>
            <a:pPr algn="r">
              <a:lnSpc>
                <a:spcPct val="100000"/>
              </a:lnSpc>
              <a:spcBef>
                <a:spcPts val="0"/>
              </a:spcBef>
            </a:pPr>
            <a:r>
              <a:rPr lang="es-ES" dirty="0">
                <a:solidFill>
                  <a:schemeClr val="bg1"/>
                </a:solidFill>
              </a:rPr>
              <a:t>GESTIONAR EL TALENTO </a:t>
            </a:r>
          </a:p>
          <a:p>
            <a:pPr algn="r"/>
            <a:endParaRPr lang="en-US" dirty="0">
              <a:solidFill>
                <a:schemeClr val="bg1"/>
              </a:solidFill>
            </a:endParaRPr>
          </a:p>
        </p:txBody>
      </p:sp>
    </p:spTree>
    <p:extLst>
      <p:ext uri="{BB962C8B-B14F-4D97-AF65-F5344CB8AC3E}">
        <p14:creationId xmlns:p14="http://schemas.microsoft.com/office/powerpoint/2010/main" val="395102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6906744" cy="2654302"/>
          </a:xfrm>
        </p:spPr>
        <p:txBody>
          <a:bodyPr/>
          <a:lstStyle/>
          <a:p>
            <a:r>
              <a:rPr lang="es-ES" dirty="0">
                <a:latin typeface="+mn-lt"/>
              </a:rPr>
              <a:t>6.2 </a:t>
            </a:r>
            <a:r>
              <a:rPr lang="es-ES" dirty="0" smtClean="0">
                <a:latin typeface="+mn-lt"/>
              </a:rPr>
              <a:t>LOS MEJORES CONSEJOS PARA </a:t>
            </a:r>
            <a:r>
              <a:rPr lang="es-ES" dirty="0" smtClean="0">
                <a:latin typeface="+mn-lt"/>
              </a:rPr>
              <a:t>GESTIONAR </a:t>
            </a:r>
            <a:r>
              <a:rPr lang="es-ES" dirty="0" smtClean="0">
                <a:latin typeface="+mn-lt"/>
              </a:rPr>
              <a:t>EL TALENTO </a:t>
            </a:r>
            <a:endParaRPr lang="es-ES" dirty="0">
              <a:latin typeface="+mn-lt"/>
            </a:endParaRPr>
          </a:p>
        </p:txBody>
      </p:sp>
      <p:pic>
        <p:nvPicPr>
          <p:cNvPr id="7" name="Picture 6" descr="A picture containing room, drawing&#10;&#10;Description automatically generated">
            <a:extLst>
              <a:ext uri="{FF2B5EF4-FFF2-40B4-BE49-F238E27FC236}">
                <a16:creationId xmlns:a16="http://schemas.microsoft.com/office/drawing/2014/main" xmlns="" id="{1CEC5547-EBCC-4923-A0D1-32374A08A2E1}"/>
              </a:ext>
            </a:extLst>
          </p:cNvPr>
          <p:cNvPicPr>
            <a:picLocks noChangeAspect="1"/>
          </p:cNvPicPr>
          <p:nvPr/>
        </p:nvPicPr>
        <p:blipFill rotWithShape="1">
          <a:blip r:embed="rId2">
            <a:extLst>
              <a:ext uri="{837473B0-CC2E-450A-ABE3-18F120FF3D39}">
                <a1611:picAttrSrcUrl xmlns:a1611="http://schemas.microsoft.com/office/drawing/2016/11/main" xmlns="" r:id="rId3"/>
              </a:ext>
            </a:extLst>
          </a:blip>
          <a:srcRect l="14108" r="8128"/>
          <a:stretch/>
        </p:blipFill>
        <p:spPr>
          <a:xfrm>
            <a:off x="7650182" y="836507"/>
            <a:ext cx="4016302" cy="2905176"/>
          </a:xfrm>
          <a:prstGeom prst="rect">
            <a:avLst/>
          </a:prstGeom>
        </p:spPr>
      </p:pic>
    </p:spTree>
    <p:extLst>
      <p:ext uri="{BB962C8B-B14F-4D97-AF65-F5344CB8AC3E}">
        <p14:creationId xmlns:p14="http://schemas.microsoft.com/office/powerpoint/2010/main" val="1273294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07819" y="403539"/>
            <a:ext cx="2798618" cy="2425550"/>
          </a:xfrm>
        </p:spPr>
        <p:txBody>
          <a:bodyPr>
            <a:noAutofit/>
          </a:bodyPr>
          <a:lstStyle/>
          <a:p>
            <a:r>
              <a:rPr lang="es-ES" dirty="0">
                <a:solidFill>
                  <a:srgbClr val="CE1779"/>
                </a:solidFill>
              </a:rPr>
              <a:t>CONSEJOS DE GESTIÓN DE TALENTO</a:t>
            </a:r>
          </a:p>
        </p:txBody>
      </p:sp>
      <p:sp>
        <p:nvSpPr>
          <p:cNvPr id="9" name="Text Placeholder 8"/>
          <p:cNvSpPr>
            <a:spLocks noGrp="1"/>
          </p:cNvSpPr>
          <p:nvPr>
            <p:ph type="body" sz="quarter" idx="15"/>
          </p:nvPr>
        </p:nvSpPr>
        <p:spPr>
          <a:xfrm>
            <a:off x="3203072" y="290540"/>
            <a:ext cx="8711837" cy="5077098"/>
          </a:xfrm>
        </p:spPr>
        <p:txBody>
          <a:bodyPr/>
          <a:lstStyle/>
          <a:p>
            <a:pPr marL="457200" lvl="0" indent="-457200">
              <a:buClr>
                <a:srgbClr val="CE1779"/>
              </a:buClr>
              <a:buFont typeface="+mj-lt"/>
              <a:buAutoNum type="arabicPeriod"/>
            </a:pPr>
            <a:r>
              <a:rPr lang="es-ES" b="1" dirty="0">
                <a:solidFill>
                  <a:srgbClr val="CE1779"/>
                </a:solidFill>
              </a:rPr>
              <a:t>Ofrezca oportunidades constantes.</a:t>
            </a:r>
            <a:r>
              <a:rPr lang="es-ES" b="1" dirty="0"/>
              <a:t> </a:t>
            </a:r>
            <a:r>
              <a:rPr lang="es-ES" dirty="0"/>
              <a:t>El mayor enemigo del talento es el bloqueo de oportunidades. Tener que esperar </a:t>
            </a:r>
            <a:r>
              <a:rPr lang="es-ES" dirty="0" smtClean="0"/>
              <a:t>a una </a:t>
            </a:r>
            <a:r>
              <a:rPr lang="es-ES" dirty="0"/>
              <a:t>oportunidad para progresar puede hacer que se marchen a otra parte. </a:t>
            </a:r>
          </a:p>
          <a:p>
            <a:pPr marL="457200" lvl="0" indent="-457200">
              <a:buClr>
                <a:srgbClr val="CE1779"/>
              </a:buClr>
              <a:buFont typeface="+mj-lt"/>
              <a:buAutoNum type="arabicPeriod"/>
            </a:pPr>
            <a:r>
              <a:rPr lang="es-ES" b="1" dirty="0">
                <a:solidFill>
                  <a:srgbClr val="CE1779"/>
                </a:solidFill>
              </a:rPr>
              <a:t>Reconocimiento y elogios. </a:t>
            </a:r>
            <a:r>
              <a:rPr lang="es-ES" dirty="0"/>
              <a:t>El reconocimiento debe ser </a:t>
            </a:r>
            <a:r>
              <a:rPr lang="es-ES" dirty="0" smtClean="0"/>
              <a:t>personalizado. Las </a:t>
            </a:r>
            <a:r>
              <a:rPr lang="es-ES" dirty="0"/>
              <a:t>PYME deben ofrecer orientación e instrucciones claras y continuas sobre sus procesos y procedimientos. El refuerzo positivo por el buen trabajo consolidará su autoestima y hará que esa primera persona se sienta valorada en la empresa.</a:t>
            </a:r>
            <a:r>
              <a:rPr lang="es-ES" b="1" dirty="0"/>
              <a:t> </a:t>
            </a:r>
            <a:r>
              <a:rPr lang="es-ES" dirty="0"/>
              <a:t>La positividad llama a la positividad, así que si </a:t>
            </a:r>
            <a:r>
              <a:rPr lang="es-ES" dirty="0" smtClean="0"/>
              <a:t>resalta el </a:t>
            </a:r>
            <a:r>
              <a:rPr lang="es-ES" dirty="0"/>
              <a:t>valor positivo que esa persona aporta a la empresa, generará un efecto multiplicador. </a:t>
            </a:r>
          </a:p>
          <a:p>
            <a:pPr marL="457200" indent="-457200">
              <a:buClr>
                <a:srgbClr val="CE1779"/>
              </a:buClr>
              <a:buFont typeface="+mj-lt"/>
              <a:buAutoNum type="arabicPeriod"/>
            </a:pPr>
            <a:r>
              <a:rPr lang="es-ES" b="1" dirty="0" smtClean="0">
                <a:solidFill>
                  <a:srgbClr val="CE1779"/>
                </a:solidFill>
              </a:rPr>
              <a:t>Dele un trato individualizado,</a:t>
            </a:r>
            <a:r>
              <a:rPr lang="es-ES" dirty="0" smtClean="0"/>
              <a:t> </a:t>
            </a:r>
            <a:r>
              <a:rPr lang="es-ES" dirty="0"/>
              <a:t>como a una persona única y valiosa. Una </a:t>
            </a:r>
            <a:r>
              <a:rPr lang="es-ES" dirty="0" smtClean="0"/>
              <a:t>nueva </a:t>
            </a:r>
            <a:r>
              <a:rPr lang="es-ES" dirty="0" smtClean="0"/>
              <a:t>incorporación </a:t>
            </a:r>
            <a:r>
              <a:rPr lang="es-ES" dirty="0" smtClean="0"/>
              <a:t>puede </a:t>
            </a:r>
            <a:r>
              <a:rPr lang="es-ES" dirty="0"/>
              <a:t>aportar energía, entusiasmo, una perspectiva nueva, compromiso con los objetivos y conocimientos tecnológicos. Céntrese en consolidar los puntos fuertes y atributos positivos que la nueva persona aporta a la empresa.</a:t>
            </a:r>
          </a:p>
          <a:p>
            <a:pPr marL="457200" lvl="0" indent="-457200">
              <a:buClr>
                <a:srgbClr val="CE1779"/>
              </a:buClr>
              <a:buFont typeface="+mj-lt"/>
              <a:buAutoNum type="arabicPeriod"/>
            </a:pPr>
            <a:endParaRPr lang="en-IE" b="1" dirty="0"/>
          </a:p>
        </p:txBody>
      </p:sp>
    </p:spTree>
    <p:extLst>
      <p:ext uri="{BB962C8B-B14F-4D97-AF65-F5344CB8AC3E}">
        <p14:creationId xmlns:p14="http://schemas.microsoft.com/office/powerpoint/2010/main" val="182326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80109" y="403535"/>
            <a:ext cx="2798618" cy="2425550"/>
          </a:xfrm>
        </p:spPr>
        <p:txBody>
          <a:bodyPr>
            <a:noAutofit/>
          </a:bodyPr>
          <a:lstStyle/>
          <a:p>
            <a:r>
              <a:rPr lang="es-ES" dirty="0">
                <a:solidFill>
                  <a:srgbClr val="CE1779"/>
                </a:solidFill>
              </a:rPr>
              <a:t>CONSEJOS DE GESTIÓN DE TALENTO</a:t>
            </a:r>
          </a:p>
        </p:txBody>
      </p:sp>
      <p:sp>
        <p:nvSpPr>
          <p:cNvPr id="9" name="Text Placeholder 8"/>
          <p:cNvSpPr>
            <a:spLocks noGrp="1"/>
          </p:cNvSpPr>
          <p:nvPr>
            <p:ph type="body" sz="quarter" idx="15"/>
          </p:nvPr>
        </p:nvSpPr>
        <p:spPr>
          <a:xfrm>
            <a:off x="2978728" y="290536"/>
            <a:ext cx="9213272" cy="5077098"/>
          </a:xfrm>
        </p:spPr>
        <p:txBody>
          <a:bodyPr/>
          <a:lstStyle/>
          <a:p>
            <a:pPr marL="457200" lvl="0" indent="-457200">
              <a:buClr>
                <a:srgbClr val="CE1779"/>
              </a:buClr>
              <a:buFont typeface="+mj-lt"/>
              <a:buAutoNum type="arabicPeriod" startAt="4"/>
            </a:pPr>
            <a:r>
              <a:rPr lang="es-ES" b="1" dirty="0">
                <a:solidFill>
                  <a:srgbClr val="CE1779"/>
                </a:solidFill>
              </a:rPr>
              <a:t>Use herramientas tecnológicas siempre que pueda. </a:t>
            </a:r>
            <a:r>
              <a:rPr lang="es-ES" dirty="0"/>
              <a:t>Por ejemplo, con programas de seguimiento horario que analizan cuánto tiempo se dedica y por quién. Este tipo de análisis, bien empleado, es estupendo con fines contables, mejora de procesos y </a:t>
            </a:r>
            <a:r>
              <a:rPr lang="es-ES" dirty="0" smtClean="0"/>
              <a:t>productividad.</a:t>
            </a:r>
            <a:r>
              <a:rPr lang="es-ES" dirty="0" smtClean="0"/>
              <a:t/>
            </a:r>
            <a:br>
              <a:rPr lang="es-ES" dirty="0" smtClean="0"/>
            </a:br>
            <a:r>
              <a:rPr lang="es-ES" dirty="0"/>
              <a:t/>
            </a:r>
            <a:br>
              <a:rPr lang="es-ES" dirty="0"/>
            </a:br>
            <a:r>
              <a:rPr lang="es-ES" dirty="0"/>
              <a:t>Algunos ejemplos son </a:t>
            </a:r>
            <a:r>
              <a:rPr lang="es-ES" b="1" u="sng" dirty="0">
                <a:hlinkClick r:id="rId2"/>
              </a:rPr>
              <a:t>Clockify</a:t>
            </a:r>
            <a:r>
              <a:rPr lang="es-ES" b="1" dirty="0"/>
              <a:t> </a:t>
            </a:r>
            <a:r>
              <a:rPr lang="es-ES" dirty="0"/>
              <a:t>y </a:t>
            </a:r>
            <a:r>
              <a:rPr lang="es-ES" b="1" u="sng" dirty="0">
                <a:hlinkClick r:id="rId3"/>
              </a:rPr>
              <a:t>Get Harvest</a:t>
            </a:r>
            <a:r>
              <a:rPr lang="es-ES" b="1" dirty="0"/>
              <a:t> </a:t>
            </a:r>
            <a:r>
              <a:rPr lang="es-ES" dirty="0"/>
              <a:t>(este último también facilita la facturación). Son varias las ventajas que aportan, como la </a:t>
            </a:r>
            <a:r>
              <a:rPr lang="es-ES" dirty="0" smtClean="0"/>
              <a:t>generación de cálculos más precisos </a:t>
            </a:r>
            <a:r>
              <a:rPr lang="es-ES" dirty="0"/>
              <a:t>sobre la duración de proyectos y el impulso de la creatividad</a:t>
            </a:r>
            <a:r>
              <a:rPr lang="es-ES" dirty="0" smtClean="0"/>
              <a:t>.</a:t>
            </a:r>
            <a:r>
              <a:rPr lang="es-ES" dirty="0"/>
              <a:t/>
            </a:r>
            <a:br>
              <a:rPr lang="es-ES" dirty="0"/>
            </a:br>
            <a:r>
              <a:rPr lang="es-ES" dirty="0"/>
              <a:t/>
            </a:r>
            <a:br>
              <a:rPr lang="es-ES" dirty="0"/>
            </a:br>
            <a:r>
              <a:rPr lang="es-ES" dirty="0"/>
              <a:t>Hay muchas herramientas disponibles para el seguimiento horario, </a:t>
            </a:r>
            <a:r>
              <a:rPr lang="es-ES" dirty="0" smtClean="0"/>
              <a:t>desde </a:t>
            </a:r>
            <a:r>
              <a:rPr lang="es-ES" dirty="0"/>
              <a:t>aplicaciones de sobremesa hasta herramientas en línea, pasando por servicios integrados en programas más amplios de gestión de proyectos o contabilidad</a:t>
            </a:r>
            <a:r>
              <a:rPr lang="es-ES" dirty="0" smtClean="0"/>
              <a:t>.</a:t>
            </a:r>
            <a:r>
              <a:rPr lang="es-ES" dirty="0"/>
              <a:t/>
            </a:r>
            <a:br>
              <a:rPr lang="es-ES" dirty="0"/>
            </a:br>
            <a:r>
              <a:rPr lang="es-ES" dirty="0"/>
              <a:t/>
            </a:r>
            <a:br>
              <a:rPr lang="es-ES" dirty="0"/>
            </a:br>
            <a:r>
              <a:rPr lang="es-ES" dirty="0"/>
              <a:t>Emplee herramientas de gestión de proyectos y tareas para estar al día de las responsabilidades profesionales cotidianas de la nueva persona. </a:t>
            </a:r>
            <a:r>
              <a:rPr lang="es-ES" dirty="0" smtClean="0"/>
              <a:t>Hay </a:t>
            </a:r>
            <a:r>
              <a:rPr lang="es-ES" dirty="0"/>
              <a:t>muchas opciones:</a:t>
            </a:r>
            <a:r>
              <a:rPr lang="es-ES" b="1" dirty="0"/>
              <a:t> </a:t>
            </a:r>
            <a:r>
              <a:rPr lang="es-ES" b="1" u="sng" dirty="0">
                <a:hlinkClick r:id="rId4"/>
              </a:rPr>
              <a:t>Asana</a:t>
            </a:r>
            <a:r>
              <a:rPr lang="es-ES" b="1" dirty="0"/>
              <a:t>, </a:t>
            </a:r>
            <a:r>
              <a:rPr lang="es-ES" b="1" u="sng" dirty="0">
                <a:hlinkClick r:id="rId5"/>
              </a:rPr>
              <a:t>Monday</a:t>
            </a:r>
            <a:r>
              <a:rPr lang="es-ES" b="1" dirty="0"/>
              <a:t>, </a:t>
            </a:r>
            <a:r>
              <a:rPr lang="es-ES" b="1" u="sng" dirty="0">
                <a:hlinkClick r:id="rId6"/>
              </a:rPr>
              <a:t>Basecamp</a:t>
            </a:r>
            <a:r>
              <a:rPr lang="es-ES" b="1" dirty="0"/>
              <a:t>.</a:t>
            </a:r>
          </a:p>
        </p:txBody>
      </p:sp>
    </p:spTree>
    <p:extLst>
      <p:ext uri="{BB962C8B-B14F-4D97-AF65-F5344CB8AC3E}">
        <p14:creationId xmlns:p14="http://schemas.microsoft.com/office/powerpoint/2010/main" val="4164225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erson standing in a kitchen&#10;&#10;Description automatically generated">
            <a:extLst>
              <a:ext uri="{FF2B5EF4-FFF2-40B4-BE49-F238E27FC236}">
                <a16:creationId xmlns:a16="http://schemas.microsoft.com/office/drawing/2014/main" xmlns="" id="{9C701010-B502-0C46-9644-5471D3D70837}"/>
              </a:ext>
            </a:extLst>
          </p:cNvPr>
          <p:cNvPicPr>
            <a:picLocks noGrp="1" noChangeAspect="1"/>
          </p:cNvPicPr>
          <p:nvPr>
            <p:ph type="pic" sz="quarter" idx="18"/>
          </p:nvPr>
        </p:nvPicPr>
        <p:blipFill>
          <a:blip r:embed="rId2"/>
          <a:srcRect l="13877" r="13877"/>
          <a:stretch>
            <a:fillRect/>
          </a:stretch>
        </p:blipFill>
        <p:spPr/>
      </p:pic>
      <p:sp>
        <p:nvSpPr>
          <p:cNvPr id="13" name="Rectangle 12">
            <a:extLst>
              <a:ext uri="{FF2B5EF4-FFF2-40B4-BE49-F238E27FC236}">
                <a16:creationId xmlns:a16="http://schemas.microsoft.com/office/drawing/2014/main" xmlns="" id="{EAFF277A-703D-BC4A-A348-9D4931ACCD3F}"/>
              </a:ext>
            </a:extLst>
          </p:cNvPr>
          <p:cNvSpPr/>
          <p:nvPr/>
        </p:nvSpPr>
        <p:spPr>
          <a:xfrm>
            <a:off x="5863633" y="1399309"/>
            <a:ext cx="5598559" cy="429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5">
            <a:extLst>
              <a:ext uri="{FF2B5EF4-FFF2-40B4-BE49-F238E27FC236}">
                <a16:creationId xmlns:a16="http://schemas.microsoft.com/office/drawing/2014/main" xmlns="" id="{C4D5AC47-CBA1-8D4A-9022-1847854F278D}"/>
              </a:ext>
            </a:extLst>
          </p:cNvPr>
          <p:cNvSpPr txBox="1">
            <a:spLocks/>
          </p:cNvSpPr>
          <p:nvPr/>
        </p:nvSpPr>
        <p:spPr>
          <a:xfrm>
            <a:off x="5293895" y="180108"/>
            <a:ext cx="6593305" cy="54571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600"/>
              </a:spcBef>
            </a:pPr>
            <a:r>
              <a:rPr lang="es-ES" dirty="0"/>
              <a:t>Para comunicarse con la nueva persona, las aplicaciones de mensajería profesional presentan ventajas respecto al correo. </a:t>
            </a:r>
            <a:r>
              <a:rPr lang="es-ES" dirty="0" smtClean="0"/>
              <a:t>Los mensajes de texto </a:t>
            </a:r>
            <a:r>
              <a:rPr lang="es-ES" dirty="0"/>
              <a:t>y el chat dan una sensación de conexión inmediata y fomentan la brevedad, pero recuerde que puede ser complicado transmitir mensajes complejos en ellos. Se adaptan a la espontaneidad. Por ejemplo, abra un hilo de mensajes titulado «Lluvia de ideas», donde cada persona pueda ir añadiendo ideas cuando se le ocurran. </a:t>
            </a:r>
          </a:p>
          <a:p>
            <a:pPr algn="just">
              <a:spcBef>
                <a:spcPts val="600"/>
              </a:spcBef>
            </a:pPr>
            <a:r>
              <a:rPr lang="es-ES" dirty="0"/>
              <a:t>Algunas aplicaciones de mensajes en grupo integradas en otros paquetes son Google Hangouts Chat (incluida en las cuentas G Suite de negocios) y Microsoft Teams. Otras plataformas específicas web y aplicaciones son </a:t>
            </a:r>
            <a:r>
              <a:rPr lang="es-ES" u="sng" dirty="0">
                <a:hlinkClick r:id="rId3"/>
              </a:rPr>
              <a:t>What’s App</a:t>
            </a:r>
            <a:r>
              <a:rPr lang="es-ES" dirty="0"/>
              <a:t>, </a:t>
            </a:r>
            <a:r>
              <a:rPr lang="es-ES" u="sng" dirty="0">
                <a:hlinkClick r:id="rId4"/>
              </a:rPr>
              <a:t>Slack</a:t>
            </a:r>
            <a:r>
              <a:rPr lang="es-ES" dirty="0"/>
              <a:t> o </a:t>
            </a:r>
            <a:r>
              <a:rPr lang="es-ES" u="sng" dirty="0">
                <a:hlinkClick r:id="rId5"/>
              </a:rPr>
              <a:t>Flock</a:t>
            </a:r>
            <a:r>
              <a:rPr lang="es-ES" dirty="0"/>
              <a:t>. Las dos últimas son plataformas de colaboración en equipo con una interfaz atractiva e incorporan listados de tareas de gran utilidad.</a:t>
            </a:r>
          </a:p>
        </p:txBody>
      </p:sp>
    </p:spTree>
    <p:extLst>
      <p:ext uri="{BB962C8B-B14F-4D97-AF65-F5344CB8AC3E}">
        <p14:creationId xmlns:p14="http://schemas.microsoft.com/office/powerpoint/2010/main" val="38732506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2364</Words>
  <Application>Microsoft Office PowerPoint</Application>
  <PresentationFormat>Panorámica</PresentationFormat>
  <Paragraphs>167</Paragraphs>
  <Slides>31</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31</vt:i4>
      </vt:variant>
    </vt:vector>
  </HeadingPairs>
  <TitlesOfParts>
    <vt:vector size="40" baseType="lpstr">
      <vt:lpstr>MS PGothic</vt:lpstr>
      <vt:lpstr>Arial</vt:lpstr>
      <vt:lpstr>Calibri</vt:lpstr>
      <vt:lpstr>Calibri Light</vt:lpstr>
      <vt:lpstr>Geneva</vt:lpstr>
      <vt:lpstr>Quattrocento Sans</vt:lpstr>
      <vt:lpstr>Times</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Maria Lopez Medel</cp:lastModifiedBy>
  <cp:revision>29</cp:revision>
  <dcterms:created xsi:type="dcterms:W3CDTF">2020-04-30T16:05:12Z</dcterms:created>
  <dcterms:modified xsi:type="dcterms:W3CDTF">2020-05-19T07:26:32Z</dcterms:modified>
</cp:coreProperties>
</file>