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handoutMasterIdLst>
    <p:handoutMasterId r:id="rId39"/>
  </p:handoutMasterIdLst>
  <p:sldIdLst>
    <p:sldId id="259" r:id="rId2"/>
    <p:sldId id="261" r:id="rId3"/>
    <p:sldId id="278" r:id="rId4"/>
    <p:sldId id="336" r:id="rId5"/>
    <p:sldId id="317" r:id="rId6"/>
    <p:sldId id="318" r:id="rId7"/>
    <p:sldId id="265" r:id="rId8"/>
    <p:sldId id="311" r:id="rId9"/>
    <p:sldId id="356" r:id="rId10"/>
    <p:sldId id="335" r:id="rId11"/>
    <p:sldId id="357" r:id="rId12"/>
    <p:sldId id="358" r:id="rId13"/>
    <p:sldId id="359" r:id="rId14"/>
    <p:sldId id="360" r:id="rId15"/>
    <p:sldId id="376" r:id="rId16"/>
    <p:sldId id="377" r:id="rId17"/>
    <p:sldId id="361" r:id="rId18"/>
    <p:sldId id="363" r:id="rId19"/>
    <p:sldId id="362" r:id="rId20"/>
    <p:sldId id="333" r:id="rId21"/>
    <p:sldId id="337" r:id="rId22"/>
    <p:sldId id="364" r:id="rId23"/>
    <p:sldId id="378" r:id="rId24"/>
    <p:sldId id="365" r:id="rId25"/>
    <p:sldId id="366" r:id="rId26"/>
    <p:sldId id="367" r:id="rId27"/>
    <p:sldId id="368" r:id="rId28"/>
    <p:sldId id="369" r:id="rId29"/>
    <p:sldId id="370" r:id="rId30"/>
    <p:sldId id="372" r:id="rId31"/>
    <p:sldId id="375" r:id="rId32"/>
    <p:sldId id="371" r:id="rId33"/>
    <p:sldId id="338" r:id="rId34"/>
    <p:sldId id="373" r:id="rId35"/>
    <p:sldId id="374" r:id="rId36"/>
    <p:sldId id="30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E6C"/>
    <a:srgbClr val="CE1779"/>
    <a:srgbClr val="EE7123"/>
    <a:srgbClr val="000000"/>
    <a:srgbClr val="2E95D2"/>
    <a:srgbClr val="FDC010"/>
    <a:srgbClr val="8F257A"/>
    <a:srgbClr val="0B74BB"/>
    <a:srgbClr val="16A8D3"/>
    <a:srgbClr val="EA1D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6"/>
    <p:restoredTop sz="86395"/>
  </p:normalViewPr>
  <p:slideViewPr>
    <p:cSldViewPr snapToGrid="0" snapToObjects="1">
      <p:cViewPr varScale="1">
        <p:scale>
          <a:sx n="114" d="100"/>
          <a:sy n="114" d="100"/>
        </p:scale>
        <p:origin x="414" y="114"/>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5/12/2020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‹Nº›</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5/12/2020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‹Nº›</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THE </a:t>
            </a:r>
            <a:r>
              <a:rPr lang="en-IE" sz="4400" b="1" i="0" u="none" strike="noStrike" kern="1200" dirty="0">
                <a:solidFill>
                  <a:schemeClr val="bg1"/>
                </a:solidFill>
                <a:effectLst/>
                <a:latin typeface="+mn-lt"/>
                <a:ea typeface="+mn-ea"/>
                <a:cs typeface="+mn-cs"/>
              </a:rPr>
              <a:t>AMBITION 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0" y="2123341"/>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4371" r="-3012" b="-8952"/>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547237" y="0"/>
            <a:ext cx="3759200" cy="2121496"/>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l="-7382" t="-7635" r="-1"/>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54498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userDrawn="1"/>
        </p:nvCxnSpPr>
        <p:spPr>
          <a:xfrm>
            <a:off x="6175512" y="4509089"/>
            <a:ext cx="0" cy="122388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400346"/>
            <a:ext cx="1176670" cy="1517854"/>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400346"/>
            <a:ext cx="5353929" cy="1517854"/>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l="-3666" t="-1339"/>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screen">
            <a:extLst>
              <a:ext uri="{28A0092B-C50C-407E-A947-70E740481C1C}">
                <a14:useLocalDpi xmlns:a14="http://schemas.microsoft.com/office/drawing/2010/main"/>
              </a:ext>
            </a:extLst>
          </a:blip>
          <a:srcRect l="-9801" b="-15543"/>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5/12/2020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‹Nº›</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73" r:id="rId28"/>
    <p:sldLayoutId id="2147483736" r:id="rId29"/>
    <p:sldLayoutId id="2147483703" r:id="rId30"/>
    <p:sldLayoutId id="2147483699" r:id="rId31"/>
    <p:sldLayoutId id="2147483711" r:id="rId32"/>
    <p:sldLayoutId id="2147483768" r:id="rId33"/>
    <p:sldLayoutId id="2147483769" r:id="rId34"/>
    <p:sldLayoutId id="2147483770" r:id="rId35"/>
    <p:sldLayoutId id="2147483704" r:id="rId36"/>
    <p:sldLayoutId id="2147483738" r:id="rId37"/>
    <p:sldLayoutId id="2147483739" r:id="rId38"/>
    <p:sldLayoutId id="2147483741" r:id="rId39"/>
    <p:sldLayoutId id="2147483686" r:id="rId40"/>
    <p:sldLayoutId id="2147483755" r:id="rId41"/>
    <p:sldLayoutId id="2147483756" r:id="rId42"/>
    <p:sldLayoutId id="2147483753" r:id="rId43"/>
    <p:sldLayoutId id="2147483746" r:id="rId44"/>
    <p:sldLayoutId id="2147483772" r:id="rId45"/>
    <p:sldLayoutId id="2147483734" r:id="rId46"/>
    <p:sldLayoutId id="2147483747" r:id="rId47"/>
    <p:sldLayoutId id="2147483767" r:id="rId48"/>
    <p:sldLayoutId id="2147483748" r:id="rId49"/>
    <p:sldLayoutId id="2147483749" r:id="rId50"/>
    <p:sldLayoutId id="2147483750" r:id="rId51"/>
    <p:sldLayoutId id="2147483751" r:id="rId52"/>
    <p:sldLayoutId id="2147483752" r:id="rId53"/>
    <p:sldLayoutId id="2147483687" r:id="rId54"/>
    <p:sldLayoutId id="2147483754" r:id="rId55"/>
    <p:sldLayoutId id="2147483740" r:id="rId56"/>
    <p:sldLayoutId id="2147483705" r:id="rId57"/>
    <p:sldLayoutId id="2147483737" r:id="rId58"/>
    <p:sldLayoutId id="2147483735" r:id="rId59"/>
    <p:sldLayoutId id="2147483709" r:id="rId60"/>
    <p:sldLayoutId id="2147483717" r:id="rId61"/>
    <p:sldLayoutId id="2147483654" r:id="rId62"/>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www.thaigoodview.com/node/180690" TargetMode="External"/><Relationship Id="rId2" Type="http://schemas.openxmlformats.org/officeDocument/2006/relationships/image" Target="../media/image28.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hyperlink" Target="https://smallbiztrends.com/2017/04/what-should-be-in-an-employee-handbook.html" TargetMode="Externa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employerresources.ie/uploads/1/4/0/6/14069721/er_employee_handbook.pdf" TargetMode="External"/><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3" Type="http://schemas.openxmlformats.org/officeDocument/2006/relationships/hyperlink" Target="http://www.pngall.com/desk-png/download/26625" TargetMode="External"/><Relationship Id="rId2" Type="http://schemas.openxmlformats.org/officeDocument/2006/relationships/image" Target="../media/image30.png"/><Relationship Id="rId1" Type="http://schemas.openxmlformats.org/officeDocument/2006/relationships/slideLayout" Target="../slideLayouts/slideLayout10.xml"/><Relationship Id="rId4" Type="http://schemas.openxmlformats.org/officeDocument/2006/relationships/hyperlink" Target="https://creativecommons.org/licenses/by-nc/3.0/"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hyperlink" Target="https://www.peoplematters.in/event/creating-healthy-minds-at-the-workplace-503" TargetMode="External"/><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0.xml.rels><?xml version="1.0" encoding="UTF-8" standalone="yes"?>
<Relationships xmlns="http://schemas.openxmlformats.org/package/2006/relationships"><Relationship Id="rId3" Type="http://schemas.openxmlformats.org/officeDocument/2006/relationships/hyperlink" Target="https://pxhere.com/en/photo/1200192" TargetMode="External"/><Relationship Id="rId2" Type="http://schemas.openxmlformats.org/officeDocument/2006/relationships/image" Target="../media/image34.jpe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 Id="rId5" Type="http://schemas.openxmlformats.org/officeDocument/2006/relationships/hyperlink" Target="https://pixabay.com/en/cup-happy-coffee-chocolate-2001688/" TargetMode="Externa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 Id="rId4" Type="http://schemas.openxmlformats.org/officeDocument/2006/relationships/hyperlink" Target="http://www.hrweb.berkeley.edu/"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 Id="rId5" Type="http://schemas.openxmlformats.org/officeDocument/2006/relationships/hyperlink" Target="http://www.pngall.com/meeting-png" TargetMode="Externa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 Id="rId5" Type="http://schemas.openxmlformats.org/officeDocument/2006/relationships/hyperlink" Target="https://pixabay.com/en/computer-design-graphic-information-2866134/" TargetMode="Externa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31.xml"/><Relationship Id="rId5" Type="http://schemas.openxmlformats.org/officeDocument/2006/relationships/hyperlink" Target="http://www.pngall.com/meeting-png" TargetMode="Externa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31.xml"/><Relationship Id="rId5" Type="http://schemas.openxmlformats.org/officeDocument/2006/relationships/hyperlink" Target="https://en.wikipedia.org/wiki/Google_Calendar" TargetMode="Externa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hyperlink" Target="https://pixabay.com/en/computer-design-graphic-information-2866134/" TargetMode="External"/><Relationship Id="rId2" Type="http://schemas.openxmlformats.org/officeDocument/2006/relationships/image" Target="../media/image41.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hyperlink" Target="https://pixabay.com/en/businesswoman-team-leader-woman-453487/" TargetMode="External"/><Relationship Id="rId2" Type="http://schemas.openxmlformats.org/officeDocument/2006/relationships/image" Target="../media/image23.png"/><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hyperlink" Target="https://pixabay.com/en/calendar-business-2018-week-month-2497192/" TargetMode="External"/><Relationship Id="rId2" Type="http://schemas.openxmlformats.org/officeDocument/2006/relationships/image" Target="../media/image47.png"/><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9.png"/><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hyperlink" Target="https://en.wikipedia.org/wiki/Onboarding" TargetMode="Externa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hyperlink" Target="https://commons.wikimedia.org/wiki/File:Corporate_Woman_Being_Stressed_at_Work.svg" TargetMode="External"/><Relationship Id="rId2" Type="http://schemas.openxmlformats.org/officeDocument/2006/relationships/image" Target="../media/image26.png"/><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3" Type="http://schemas.openxmlformats.org/officeDocument/2006/relationships/hyperlink" Target="https://commons.wikimedia.org/wiki/File:Preservation_Planning_-_Digital_Preservation.png" TargetMode="External"/><Relationship Id="rId2" Type="http://schemas.openxmlformats.org/officeDocument/2006/relationships/image" Target="../media/image27.png"/><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73903" y="2775738"/>
            <a:ext cx="3587201" cy="2472917"/>
          </a:xfrm>
        </p:spPr>
        <p:txBody>
          <a:bodyPr>
            <a:normAutofit/>
          </a:bodyPr>
          <a:lstStyle/>
          <a:p>
            <a:r>
              <a:rPr lang="es-ES" sz="2800" b="1" dirty="0">
                <a:solidFill>
                  <a:srgbClr val="CE1779"/>
                </a:solidFill>
              </a:rPr>
              <a:t>MÓDULO 5: </a:t>
            </a:r>
            <a:r>
              <a:rPr lang="es-ES" b="1" dirty="0"/>
              <a:t>	</a:t>
            </a:r>
          </a:p>
          <a:p>
            <a:pPr>
              <a:lnSpc>
                <a:spcPct val="100000"/>
              </a:lnSpc>
            </a:pPr>
            <a:endParaRPr lang="en-US" sz="300" b="1" dirty="0"/>
          </a:p>
          <a:p>
            <a:pPr>
              <a:lnSpc>
                <a:spcPct val="100000"/>
              </a:lnSpc>
              <a:spcBef>
                <a:spcPts val="0"/>
              </a:spcBef>
            </a:pPr>
            <a:r>
              <a:rPr lang="es-ES" sz="3300" b="1" dirty="0"/>
              <a:t>GESTIONAR EL TALENTO </a:t>
            </a:r>
          </a:p>
        </p:txBody>
      </p:sp>
      <p:grpSp>
        <p:nvGrpSpPr>
          <p:cNvPr id="6" name="Group 5">
            <a:extLst>
              <a:ext uri="{FF2B5EF4-FFF2-40B4-BE49-F238E27FC236}">
                <a16:creationId xmlns:a16="http://schemas.microsoft.com/office/drawing/2014/main" id="{8159CB65-B860-EE47-BE69-A61690584E18}"/>
              </a:ext>
            </a:extLst>
          </p:cNvPr>
          <p:cNvGrpSpPr/>
          <p:nvPr/>
        </p:nvGrpSpPr>
        <p:grpSpPr>
          <a:xfrm>
            <a:off x="5451905" y="0"/>
            <a:ext cx="6740095" cy="6845300"/>
            <a:chOff x="5468197" y="16546"/>
            <a:chExt cx="6723803" cy="6828754"/>
          </a:xfrm>
        </p:grpSpPr>
        <p:sp>
          <p:nvSpPr>
            <p:cNvPr id="9" name="Picture Placeholder 16">
              <a:extLst>
                <a:ext uri="{FF2B5EF4-FFF2-40B4-BE49-F238E27FC236}">
                  <a16:creationId xmlns:a16="http://schemas.microsoft.com/office/drawing/2014/main" id="{8F01A517-29B2-EA4E-9B40-B7F04D511AD2}"/>
                </a:ext>
              </a:extLst>
            </p:cNvPr>
            <p:cNvSpPr txBox="1">
              <a:spLocks/>
            </p:cNvSpPr>
            <p:nvPr/>
          </p:nvSpPr>
          <p:spPr>
            <a:xfrm>
              <a:off x="5468197" y="16546"/>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solidFill>
              <a:srgbClr val="000000"/>
            </a:solidFill>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a:buNone/>
                <a:defRPr sz="3200" kern="1200" baseline="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a:p>
              <a:endParaRPr lang="en-US" dirty="0"/>
            </a:p>
            <a:p>
              <a:endParaRPr lang="en-US" dirty="0"/>
            </a:p>
            <a:p>
              <a:endParaRPr lang="en-US" dirty="0"/>
            </a:p>
            <a:p>
              <a:endParaRPr lang="en-US" dirty="0"/>
            </a:p>
            <a:p>
              <a:endParaRPr lang="en-US" dirty="0"/>
            </a:p>
            <a:p>
              <a:endParaRPr lang="en-US" dirty="0"/>
            </a:p>
          </p:txBody>
        </p:sp>
        <p:sp>
          <p:nvSpPr>
            <p:cNvPr id="8" name="Picture Placeholder 16">
              <a:extLst>
                <a:ext uri="{FF2B5EF4-FFF2-40B4-BE49-F238E27FC236}">
                  <a16:creationId xmlns:a16="http://schemas.microsoft.com/office/drawing/2014/main" id="{53732EA1-0161-7748-A880-B226FCD10C58}"/>
                </a:ext>
              </a:extLst>
            </p:cNvPr>
            <p:cNvSpPr txBox="1">
              <a:spLocks/>
            </p:cNvSpPr>
            <p:nvPr/>
          </p:nvSpPr>
          <p:spPr>
            <a:xfrm>
              <a:off x="5468197" y="2039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blipFill>
              <a:blip r:embed="rId2" cstate="screen">
                <a:extLst>
                  <a:ext uri="{28A0092B-C50C-407E-A947-70E740481C1C}">
                    <a14:useLocalDpi xmlns:a14="http://schemas.microsoft.com/office/drawing/2010/main"/>
                  </a:ext>
                </a:extLst>
              </a:blip>
              <a:stretch>
                <a:fillRect l="16766" t="3349"/>
              </a:stretch>
            </a:blipFill>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a:buNone/>
                <a:defRPr sz="3200" kern="1200" baseline="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a:p>
              <a:endParaRPr lang="en-US" dirty="0"/>
            </a:p>
            <a:p>
              <a:endParaRPr lang="en-US" dirty="0"/>
            </a:p>
            <a:p>
              <a:endParaRPr lang="en-US" dirty="0"/>
            </a:p>
            <a:p>
              <a:endParaRPr lang="en-US" dirty="0"/>
            </a:p>
            <a:p>
              <a:endParaRPr lang="en-US" dirty="0"/>
            </a:p>
            <a:p>
              <a:endParaRPr lang="en-US" dirty="0"/>
            </a:p>
          </p:txBody>
        </p:sp>
      </p:grpSp>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marL="457200" lvl="0" indent="-457200" algn="just">
              <a:buClr>
                <a:srgbClr val="CE1779"/>
              </a:buClr>
              <a:buFont typeface="+mj-lt"/>
              <a:buAutoNum type="arabicPeriod"/>
            </a:pPr>
            <a:r>
              <a:rPr lang="es-ES" b="1" dirty="0">
                <a:solidFill>
                  <a:srgbClr val="CE1779"/>
                </a:solidFill>
              </a:rPr>
              <a:t>Un correo de bienvenida</a:t>
            </a:r>
            <a:r>
              <a:rPr lang="es-ES" dirty="0">
                <a:solidFill>
                  <a:srgbClr val="CE1779"/>
                </a:solidFill>
              </a:rPr>
              <a:t> </a:t>
            </a:r>
            <a:r>
              <a:rPr lang="es-ES" dirty="0"/>
              <a:t>es una forma estupenda de que se sienta más a gusto, incluso antes de incorporarse al trabajo. Un simple correo le dará la bienvenida a la empresa, con información importante para un buen comienzo. Si puede, incluya una programación detallada del primer día y semana en el nuevo puesto de trabajo.  </a:t>
            </a:r>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indent="-457200">
              <a:buClr>
                <a:srgbClr val="CE1779"/>
              </a:buClr>
              <a:buFont typeface="+mj-lt"/>
              <a:buAutoNum type="arabicPeriod"/>
            </a:pPr>
            <a:endParaRPr lang="en-IE" dirty="0"/>
          </a:p>
          <a:p>
            <a:pPr marL="457200" lvl="0" indent="-457200">
              <a:buClr>
                <a:srgbClr val="CE1779"/>
              </a:buClr>
              <a:buFont typeface="+mj-lt"/>
              <a:buAutoNum type="arabicPeriod"/>
            </a:pPr>
            <a:r>
              <a:rPr lang="es-ES" b="1" dirty="0">
                <a:solidFill>
                  <a:srgbClr val="CE1779"/>
                </a:solidFill>
              </a:rPr>
              <a:t>Revisión en materia de salud y seguridad laboral</a:t>
            </a:r>
          </a:p>
          <a:p>
            <a:pPr lvl="0">
              <a:buClr>
                <a:srgbClr val="CE1779"/>
              </a:buClr>
            </a:pPr>
            <a:r>
              <a:rPr lang="es-ES" dirty="0">
                <a:solidFill>
                  <a:srgbClr val="CE1779"/>
                </a:solidFill>
              </a:rPr>
              <a:t>                                                                                                                                                           </a:t>
            </a:r>
            <a:r>
              <a:rPr lang="es-ES" dirty="0"/>
              <a:t>Por ejemplo, ¿tiene la certeza de que el lugar de trabajo es sano y seguro para la nueva persona?  </a:t>
            </a:r>
          </a:p>
          <a:p>
            <a:endParaRPr lang="en-US"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13"/>
          </p:nvPr>
        </p:nvSpPr>
        <p:spPr>
          <a:xfrm>
            <a:off x="283664" y="611956"/>
            <a:ext cx="3615236" cy="2425550"/>
          </a:xfrm>
        </p:spPr>
        <p:txBody>
          <a:bodyPr>
            <a:noAutofit/>
          </a:bodyPr>
          <a:lstStyle/>
          <a:p>
            <a:r>
              <a:rPr lang="es-ES" sz="3200" b="1" dirty="0">
                <a:solidFill>
                  <a:srgbClr val="CE1779"/>
                </a:solidFill>
              </a:rPr>
              <a:t>HERRAMIENTAS QUE PUEDE DESARROLLAR Y APLICAR </a:t>
            </a:r>
            <a:r>
              <a:rPr lang="es-ES" sz="3200" dirty="0"/>
              <a:t>ANTES DE LA INCORPORACIÓN </a:t>
            </a:r>
          </a:p>
        </p:txBody>
      </p:sp>
      <p:pic>
        <p:nvPicPr>
          <p:cNvPr id="5" name="Picture 4" descr="A picture containing toy&#10;&#10;Description automatically generated">
            <a:extLst>
              <a:ext uri="{FF2B5EF4-FFF2-40B4-BE49-F238E27FC236}">
                <a16:creationId xmlns:a16="http://schemas.microsoft.com/office/drawing/2014/main" id="{DCF84567-BBC9-4EFB-8F84-462BB1535CCF}"/>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5584743" y="3016321"/>
            <a:ext cx="4191000" cy="1713186"/>
          </a:xfrm>
          <a:prstGeom prst="rect">
            <a:avLst/>
          </a:prstGeom>
        </p:spPr>
      </p:pic>
    </p:spTree>
    <p:extLst>
      <p:ext uri="{BB962C8B-B14F-4D97-AF65-F5344CB8AC3E}">
        <p14:creationId xmlns:p14="http://schemas.microsoft.com/office/powerpoint/2010/main" val="33228226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204724" y="360819"/>
            <a:ext cx="3694176" cy="2425550"/>
          </a:xfrm>
        </p:spPr>
        <p:txBody>
          <a:bodyPr>
            <a:noAutofit/>
          </a:bodyPr>
          <a:lstStyle/>
          <a:p>
            <a:r>
              <a:rPr lang="es-ES" sz="3200" b="1" dirty="0">
                <a:solidFill>
                  <a:srgbClr val="CE1779"/>
                </a:solidFill>
              </a:rPr>
              <a:t>HERRAMIENTAS QUE PUEDE DESARROLLAR Y APLICAR </a:t>
            </a:r>
            <a:r>
              <a:rPr lang="es-ES" sz="3200" dirty="0"/>
              <a:t>ANTES DE LA INCORPORACIÓN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marL="457200" lvl="0" indent="-457200">
              <a:buClr>
                <a:srgbClr val="CE1779"/>
              </a:buClr>
              <a:buFont typeface="+mj-lt"/>
              <a:buAutoNum type="arabicPeriod" startAt="3"/>
            </a:pPr>
            <a:r>
              <a:rPr lang="es-ES" b="1" dirty="0">
                <a:solidFill>
                  <a:srgbClr val="CE1779"/>
                </a:solidFill>
              </a:rPr>
              <a:t>¿Qué incluye un manual de personal? </a:t>
            </a:r>
          </a:p>
          <a:p>
            <a:pPr marL="452438" lvl="0" algn="just">
              <a:buClr>
                <a:srgbClr val="CE1779"/>
              </a:buClr>
            </a:pPr>
            <a:r>
              <a:rPr lang="es-ES" b="1" dirty="0">
                <a:solidFill>
                  <a:srgbClr val="CE1779"/>
                </a:solidFill>
              </a:rPr>
              <a:t>                                                                                                                                                             </a:t>
            </a:r>
            <a:r>
              <a:rPr lang="es-ES" dirty="0"/>
              <a:t>Aunque sea el primer miembro del equipo, elaborar un manual de personal es una inversión de tiempo valiosa.     El manual de personal demuestra seriedad en el respeto de los derechos. A lo largo de sus páginas puede esbozar todo lo que espera de la plantilla. El manual de personal debe incluir las políticas de empresa, lo que espera la empresa de la plantilla y lo que puede esperar la plantilla de la empresa. Debe establecer las obligaciones jurídicas de la empresa y los derechos de la plantilla. Refiérase al contrato de trabajo en parte del contenido.</a:t>
            </a:r>
          </a:p>
          <a:p>
            <a:pPr marL="342900" lvl="0" indent="-342900">
              <a:buClr>
                <a:srgbClr val="CE1779"/>
              </a:buClr>
              <a:buFont typeface="Arial" panose="020B0604020202020204" pitchFamily="34" charset="0"/>
              <a:buChar char="•"/>
            </a:pPr>
            <a:endParaRPr lang="en-IE" dirty="0"/>
          </a:p>
          <a:p>
            <a:pPr marL="363538">
              <a:buClr>
                <a:srgbClr val="CE1779"/>
              </a:buClr>
            </a:pPr>
            <a:r>
              <a:rPr lang="es-ES" b="1" dirty="0"/>
              <a:t>LECTURA:</a:t>
            </a:r>
            <a:r>
              <a:rPr lang="es-ES" dirty="0"/>
              <a:t> </a:t>
            </a:r>
            <a:r>
              <a:rPr lang="es-ES" u="sng" dirty="0">
                <a:hlinkClick r:id="rId2"/>
              </a:rPr>
              <a:t>https://smallbiztrends.com/2017/04/what-should-be-in-an-employee-handbook.html</a:t>
            </a:r>
          </a:p>
          <a:p>
            <a:pPr marL="342900" lvl="0" indent="-342900">
              <a:buClr>
                <a:srgbClr val="CE1779"/>
              </a:buClr>
              <a:buFont typeface="Arial" panose="020B0604020202020204" pitchFamily="34" charset="0"/>
              <a:buChar char="•"/>
            </a:pPr>
            <a:endParaRPr lang="en-IE" dirty="0"/>
          </a:p>
          <a:p>
            <a:endParaRPr lang="en-US" dirty="0"/>
          </a:p>
        </p:txBody>
      </p:sp>
    </p:spTree>
    <p:extLst>
      <p:ext uri="{BB962C8B-B14F-4D97-AF65-F5344CB8AC3E}">
        <p14:creationId xmlns:p14="http://schemas.microsoft.com/office/powerpoint/2010/main" val="222614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ell phone&#10;&#10;Description automatically generated">
            <a:hlinkClick r:id="rId2"/>
            <a:extLst>
              <a:ext uri="{FF2B5EF4-FFF2-40B4-BE49-F238E27FC236}">
                <a16:creationId xmlns:a16="http://schemas.microsoft.com/office/drawing/2014/main" id="{7E1AC36E-F435-BE4A-AC84-3F6B37CC6210}"/>
              </a:ext>
            </a:extLst>
          </p:cNvPr>
          <p:cNvPicPr/>
          <p:nvPr/>
        </p:nvPicPr>
        <p:blipFill rotWithShape="1">
          <a:blip r:embed="rId3" cstate="screen">
            <a:extLst>
              <a:ext uri="{28A0092B-C50C-407E-A947-70E740481C1C}">
                <a14:useLocalDpi xmlns:a14="http://schemas.microsoft.com/office/drawing/2010/main"/>
              </a:ext>
            </a:extLst>
          </a:blip>
          <a:srcRect/>
          <a:stretch/>
        </p:blipFill>
        <p:spPr bwMode="auto">
          <a:xfrm>
            <a:off x="3149600" y="1836784"/>
            <a:ext cx="5676900" cy="3560716"/>
          </a:xfrm>
          <a:prstGeom prst="rect">
            <a:avLst/>
          </a:prstGeom>
          <a:ln>
            <a:noFill/>
          </a:ln>
          <a:extLst>
            <a:ext uri="{53640926-AAD7-44D8-BBD7-CCE9431645EC}">
              <a14:shadowObscured xmlns:a14="http://schemas.microsoft.com/office/drawing/2010/main"/>
            </a:ext>
          </a:extLst>
        </p:spPr>
      </p:pic>
      <p:sp>
        <p:nvSpPr>
          <p:cNvPr id="5" name="Text Placeholder 4">
            <a:extLst>
              <a:ext uri="{FF2B5EF4-FFF2-40B4-BE49-F238E27FC236}">
                <a16:creationId xmlns:a16="http://schemas.microsoft.com/office/drawing/2014/main" id="{21685467-C196-8849-8EFC-62F9A62149C2}"/>
              </a:ext>
            </a:extLst>
          </p:cNvPr>
          <p:cNvSpPr>
            <a:spLocks noGrp="1"/>
          </p:cNvSpPr>
          <p:nvPr>
            <p:ph type="body" sz="quarter" idx="14"/>
          </p:nvPr>
        </p:nvSpPr>
        <p:spPr>
          <a:xfrm>
            <a:off x="0" y="1082067"/>
            <a:ext cx="12192000" cy="590599"/>
          </a:xfrm>
        </p:spPr>
        <p:txBody>
          <a:bodyPr/>
          <a:lstStyle/>
          <a:p>
            <a:r>
              <a:rPr lang="es-ES" sz="1800" u="sng">
                <a:hlinkClick r:id="rId2"/>
              </a:rPr>
              <a:t>https://www.employerresources.ie/uploads/1/4/0/6/14069721/er_employee_handbook.pdf</a:t>
            </a:r>
          </a:p>
        </p:txBody>
      </p:sp>
      <p:sp>
        <p:nvSpPr>
          <p:cNvPr id="8" name="Rectangle 7">
            <a:extLst>
              <a:ext uri="{FF2B5EF4-FFF2-40B4-BE49-F238E27FC236}">
                <a16:creationId xmlns:a16="http://schemas.microsoft.com/office/drawing/2014/main" id="{5D63F97A-B6E8-4E4C-8B1A-1913E1D70A5F}"/>
              </a:ext>
            </a:extLst>
          </p:cNvPr>
          <p:cNvSpPr/>
          <p:nvPr/>
        </p:nvSpPr>
        <p:spPr>
          <a:xfrm>
            <a:off x="171450" y="762367"/>
            <a:ext cx="11791950" cy="31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901BA61C-DBA8-9541-9D59-9B99A683E2AA}"/>
              </a:ext>
            </a:extLst>
          </p:cNvPr>
          <p:cNvSpPr>
            <a:spLocks noGrp="1"/>
          </p:cNvSpPr>
          <p:nvPr>
            <p:ph type="body" sz="quarter" idx="13"/>
          </p:nvPr>
        </p:nvSpPr>
        <p:spPr>
          <a:xfrm>
            <a:off x="1550488" y="213464"/>
            <a:ext cx="9091023" cy="704485"/>
          </a:xfrm>
        </p:spPr>
        <p:txBody>
          <a:bodyPr>
            <a:noAutofit/>
          </a:bodyPr>
          <a:lstStyle/>
          <a:p>
            <a:r>
              <a:rPr lang="es-ES" sz="2800" b="1" dirty="0">
                <a:solidFill>
                  <a:srgbClr val="CE1779"/>
                </a:solidFill>
              </a:rPr>
              <a:t>EJEMPLO </a:t>
            </a:r>
            <a:r>
              <a:rPr lang="es-ES" sz="2800" dirty="0">
                <a:solidFill>
                  <a:srgbClr val="CE1779"/>
                </a:solidFill>
              </a:rPr>
              <a:t>– Aunque se trata de un manual de una empresa sin ánimo de lucro, úselo como base para editar su versión. </a:t>
            </a:r>
          </a:p>
        </p:txBody>
      </p:sp>
    </p:spTree>
    <p:extLst>
      <p:ext uri="{BB962C8B-B14F-4D97-AF65-F5344CB8AC3E}">
        <p14:creationId xmlns:p14="http://schemas.microsoft.com/office/powerpoint/2010/main" val="778924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1" y="360819"/>
            <a:ext cx="3655295" cy="2425550"/>
          </a:xfrm>
        </p:spPr>
        <p:txBody>
          <a:bodyPr>
            <a:noAutofit/>
          </a:bodyPr>
          <a:lstStyle/>
          <a:p>
            <a:r>
              <a:rPr lang="es-ES" sz="3200" b="1" dirty="0">
                <a:solidFill>
                  <a:srgbClr val="CE1779"/>
                </a:solidFill>
              </a:rPr>
              <a:t>HERRAMIENTAS QUE PUEDE DESARROLLAR Y APLICAR </a:t>
            </a:r>
            <a:r>
              <a:rPr lang="es-ES" sz="3200" dirty="0"/>
              <a:t>ANTES DE LA INCORPORACIÓN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lvl="0">
              <a:buClr>
                <a:srgbClr val="CE1779"/>
              </a:buClr>
            </a:pPr>
            <a:r>
              <a:rPr lang="es-ES" b="1" dirty="0">
                <a:solidFill>
                  <a:srgbClr val="CE1779"/>
                </a:solidFill>
              </a:rPr>
              <a:t>4. Prepare el puesto de trabajo</a:t>
            </a:r>
          </a:p>
          <a:p>
            <a:pPr marL="401638" lvl="0" algn="just">
              <a:buClr>
                <a:srgbClr val="CE1779"/>
              </a:buClr>
            </a:pPr>
            <a:r>
              <a:rPr lang="es-ES" b="1" dirty="0">
                <a:solidFill>
                  <a:srgbClr val="CE1779"/>
                </a:solidFill>
              </a:rPr>
              <a:t>                                                                                                                                                               </a:t>
            </a:r>
            <a:r>
              <a:rPr lang="es-ES" dirty="0"/>
              <a:t>Para asegurarse de que va a ofrecer a la nueva persona todos los elementos necesarios, puede </a:t>
            </a:r>
            <a:r>
              <a:rPr lang="es-ES" b="1" dirty="0"/>
              <a:t>apuntar las tareas que realiza </a:t>
            </a:r>
            <a:r>
              <a:rPr lang="es-ES" dirty="0"/>
              <a:t>cada día y las herramientas que usa. ¿Cuáles son importantes o pertinentes para la nueva persona?  Ahorre tiempo el primer día preparando de antemano el puesto de trabajo.</a:t>
            </a:r>
          </a:p>
          <a:p>
            <a:pPr marL="401638" lvl="0" algn="just">
              <a:buClr>
                <a:srgbClr val="CE1779"/>
              </a:buClr>
            </a:pPr>
            <a:r>
              <a:rPr lang="es-ES" dirty="0"/>
              <a:t>Sea cual sea el sector al que pertenezca o la función de la nueva persona, asegúrese de cumplir con las directrices de salud y comodidad aplicables.</a:t>
            </a:r>
          </a:p>
          <a:p>
            <a:pPr marL="2230438" lvl="4" algn="just">
              <a:buClr>
                <a:srgbClr val="CE1779"/>
              </a:buClr>
            </a:pPr>
            <a:br>
              <a:rPr lang="es-ES" dirty="0"/>
            </a:br>
            <a:r>
              <a:rPr lang="es-ES" dirty="0"/>
              <a:t>Para un puesto de oficina, incluye lo siguiente: mobiliario (escritorio, silla), teléfono, ordenador/portátil, suministros de oficina (cuaderno, grapadora, membrete, papel, bolígrafos, etc.).</a:t>
            </a:r>
          </a:p>
        </p:txBody>
      </p:sp>
      <p:pic>
        <p:nvPicPr>
          <p:cNvPr id="5" name="Picture 4" descr="A close up of a computer&#10;&#10;Description automatically generated">
            <a:extLst>
              <a:ext uri="{FF2B5EF4-FFF2-40B4-BE49-F238E27FC236}">
                <a16:creationId xmlns:a16="http://schemas.microsoft.com/office/drawing/2014/main" id="{0E952E1E-6A76-41B9-AA33-26957B138899}"/>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3038746" y="4397799"/>
            <a:ext cx="3204162" cy="2425550"/>
          </a:xfrm>
          <a:prstGeom prst="rect">
            <a:avLst/>
          </a:prstGeom>
        </p:spPr>
      </p:pic>
      <p:sp>
        <p:nvSpPr>
          <p:cNvPr id="6" name="TextBox 5">
            <a:extLst>
              <a:ext uri="{FF2B5EF4-FFF2-40B4-BE49-F238E27FC236}">
                <a16:creationId xmlns:a16="http://schemas.microsoft.com/office/drawing/2014/main" id="{1CC3157B-CEB2-422D-A398-B398958DE4CB}"/>
              </a:ext>
            </a:extLst>
          </p:cNvPr>
          <p:cNvSpPr txBox="1"/>
          <p:nvPr/>
        </p:nvSpPr>
        <p:spPr>
          <a:xfrm>
            <a:off x="2606565" y="7066299"/>
            <a:ext cx="3636343" cy="230832"/>
          </a:xfrm>
          <a:prstGeom prst="rect">
            <a:avLst/>
          </a:prstGeom>
          <a:noFill/>
        </p:spPr>
        <p:txBody>
          <a:bodyPr wrap="square" rtlCol="0">
            <a:spAutoFit/>
          </a:bodyPr>
          <a:lstStyle/>
          <a:p>
            <a:r>
              <a:rPr lang="es-ES" sz="900">
                <a:hlinkClick r:id="rId3" tooltip="http://www.pngall.com/desk-png/download/26625"/>
              </a:rPr>
              <a:t>Fotografía</a:t>
            </a:r>
            <a:r>
              <a:rPr lang="es-ES" sz="900"/>
              <a:t> de autoría desconocida, con licencia de </a:t>
            </a:r>
            <a:r>
              <a:rPr lang="es-ES" sz="900">
                <a:hlinkClick r:id="rId4" tooltip="https://creativecommons.org/licenses/by-nc/3.0/"/>
              </a:rPr>
              <a:t>CC BY-NC</a:t>
            </a:r>
          </a:p>
        </p:txBody>
      </p:sp>
    </p:spTree>
    <p:extLst>
      <p:ext uri="{BB962C8B-B14F-4D97-AF65-F5344CB8AC3E}">
        <p14:creationId xmlns:p14="http://schemas.microsoft.com/office/powerpoint/2010/main" val="2457906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1" y="360819"/>
            <a:ext cx="3681421" cy="2425550"/>
          </a:xfrm>
        </p:spPr>
        <p:txBody>
          <a:bodyPr>
            <a:noAutofit/>
          </a:bodyPr>
          <a:lstStyle/>
          <a:p>
            <a:r>
              <a:rPr lang="es-ES" sz="3200" b="1" dirty="0">
                <a:solidFill>
                  <a:srgbClr val="CE1779"/>
                </a:solidFill>
              </a:rPr>
              <a:t>HERRAMIENTAS QUE PUEDE DESARROLLAR Y APLICAR </a:t>
            </a:r>
            <a:r>
              <a:rPr lang="es-ES" sz="3200" dirty="0"/>
              <a:t>ANTES DE LA INCORPORACIÓN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lvl="0">
              <a:buClr>
                <a:srgbClr val="CE1779"/>
              </a:buClr>
            </a:pPr>
            <a:r>
              <a:rPr lang="es-ES" b="1" dirty="0">
                <a:solidFill>
                  <a:srgbClr val="CE1779"/>
                </a:solidFill>
              </a:rPr>
              <a:t>5. Prepare el puesto de trabajo </a:t>
            </a:r>
          </a:p>
          <a:p>
            <a:pPr marL="342900" lvl="0" indent="-342900">
              <a:buClr>
                <a:srgbClr val="CE1779"/>
              </a:buClr>
              <a:buFont typeface="Arial" panose="020B0604020202020204" pitchFamily="34" charset="0"/>
              <a:buChar char="•"/>
            </a:pPr>
            <a:endParaRPr lang="en-IE" b="1" dirty="0">
              <a:solidFill>
                <a:srgbClr val="CE1779"/>
              </a:solidFill>
            </a:endParaRPr>
          </a:p>
          <a:p>
            <a:pPr marL="488950" algn="just">
              <a:lnSpc>
                <a:spcPct val="100000"/>
              </a:lnSpc>
              <a:spcBef>
                <a:spcPts val="200"/>
              </a:spcBef>
              <a:buClr>
                <a:srgbClr val="CE1779"/>
              </a:buClr>
            </a:pPr>
            <a:r>
              <a:rPr lang="es-ES" dirty="0"/>
              <a:t>Antes de la llegada, prepare también los siguientes datos de acceso para poder presentarlos el primer día. Esta información depende en gran medida del sector y el tipo de empleo.</a:t>
            </a:r>
          </a:p>
          <a:p>
            <a:pPr marL="363538">
              <a:lnSpc>
                <a:spcPct val="100000"/>
              </a:lnSpc>
              <a:spcBef>
                <a:spcPts val="200"/>
              </a:spcBef>
              <a:buClr>
                <a:srgbClr val="CE1779"/>
              </a:buClr>
            </a:pPr>
            <a:endParaRPr lang="en-IE" sz="1100" b="1" dirty="0"/>
          </a:p>
          <a:p>
            <a:pPr marL="677863" lvl="0" indent="-263525">
              <a:lnSpc>
                <a:spcPct val="100000"/>
              </a:lnSpc>
              <a:spcBef>
                <a:spcPts val="200"/>
              </a:spcBef>
              <a:buClr>
                <a:srgbClr val="CE1779"/>
              </a:buClr>
              <a:buFont typeface="Arial" panose="020B0604020202020204" pitchFamily="34" charset="0"/>
              <a:buChar char="•"/>
            </a:pPr>
            <a:r>
              <a:rPr lang="es-ES" dirty="0"/>
              <a:t>Contraseña </a:t>
            </a:r>
            <a:r>
              <a:rPr lang="es-ES" dirty="0" err="1"/>
              <a:t>wifi</a:t>
            </a:r>
            <a:r>
              <a:rPr lang="es-ES" dirty="0"/>
              <a:t>.</a:t>
            </a:r>
          </a:p>
          <a:p>
            <a:pPr marL="677863" lvl="0" indent="-263525">
              <a:lnSpc>
                <a:spcPct val="100000"/>
              </a:lnSpc>
              <a:spcBef>
                <a:spcPts val="200"/>
              </a:spcBef>
              <a:buClr>
                <a:srgbClr val="CE1779"/>
              </a:buClr>
              <a:buFont typeface="Arial" panose="020B0604020202020204" pitchFamily="34" charset="0"/>
              <a:buChar char="•"/>
            </a:pPr>
            <a:r>
              <a:rPr lang="es-ES" dirty="0"/>
              <a:t>Acceso a las herramientas online que utiliza la empresa, como </a:t>
            </a:r>
            <a:r>
              <a:rPr lang="es-ES" dirty="0" err="1"/>
              <a:t>Slack</a:t>
            </a:r>
            <a:r>
              <a:rPr lang="es-ES" dirty="0"/>
              <a:t>, Google </a:t>
            </a:r>
            <a:r>
              <a:rPr lang="es-ES" dirty="0" err="1"/>
              <a:t>Docs</a:t>
            </a:r>
            <a:r>
              <a:rPr lang="es-ES" dirty="0"/>
              <a:t>, Dropbox o Skype.</a:t>
            </a:r>
          </a:p>
          <a:p>
            <a:pPr marL="677863" lvl="0" indent="-263525">
              <a:lnSpc>
                <a:spcPct val="100000"/>
              </a:lnSpc>
              <a:spcBef>
                <a:spcPts val="200"/>
              </a:spcBef>
              <a:buClr>
                <a:srgbClr val="CE1779"/>
              </a:buClr>
              <a:buFont typeface="Arial" panose="020B0604020202020204" pitchFamily="34" charset="0"/>
              <a:buChar char="•"/>
            </a:pPr>
            <a:r>
              <a:rPr lang="es-ES" dirty="0"/>
              <a:t>Claves o códigos de seguridad de edificios y salas a las que tendrá que acceder.</a:t>
            </a:r>
          </a:p>
          <a:p>
            <a:pPr marL="677863" lvl="0" indent="-263525">
              <a:lnSpc>
                <a:spcPct val="100000"/>
              </a:lnSpc>
              <a:spcBef>
                <a:spcPts val="200"/>
              </a:spcBef>
              <a:buClr>
                <a:srgbClr val="CE1779"/>
              </a:buClr>
              <a:buFont typeface="Arial" panose="020B0604020202020204" pitchFamily="34" charset="0"/>
              <a:buChar char="•"/>
            </a:pPr>
            <a:r>
              <a:rPr lang="es-ES" dirty="0"/>
              <a:t>Teléfono móvil de empresa y transporte, si es parte del puesto y la función.</a:t>
            </a:r>
          </a:p>
        </p:txBody>
      </p:sp>
    </p:spTree>
    <p:extLst>
      <p:ext uri="{BB962C8B-B14F-4D97-AF65-F5344CB8AC3E}">
        <p14:creationId xmlns:p14="http://schemas.microsoft.com/office/powerpoint/2010/main" val="2286981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243605" y="360819"/>
            <a:ext cx="3655295" cy="2425550"/>
          </a:xfrm>
        </p:spPr>
        <p:txBody>
          <a:bodyPr>
            <a:noAutofit/>
          </a:bodyPr>
          <a:lstStyle/>
          <a:p>
            <a:r>
              <a:rPr lang="es-ES" sz="3200" b="1" dirty="0">
                <a:solidFill>
                  <a:srgbClr val="CE1779"/>
                </a:solidFill>
              </a:rPr>
              <a:t>HERRAMIENTAS QUE PUEDE DESARROLLAR Y APLICAR </a:t>
            </a:r>
            <a:r>
              <a:rPr lang="es-ES" sz="3200" dirty="0"/>
              <a:t>ANTES DE LA INCORPORACIÓN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2552700" cy="5077098"/>
          </a:xfrm>
        </p:spPr>
        <p:txBody>
          <a:bodyPr/>
          <a:lstStyle/>
          <a:p>
            <a:pPr lvl="0">
              <a:buClr>
                <a:srgbClr val="CE1779"/>
              </a:buClr>
            </a:pPr>
            <a:r>
              <a:rPr lang="es-ES" b="1">
                <a:solidFill>
                  <a:srgbClr val="CE1779"/>
                </a:solidFill>
              </a:rPr>
              <a:t>5. Prepare el puesto de trabajo </a:t>
            </a:r>
          </a:p>
          <a:p>
            <a:pPr lvl="0">
              <a:buClr>
                <a:srgbClr val="CE1779"/>
              </a:buClr>
            </a:pPr>
            <a:r>
              <a:rPr lang="es-ES" b="1">
                <a:solidFill>
                  <a:srgbClr val="CE1779"/>
                </a:solidFill>
              </a:rPr>
              <a:t>DESCARGUE NUESTRO RECURSO… </a:t>
            </a:r>
            <a:r>
              <a:rPr lang="es-ES" b="1"/>
              <a:t>para una instalación perfecta del puesto de trabajo</a:t>
            </a:r>
          </a:p>
        </p:txBody>
      </p:sp>
      <p:pic>
        <p:nvPicPr>
          <p:cNvPr id="3" name="Picture 2">
            <a:extLst>
              <a:ext uri="{FF2B5EF4-FFF2-40B4-BE49-F238E27FC236}">
                <a16:creationId xmlns:a16="http://schemas.microsoft.com/office/drawing/2014/main" id="{12706BE6-1F74-4646-BEBE-4499F39BCF5A}"/>
              </a:ext>
            </a:extLst>
          </p:cNvPr>
          <p:cNvPicPr>
            <a:picLocks noChangeAspect="1"/>
          </p:cNvPicPr>
          <p:nvPr/>
        </p:nvPicPr>
        <p:blipFill>
          <a:blip r:embed="rId2"/>
          <a:stretch>
            <a:fillRect/>
          </a:stretch>
        </p:blipFill>
        <p:spPr>
          <a:xfrm>
            <a:off x="6605244" y="-50300"/>
            <a:ext cx="5391684" cy="6786380"/>
          </a:xfrm>
          <a:prstGeom prst="rect">
            <a:avLst/>
          </a:prstGeom>
        </p:spPr>
      </p:pic>
    </p:spTree>
    <p:extLst>
      <p:ext uri="{BB962C8B-B14F-4D97-AF65-F5344CB8AC3E}">
        <p14:creationId xmlns:p14="http://schemas.microsoft.com/office/powerpoint/2010/main" val="2305006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0" y="355878"/>
            <a:ext cx="3603044" cy="2425550"/>
          </a:xfrm>
        </p:spPr>
        <p:txBody>
          <a:bodyPr>
            <a:noAutofit/>
          </a:bodyPr>
          <a:lstStyle/>
          <a:p>
            <a:r>
              <a:rPr lang="es-ES" sz="3200" b="1" dirty="0">
                <a:solidFill>
                  <a:srgbClr val="CE1779"/>
                </a:solidFill>
              </a:rPr>
              <a:t>HERRAMIENTAS QUE PUEDE DESARROLLAR Y APLICAR </a:t>
            </a:r>
            <a:r>
              <a:rPr lang="es-ES" sz="3200" dirty="0"/>
              <a:t>ANTES DE LA INCORPORACIÓN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518652" y="1702297"/>
            <a:ext cx="2552700" cy="5077098"/>
          </a:xfrm>
        </p:spPr>
        <p:txBody>
          <a:bodyPr/>
          <a:lstStyle/>
          <a:p>
            <a:pPr lvl="0">
              <a:buClr>
                <a:srgbClr val="CE1779"/>
              </a:buClr>
            </a:pPr>
            <a:r>
              <a:rPr lang="es-ES" b="1">
                <a:solidFill>
                  <a:srgbClr val="CE1779"/>
                </a:solidFill>
              </a:rPr>
              <a:t>5. Prepare el puesto de trabajo </a:t>
            </a:r>
          </a:p>
          <a:p>
            <a:pPr lvl="0">
              <a:buClr>
                <a:srgbClr val="CE1779"/>
              </a:buClr>
            </a:pPr>
            <a:r>
              <a:rPr lang="es-ES" b="1">
                <a:solidFill>
                  <a:srgbClr val="CE1779"/>
                </a:solidFill>
              </a:rPr>
              <a:t>DESCARGUE NUESTRO RECURSO </a:t>
            </a:r>
          </a:p>
          <a:p>
            <a:pPr lvl="0">
              <a:buClr>
                <a:srgbClr val="CE1779"/>
              </a:buClr>
            </a:pPr>
            <a:r>
              <a:rPr lang="es-ES" b="1"/>
              <a:t>50 consejos de instalación del puesto de trabajo</a:t>
            </a:r>
          </a:p>
        </p:txBody>
      </p:sp>
      <p:pic>
        <p:nvPicPr>
          <p:cNvPr id="5" name="Picture 4">
            <a:extLst>
              <a:ext uri="{FF2B5EF4-FFF2-40B4-BE49-F238E27FC236}">
                <a16:creationId xmlns:a16="http://schemas.microsoft.com/office/drawing/2014/main" id="{D8416DCC-E5B5-44CC-92B1-511CF6DD8E6C}"/>
              </a:ext>
            </a:extLst>
          </p:cNvPr>
          <p:cNvPicPr>
            <a:picLocks noChangeAspect="1"/>
          </p:cNvPicPr>
          <p:nvPr/>
        </p:nvPicPr>
        <p:blipFill>
          <a:blip r:embed="rId2"/>
          <a:stretch>
            <a:fillRect/>
          </a:stretch>
        </p:blipFill>
        <p:spPr>
          <a:xfrm>
            <a:off x="6071352" y="830802"/>
            <a:ext cx="5925576" cy="4324901"/>
          </a:xfrm>
          <a:prstGeom prst="rect">
            <a:avLst/>
          </a:prstGeom>
        </p:spPr>
      </p:pic>
    </p:spTree>
    <p:extLst>
      <p:ext uri="{BB962C8B-B14F-4D97-AF65-F5344CB8AC3E}">
        <p14:creationId xmlns:p14="http://schemas.microsoft.com/office/powerpoint/2010/main" val="3439195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1" y="360819"/>
            <a:ext cx="3452459" cy="2425550"/>
          </a:xfrm>
        </p:spPr>
        <p:txBody>
          <a:bodyPr>
            <a:noAutofit/>
          </a:bodyPr>
          <a:lstStyle/>
          <a:p>
            <a:r>
              <a:rPr lang="es-ES" sz="3200" b="1" dirty="0">
                <a:solidFill>
                  <a:srgbClr val="CE1779"/>
                </a:solidFill>
              </a:rPr>
              <a:t>HERRAMIENTAS QUE PUEDE DESARROLLAR Y APLICAR </a:t>
            </a:r>
            <a:r>
              <a:rPr lang="es-ES" sz="3200" dirty="0"/>
              <a:t>ANTES DE LA INCORPORACIÓN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8"/>
            <a:ext cx="8098028" cy="5787733"/>
          </a:xfrm>
        </p:spPr>
        <p:txBody>
          <a:bodyPr/>
          <a:lstStyle/>
          <a:p>
            <a:pPr lvl="0">
              <a:buClr>
                <a:srgbClr val="CE1779"/>
              </a:buClr>
            </a:pPr>
            <a:r>
              <a:rPr lang="es-ES" b="1" dirty="0">
                <a:solidFill>
                  <a:srgbClr val="CE1779"/>
                </a:solidFill>
              </a:rPr>
              <a:t>6. Mentalícese</a:t>
            </a:r>
          </a:p>
          <a:p>
            <a:pPr marL="457200" lvl="0" indent="-457200">
              <a:buClr>
                <a:srgbClr val="CE1779"/>
              </a:buClr>
              <a:buFont typeface="+mj-lt"/>
              <a:buAutoNum type="arabicPeriod" startAt="4"/>
            </a:pPr>
            <a:endParaRPr lang="en-IE" b="1" dirty="0">
              <a:solidFill>
                <a:srgbClr val="CE1779"/>
              </a:solidFill>
            </a:endParaRPr>
          </a:p>
          <a:p>
            <a:pPr marL="488950" algn="just">
              <a:buClr>
                <a:srgbClr val="CE1779"/>
              </a:buClr>
            </a:pPr>
            <a:r>
              <a:rPr lang="es-ES" dirty="0"/>
              <a:t>Las gestiones prácticas de la primera incorporación a la plantilla son bastante sencillas.  </a:t>
            </a:r>
          </a:p>
          <a:p>
            <a:pPr marL="488950" algn="just">
              <a:buClr>
                <a:srgbClr val="CE1779"/>
              </a:buClr>
            </a:pPr>
            <a:r>
              <a:rPr lang="es-ES" dirty="0"/>
              <a:t>Lo que es más complicado es confiar en el proceso antes de la incorporación de una nueva persona.  </a:t>
            </a:r>
          </a:p>
          <a:p>
            <a:pPr marL="488950" algn="just">
              <a:buClr>
                <a:srgbClr val="CE1779"/>
              </a:buClr>
            </a:pPr>
            <a:endParaRPr lang="en-IE" dirty="0"/>
          </a:p>
          <a:p>
            <a:pPr marL="3232150" lvl="6" indent="0" algn="just">
              <a:buClr>
                <a:srgbClr val="CE1779"/>
              </a:buClr>
              <a:buNone/>
            </a:pPr>
            <a:r>
              <a:rPr lang="es-ES" sz="2400" dirty="0">
                <a:solidFill>
                  <a:srgbClr val="6D6E6C"/>
                </a:solidFill>
              </a:rPr>
              <a:t>Supone un hito importante para la empresa, por lo que tiene sentido organizar las ideas y mentalizarse para el gran día. </a:t>
            </a:r>
          </a:p>
        </p:txBody>
      </p:sp>
      <p:pic>
        <p:nvPicPr>
          <p:cNvPr id="5" name="Picture 4" descr="A screenshot of a cell phone&#10;&#10;Description automatically generated">
            <a:extLst>
              <a:ext uri="{FF2B5EF4-FFF2-40B4-BE49-F238E27FC236}">
                <a16:creationId xmlns:a16="http://schemas.microsoft.com/office/drawing/2014/main" id="{806443BE-77F5-4C05-8B65-54DF7F727ACA}"/>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l="5746" t="32775" r="4794" b="3473"/>
          <a:stretch/>
        </p:blipFill>
        <p:spPr>
          <a:xfrm>
            <a:off x="4206887" y="3343769"/>
            <a:ext cx="2835043" cy="2020367"/>
          </a:xfrm>
          <a:prstGeom prst="rect">
            <a:avLst/>
          </a:prstGeom>
        </p:spPr>
      </p:pic>
    </p:spTree>
    <p:extLst>
      <p:ext uri="{BB962C8B-B14F-4D97-AF65-F5344CB8AC3E}">
        <p14:creationId xmlns:p14="http://schemas.microsoft.com/office/powerpoint/2010/main" val="1020021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1" y="360819"/>
            <a:ext cx="3681421" cy="2425550"/>
          </a:xfrm>
        </p:spPr>
        <p:txBody>
          <a:bodyPr>
            <a:noAutofit/>
          </a:bodyPr>
          <a:lstStyle/>
          <a:p>
            <a:r>
              <a:rPr lang="es-ES" sz="3200" b="1" dirty="0">
                <a:solidFill>
                  <a:srgbClr val="CE1779"/>
                </a:solidFill>
              </a:rPr>
              <a:t>HERRAMIENTAS QUE PUEDE DESARROLLAR Y APLICAR </a:t>
            </a:r>
            <a:r>
              <a:rPr lang="es-ES" sz="3200" dirty="0"/>
              <a:t>ANTES DE LA INCORPORACIÓN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8"/>
            <a:ext cx="8098028" cy="6306681"/>
          </a:xfrm>
        </p:spPr>
        <p:txBody>
          <a:bodyPr/>
          <a:lstStyle/>
          <a:p>
            <a:pPr lvl="0">
              <a:buClr>
                <a:srgbClr val="CE1779"/>
              </a:buClr>
            </a:pPr>
            <a:r>
              <a:rPr lang="es-ES" b="1" dirty="0">
                <a:solidFill>
                  <a:srgbClr val="CE1779"/>
                </a:solidFill>
              </a:rPr>
              <a:t>6.     Mentalícese</a:t>
            </a:r>
          </a:p>
          <a:p>
            <a:pPr marL="488950">
              <a:buClr>
                <a:srgbClr val="CE1779"/>
              </a:buClr>
            </a:pPr>
            <a:r>
              <a:rPr lang="es-ES" i="1" dirty="0"/>
              <a:t>Tómese el día y la noche previa a la incorporación para recordar las siguientes cuestiones clave: </a:t>
            </a:r>
          </a:p>
          <a:p>
            <a:pPr marL="488950">
              <a:buClr>
                <a:srgbClr val="CE1779"/>
              </a:buClr>
            </a:pPr>
            <a:endParaRPr lang="en-IE" sz="300" i="1" dirty="0"/>
          </a:p>
          <a:p>
            <a:pPr marL="719138" lvl="0" indent="-230188">
              <a:buClr>
                <a:srgbClr val="CE1779"/>
              </a:buClr>
              <a:buFont typeface="Arial" panose="020B0604020202020204" pitchFamily="34" charset="0"/>
              <a:buChar char="•"/>
              <a:tabLst>
                <a:tab pos="2432050" algn="l"/>
              </a:tabLst>
            </a:pPr>
            <a:r>
              <a:rPr lang="es-ES" dirty="0"/>
              <a:t>La persona se va a incorporar a su empresa para ayudarle a crecer. Su función es una parte importante del crecimiento global de la empresa hacia el siguiente nivel.  </a:t>
            </a:r>
          </a:p>
          <a:p>
            <a:pPr marL="719138" lvl="0" indent="-230188">
              <a:buClr>
                <a:srgbClr val="CE1779"/>
              </a:buClr>
              <a:buFont typeface="Arial" panose="020B0604020202020204" pitchFamily="34" charset="0"/>
              <a:buChar char="•"/>
              <a:tabLst>
                <a:tab pos="2432050" algn="l"/>
              </a:tabLst>
            </a:pPr>
            <a:r>
              <a:rPr lang="es-ES" dirty="0"/>
              <a:t>Debe centrarse en crear un entorno propicio para que una persona motivada trabaje lo mejor posible. El mejor consejo es que su cometido no es el de estar a cargo, sino pensar qué puede hacer para ayudar y desarrollar a su nuevo miembro del equipo.</a:t>
            </a:r>
          </a:p>
          <a:p>
            <a:pPr marL="719138" lvl="0" indent="-230188">
              <a:buClr>
                <a:srgbClr val="CE1779"/>
              </a:buClr>
              <a:buFont typeface="Arial" panose="020B0604020202020204" pitchFamily="34" charset="0"/>
              <a:buChar char="•"/>
              <a:tabLst>
                <a:tab pos="2432050" algn="l"/>
              </a:tabLst>
            </a:pPr>
            <a:r>
              <a:rPr lang="es-ES" dirty="0"/>
              <a:t>Resista las ganas de criticar. Pida su opinión en la identificación de mejoras. </a:t>
            </a:r>
          </a:p>
          <a:p>
            <a:pPr marL="719138" lvl="0" indent="-230188">
              <a:buClr>
                <a:srgbClr val="CE1779"/>
              </a:buClr>
              <a:buFont typeface="Arial" panose="020B0604020202020204" pitchFamily="34" charset="0"/>
              <a:buChar char="•"/>
              <a:tabLst>
                <a:tab pos="2432050" algn="l"/>
              </a:tabLst>
            </a:pPr>
            <a:r>
              <a:rPr lang="es-ES" dirty="0"/>
              <a:t>El respeto es la base de la confianza en la incorporación de una persona.</a:t>
            </a:r>
          </a:p>
        </p:txBody>
      </p:sp>
    </p:spTree>
    <p:extLst>
      <p:ext uri="{BB962C8B-B14F-4D97-AF65-F5344CB8AC3E}">
        <p14:creationId xmlns:p14="http://schemas.microsoft.com/office/powerpoint/2010/main" val="174474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1" y="360819"/>
            <a:ext cx="3681421" cy="2425550"/>
          </a:xfrm>
        </p:spPr>
        <p:txBody>
          <a:bodyPr>
            <a:noAutofit/>
          </a:bodyPr>
          <a:lstStyle/>
          <a:p>
            <a:r>
              <a:rPr lang="es-ES" sz="3200" b="1" dirty="0">
                <a:solidFill>
                  <a:srgbClr val="CE1779"/>
                </a:solidFill>
              </a:rPr>
              <a:t>HERRAMIENTAS QUE PUEDE DESARROLLAR Y APLICAR </a:t>
            </a:r>
            <a:r>
              <a:rPr lang="es-ES" sz="3200" dirty="0"/>
              <a:t>ANTES DE LA INCORPORACIÓN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8"/>
            <a:ext cx="8098028" cy="6306681"/>
          </a:xfrm>
        </p:spPr>
        <p:txBody>
          <a:bodyPr/>
          <a:lstStyle/>
          <a:p>
            <a:pPr lvl="0">
              <a:buClr>
                <a:srgbClr val="CE1779"/>
              </a:buClr>
            </a:pPr>
            <a:r>
              <a:rPr lang="es-ES" b="1" dirty="0">
                <a:solidFill>
                  <a:srgbClr val="CE1779"/>
                </a:solidFill>
              </a:rPr>
              <a:t>6.    Mentalícese</a:t>
            </a:r>
          </a:p>
          <a:p>
            <a:pPr marL="488950">
              <a:buClr>
                <a:srgbClr val="CE1779"/>
              </a:buClr>
            </a:pPr>
            <a:r>
              <a:rPr lang="es-ES" i="1" dirty="0"/>
              <a:t>Tómese el día y la noche previa a la incorporación para recordar las siguientes cuestiones clave: </a:t>
            </a:r>
          </a:p>
          <a:p>
            <a:pPr marL="763588" lvl="0" indent="-304800">
              <a:buClr>
                <a:srgbClr val="CE1779"/>
              </a:buClr>
              <a:buFont typeface="Arial" panose="020B0604020202020204" pitchFamily="34" charset="0"/>
              <a:buChar char="•"/>
            </a:pPr>
            <a:r>
              <a:rPr lang="es-ES" dirty="0"/>
              <a:t>Es muy probable que sienta ansiedad el primer día de trabajo. ¡Usted también la tendría! Intente que se sienta a gusto lo antes posible. Eliminar el miedo en el entorno de trabajo es fundamental para el éxito. </a:t>
            </a:r>
          </a:p>
          <a:p>
            <a:pPr marL="763588" lvl="0" indent="-304800">
              <a:buClr>
                <a:srgbClr val="CE1779"/>
              </a:buClr>
              <a:buFont typeface="Arial" panose="020B0604020202020204" pitchFamily="34" charset="0"/>
              <a:buChar char="•"/>
            </a:pPr>
            <a:r>
              <a:rPr lang="es-ES" dirty="0"/>
              <a:t>Resista el deseo de ejercer la autoridad el primer día. Documéntese de antemano sobre los estilos de dirección que funcionan (en los ejercicios del Módulo 5 encontrará sugerencias). </a:t>
            </a:r>
          </a:p>
          <a:p>
            <a:pPr marL="763588" lvl="0" indent="-304800">
              <a:buClr>
                <a:srgbClr val="CE1779"/>
              </a:buClr>
              <a:buFont typeface="Arial" panose="020B0604020202020204" pitchFamily="34" charset="0"/>
              <a:buChar char="•"/>
            </a:pPr>
            <a:r>
              <a:rPr lang="es-ES" dirty="0"/>
              <a:t>Invierta en usted mismo: ¿necesita formación en gerencia de empresa? Podría ser el momento ideal para solicitar la mentoría profesional de un tercero para sus consultas en esta nueva experiencia al frente de una empresa. </a:t>
            </a:r>
          </a:p>
          <a:p>
            <a:pPr marL="763588" lvl="0" indent="-304800">
              <a:buClr>
                <a:srgbClr val="CE1779"/>
              </a:buClr>
              <a:buFont typeface="Arial" panose="020B0604020202020204" pitchFamily="34" charset="0"/>
              <a:buChar char="•"/>
            </a:pPr>
            <a:r>
              <a:rPr lang="es-ES" dirty="0"/>
              <a:t>Concéntrese en propiciar un entorno de trabajo positivo. </a:t>
            </a:r>
          </a:p>
        </p:txBody>
      </p:sp>
    </p:spTree>
    <p:extLst>
      <p:ext uri="{BB962C8B-B14F-4D97-AF65-F5344CB8AC3E}">
        <p14:creationId xmlns:p14="http://schemas.microsoft.com/office/powerpoint/2010/main" val="1930114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1622193" y="82155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Introducción</a:t>
            </a:r>
          </a:p>
        </p:txBody>
      </p:sp>
      <p:sp>
        <p:nvSpPr>
          <p:cNvPr id="16" name="Triangle 15">
            <a:extLst>
              <a:ext uri="{FF2B5EF4-FFF2-40B4-BE49-F238E27FC236}">
                <a16:creationId xmlns:a16="http://schemas.microsoft.com/office/drawing/2014/main" id="{6BFA50FA-D586-FE4B-B146-40BBFBD191BE}"/>
              </a:ext>
            </a:extLst>
          </p:cNvPr>
          <p:cNvSpPr/>
          <p:nvPr/>
        </p:nvSpPr>
        <p:spPr>
          <a:xfrm rot="5400000">
            <a:off x="867310" y="667481"/>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id="{182174CE-3AF8-5243-9479-BD93B48A5F01}"/>
              </a:ext>
            </a:extLst>
          </p:cNvPr>
          <p:cNvSpPr txBox="1">
            <a:spLocks/>
          </p:cNvSpPr>
          <p:nvPr/>
        </p:nvSpPr>
        <p:spPr>
          <a:xfrm>
            <a:off x="1654190" y="1808462"/>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Prepare la incorporación</a:t>
            </a:r>
          </a:p>
        </p:txBody>
      </p:sp>
      <p:sp>
        <p:nvSpPr>
          <p:cNvPr id="18" name="Triangle 17">
            <a:extLst>
              <a:ext uri="{FF2B5EF4-FFF2-40B4-BE49-F238E27FC236}">
                <a16:creationId xmlns:a16="http://schemas.microsoft.com/office/drawing/2014/main" id="{59DE43AB-619E-A84A-BF13-C7F7231F457A}"/>
              </a:ext>
            </a:extLst>
          </p:cNvPr>
          <p:cNvSpPr/>
          <p:nvPr/>
        </p:nvSpPr>
        <p:spPr>
          <a:xfrm rot="5400000">
            <a:off x="880551" y="1636714"/>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 Placeholder 74">
            <a:extLst>
              <a:ext uri="{FF2B5EF4-FFF2-40B4-BE49-F238E27FC236}">
                <a16:creationId xmlns:a16="http://schemas.microsoft.com/office/drawing/2014/main" id="{3E5D0AA7-22D7-F144-ACEB-FF454A34D328}"/>
              </a:ext>
            </a:extLst>
          </p:cNvPr>
          <p:cNvSpPr txBox="1">
            <a:spLocks/>
          </p:cNvSpPr>
          <p:nvPr/>
        </p:nvSpPr>
        <p:spPr>
          <a:xfrm>
            <a:off x="1636978" y="2747811"/>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El primer día y la primera semana</a:t>
            </a:r>
          </a:p>
        </p:txBody>
      </p:sp>
      <p:sp>
        <p:nvSpPr>
          <p:cNvPr id="20" name="Triangle 19">
            <a:extLst>
              <a:ext uri="{FF2B5EF4-FFF2-40B4-BE49-F238E27FC236}">
                <a16:creationId xmlns:a16="http://schemas.microsoft.com/office/drawing/2014/main" id="{8C19BFFB-C733-034A-8439-8455B2A8B75D}"/>
              </a:ext>
            </a:extLst>
          </p:cNvPr>
          <p:cNvSpPr/>
          <p:nvPr/>
        </p:nvSpPr>
        <p:spPr>
          <a:xfrm rot="5400000">
            <a:off x="867309" y="2666525"/>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21" name="Straight Connector 20">
            <a:extLst>
              <a:ext uri="{FF2B5EF4-FFF2-40B4-BE49-F238E27FC236}">
                <a16:creationId xmlns:a16="http://schemas.microsoft.com/office/drawing/2014/main" id="{7CE2C194-3194-874C-94A7-A9848E31FB8E}"/>
              </a:ext>
            </a:extLst>
          </p:cNvPr>
          <p:cNvCxnSpPr>
            <a:cxnSpLocks/>
          </p:cNvCxnSpPr>
          <p:nvPr/>
        </p:nvCxnSpPr>
        <p:spPr>
          <a:xfrm>
            <a:off x="-10275" y="1026710"/>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DA9547-B32A-B34B-A190-F3C5D78445DA}"/>
              </a:ext>
            </a:extLst>
          </p:cNvPr>
          <p:cNvCxnSpPr>
            <a:cxnSpLocks/>
          </p:cNvCxnSpPr>
          <p:nvPr/>
        </p:nvCxnSpPr>
        <p:spPr>
          <a:xfrm>
            <a:off x="-10275" y="1974867"/>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981623-1A22-7B4B-9A85-AA27C7CC9F29}"/>
              </a:ext>
            </a:extLst>
          </p:cNvPr>
          <p:cNvCxnSpPr>
            <a:cxnSpLocks/>
          </p:cNvCxnSpPr>
          <p:nvPr/>
        </p:nvCxnSpPr>
        <p:spPr>
          <a:xfrm>
            <a:off x="-10275" y="2963609"/>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id="{567BC736-3D4C-2045-B96C-4FF7417E757A}"/>
              </a:ext>
            </a:extLst>
          </p:cNvPr>
          <p:cNvSpPr txBox="1">
            <a:spLocks/>
          </p:cNvSpPr>
          <p:nvPr/>
        </p:nvSpPr>
        <p:spPr>
          <a:xfrm>
            <a:off x="892338" y="830781"/>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5.1</a:t>
            </a:r>
          </a:p>
        </p:txBody>
      </p:sp>
      <p:sp>
        <p:nvSpPr>
          <p:cNvPr id="25" name="Text Placeholder 74">
            <a:extLst>
              <a:ext uri="{FF2B5EF4-FFF2-40B4-BE49-F238E27FC236}">
                <a16:creationId xmlns:a16="http://schemas.microsoft.com/office/drawing/2014/main" id="{DC9C93F8-E940-2C46-9404-E4D271F31613}"/>
              </a:ext>
            </a:extLst>
          </p:cNvPr>
          <p:cNvSpPr txBox="1">
            <a:spLocks/>
          </p:cNvSpPr>
          <p:nvPr/>
        </p:nvSpPr>
        <p:spPr>
          <a:xfrm>
            <a:off x="903489" y="1813396"/>
            <a:ext cx="703582"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5.2</a:t>
            </a:r>
          </a:p>
        </p:txBody>
      </p:sp>
      <p:sp>
        <p:nvSpPr>
          <p:cNvPr id="26" name="Text Placeholder 74">
            <a:extLst>
              <a:ext uri="{FF2B5EF4-FFF2-40B4-BE49-F238E27FC236}">
                <a16:creationId xmlns:a16="http://schemas.microsoft.com/office/drawing/2014/main" id="{044D33A0-E646-1D48-8B18-EF4C251C1CF6}"/>
              </a:ext>
            </a:extLst>
          </p:cNvPr>
          <p:cNvSpPr txBox="1">
            <a:spLocks/>
          </p:cNvSpPr>
          <p:nvPr/>
        </p:nvSpPr>
        <p:spPr>
          <a:xfrm>
            <a:off x="894218" y="2829466"/>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5.3</a:t>
            </a: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dirty="0">
                <a:solidFill>
                  <a:schemeClr val="bg1"/>
                </a:solidFill>
              </a:rPr>
              <a:t>MÓDULO 5:</a:t>
            </a:r>
          </a:p>
          <a:p>
            <a:pPr algn="r">
              <a:lnSpc>
                <a:spcPct val="100000"/>
              </a:lnSpc>
            </a:pPr>
            <a:endParaRPr lang="en-US" sz="300" b="1" dirty="0">
              <a:solidFill>
                <a:schemeClr val="bg1"/>
              </a:solidFill>
            </a:endParaRPr>
          </a:p>
          <a:p>
            <a:pPr algn="r">
              <a:lnSpc>
                <a:spcPct val="100000"/>
              </a:lnSpc>
              <a:spcBef>
                <a:spcPts val="0"/>
              </a:spcBef>
            </a:pPr>
            <a:r>
              <a:rPr lang="es-ES" dirty="0">
                <a:solidFill>
                  <a:schemeClr val="bg1"/>
                </a:solidFill>
              </a:rPr>
              <a:t>GESTIONAR EL TALENTO </a:t>
            </a:r>
          </a:p>
          <a:p>
            <a:pPr algn="r"/>
            <a:endParaRPr lang="en-US" dirty="0">
              <a:solidFill>
                <a:schemeClr val="bg1"/>
              </a:solidFill>
            </a:endParaRPr>
          </a:p>
        </p:txBody>
      </p:sp>
      <p:sp>
        <p:nvSpPr>
          <p:cNvPr id="29" name="Triangle 28">
            <a:extLst>
              <a:ext uri="{FF2B5EF4-FFF2-40B4-BE49-F238E27FC236}">
                <a16:creationId xmlns:a16="http://schemas.microsoft.com/office/drawing/2014/main" id="{3B0A0F29-73D8-4842-9A3C-A4DBC1060A26}"/>
              </a:ext>
            </a:extLst>
          </p:cNvPr>
          <p:cNvSpPr/>
          <p:nvPr/>
        </p:nvSpPr>
        <p:spPr>
          <a:xfrm rot="5400000">
            <a:off x="865429" y="3656752"/>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0" name="Straight Connector 29">
            <a:extLst>
              <a:ext uri="{FF2B5EF4-FFF2-40B4-BE49-F238E27FC236}">
                <a16:creationId xmlns:a16="http://schemas.microsoft.com/office/drawing/2014/main" id="{28950D14-7F7D-CB4A-98DA-960C40EC9CC3}"/>
              </a:ext>
            </a:extLst>
          </p:cNvPr>
          <p:cNvCxnSpPr>
            <a:cxnSpLocks/>
          </p:cNvCxnSpPr>
          <p:nvPr/>
        </p:nvCxnSpPr>
        <p:spPr>
          <a:xfrm>
            <a:off x="-12155" y="3953836"/>
            <a:ext cx="932520" cy="0"/>
          </a:xfrm>
          <a:prstGeom prst="line">
            <a:avLst/>
          </a:prstGeom>
          <a:ln>
            <a:solidFill>
              <a:srgbClr val="FDC010"/>
            </a:solidFill>
          </a:ln>
        </p:spPr>
        <p:style>
          <a:lnRef idx="1">
            <a:schemeClr val="accent1"/>
          </a:lnRef>
          <a:fillRef idx="0">
            <a:schemeClr val="accent1"/>
          </a:fillRef>
          <a:effectRef idx="0">
            <a:schemeClr val="accent1"/>
          </a:effectRef>
          <a:fontRef idx="minor">
            <a:schemeClr val="tx1"/>
          </a:fontRef>
        </p:style>
      </p:cxnSp>
      <p:sp>
        <p:nvSpPr>
          <p:cNvPr id="31" name="Text Placeholder 74">
            <a:extLst>
              <a:ext uri="{FF2B5EF4-FFF2-40B4-BE49-F238E27FC236}">
                <a16:creationId xmlns:a16="http://schemas.microsoft.com/office/drawing/2014/main" id="{91EE3373-B457-A942-8275-EA7E467E9EEE}"/>
              </a:ext>
            </a:extLst>
          </p:cNvPr>
          <p:cNvSpPr txBox="1">
            <a:spLocks/>
          </p:cNvSpPr>
          <p:nvPr/>
        </p:nvSpPr>
        <p:spPr>
          <a:xfrm>
            <a:off x="892338" y="3819693"/>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5.4</a:t>
            </a:r>
          </a:p>
        </p:txBody>
      </p:sp>
      <p:sp>
        <p:nvSpPr>
          <p:cNvPr id="32" name="Text Placeholder 74">
            <a:extLst>
              <a:ext uri="{FF2B5EF4-FFF2-40B4-BE49-F238E27FC236}">
                <a16:creationId xmlns:a16="http://schemas.microsoft.com/office/drawing/2014/main" id="{F71555E0-2FB0-234C-BB08-6B0B6CE57241}"/>
              </a:ext>
            </a:extLst>
          </p:cNvPr>
          <p:cNvSpPr txBox="1">
            <a:spLocks/>
          </p:cNvSpPr>
          <p:nvPr/>
        </p:nvSpPr>
        <p:spPr>
          <a:xfrm>
            <a:off x="1654190" y="3790138"/>
            <a:ext cx="5537720"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Formación y apoyo - Los primeros meses son la clave del éxito</a:t>
            </a:r>
          </a:p>
        </p:txBody>
      </p:sp>
      <p:sp>
        <p:nvSpPr>
          <p:cNvPr id="33" name="Text Placeholder 74">
            <a:extLst>
              <a:ext uri="{FF2B5EF4-FFF2-40B4-BE49-F238E27FC236}">
                <a16:creationId xmlns:a16="http://schemas.microsoft.com/office/drawing/2014/main" id="{F2496002-EE39-AD4F-8E31-0C48D7C61E35}"/>
              </a:ext>
            </a:extLst>
          </p:cNvPr>
          <p:cNvSpPr txBox="1">
            <a:spLocks/>
          </p:cNvSpPr>
          <p:nvPr/>
        </p:nvSpPr>
        <p:spPr>
          <a:xfrm>
            <a:off x="1627619" y="4741241"/>
            <a:ext cx="613964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Formación y apoyo - Primera evaluación anual</a:t>
            </a:r>
          </a:p>
        </p:txBody>
      </p:sp>
      <p:sp>
        <p:nvSpPr>
          <p:cNvPr id="34" name="Triangle 33">
            <a:extLst>
              <a:ext uri="{FF2B5EF4-FFF2-40B4-BE49-F238E27FC236}">
                <a16:creationId xmlns:a16="http://schemas.microsoft.com/office/drawing/2014/main" id="{BC2C73E6-C634-1940-9C69-4E4A0B5E19AD}"/>
              </a:ext>
            </a:extLst>
          </p:cNvPr>
          <p:cNvSpPr/>
          <p:nvPr/>
        </p:nvSpPr>
        <p:spPr>
          <a:xfrm rot="5400000">
            <a:off x="872736" y="4587167"/>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5" name="Straight Connector 34">
            <a:extLst>
              <a:ext uri="{FF2B5EF4-FFF2-40B4-BE49-F238E27FC236}">
                <a16:creationId xmlns:a16="http://schemas.microsoft.com/office/drawing/2014/main" id="{CF4281FD-5671-294C-A03E-4A9C81C5C6F9}"/>
              </a:ext>
            </a:extLst>
          </p:cNvPr>
          <p:cNvCxnSpPr>
            <a:cxnSpLocks/>
          </p:cNvCxnSpPr>
          <p:nvPr/>
        </p:nvCxnSpPr>
        <p:spPr>
          <a:xfrm>
            <a:off x="-4849" y="4946396"/>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sp>
        <p:nvSpPr>
          <p:cNvPr id="36" name="Text Placeholder 74">
            <a:extLst>
              <a:ext uri="{FF2B5EF4-FFF2-40B4-BE49-F238E27FC236}">
                <a16:creationId xmlns:a16="http://schemas.microsoft.com/office/drawing/2014/main" id="{C5C2043F-F264-1348-AA85-B8643D98BE60}"/>
              </a:ext>
            </a:extLst>
          </p:cNvPr>
          <p:cNvSpPr txBox="1">
            <a:spLocks/>
          </p:cNvSpPr>
          <p:nvPr/>
        </p:nvSpPr>
        <p:spPr>
          <a:xfrm>
            <a:off x="897764" y="4750467"/>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5.5</a:t>
            </a:r>
          </a:p>
        </p:txBody>
      </p:sp>
      <p:sp>
        <p:nvSpPr>
          <p:cNvPr id="2" name="Rectangle 1">
            <a:extLst>
              <a:ext uri="{FF2B5EF4-FFF2-40B4-BE49-F238E27FC236}">
                <a16:creationId xmlns:a16="http://schemas.microsoft.com/office/drawing/2014/main" id="{D60165A0-48B3-449B-BE1E-F5E1A84AEAB5}"/>
              </a:ext>
            </a:extLst>
          </p:cNvPr>
          <p:cNvSpPr/>
          <p:nvPr/>
        </p:nvSpPr>
        <p:spPr>
          <a:xfrm>
            <a:off x="853364" y="4848650"/>
            <a:ext cx="9276155" cy="1569660"/>
          </a:xfrm>
          <a:prstGeom prst="rect">
            <a:avLst/>
          </a:prstGeom>
        </p:spPr>
        <p:txBody>
          <a:bodyPr wrap="square">
            <a:spAutoFit/>
          </a:bodyPr>
          <a:lstStyle/>
          <a:p>
            <a:endParaRPr lang="en-IE" sz="3600" dirty="0">
              <a:solidFill>
                <a:srgbClr val="000000"/>
              </a:solidFill>
              <a:latin typeface="MVWVBI+Helvetica"/>
            </a:endParaRPr>
          </a:p>
          <a:p>
            <a:r>
              <a:rPr lang="es-ES" sz="1400" dirty="0">
                <a:latin typeface="MVWVBI+Helvetica"/>
              </a:rPr>
              <a:t>Proyecto financiado con el apoyo de la Comisión Europea. Esta publicación refleja únicamente las opiniones de quien lo escribe; la Comisión no se responsabiliza del uso que pueda darse de la información contenida aquí. Proyecto nº: 2018-1-</a:t>
            </a:r>
            <a:r>
              <a:rPr lang="es-ES" sz="1400" dirty="0" err="1">
                <a:latin typeface="MVWVBI+Helvetica"/>
              </a:rPr>
              <a:t>UK01</a:t>
            </a:r>
            <a:r>
              <a:rPr lang="es-ES" sz="1400">
                <a:latin typeface="MVWVBI+Helvetica"/>
              </a:rPr>
              <a:t>-KA202-048089</a:t>
            </a:r>
            <a:r>
              <a:rPr lang="es-ES" b="1"/>
              <a:t> </a:t>
            </a:r>
            <a:r>
              <a:rPr lang="es-ES"/>
              <a:t>	</a:t>
            </a:r>
          </a:p>
          <a:p>
            <a:endParaRPr lang="en-IE" sz="1400" dirty="0"/>
          </a:p>
        </p:txBody>
      </p:sp>
    </p:spTree>
    <p:extLst>
      <p:ext uri="{BB962C8B-B14F-4D97-AF65-F5344CB8AC3E}">
        <p14:creationId xmlns:p14="http://schemas.microsoft.com/office/powerpoint/2010/main" val="1271467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s-ES"/>
              <a:t>5.3 EL PRIMER DÍA Y SEMANA </a:t>
            </a:r>
          </a:p>
        </p:txBody>
      </p:sp>
      <p:pic>
        <p:nvPicPr>
          <p:cNvPr id="4" name="Picture 3" descr="A picture containing food&#10;&#10;Description automatically generated">
            <a:extLst>
              <a:ext uri="{FF2B5EF4-FFF2-40B4-BE49-F238E27FC236}">
                <a16:creationId xmlns:a16="http://schemas.microsoft.com/office/drawing/2014/main" id="{AB713CC4-A7B7-4D38-BD96-5ABDC231C192}"/>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rot="445056">
            <a:off x="7777239" y="723975"/>
            <a:ext cx="4225158" cy="3211172"/>
          </a:xfrm>
          <a:prstGeom prst="rect">
            <a:avLst/>
          </a:prstGeom>
        </p:spPr>
      </p:pic>
    </p:spTree>
    <p:extLst>
      <p:ext uri="{BB962C8B-B14F-4D97-AF65-F5344CB8AC3E}">
        <p14:creationId xmlns:p14="http://schemas.microsoft.com/office/powerpoint/2010/main" val="2412031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0BB5595-49BA-2E4C-80AB-34ED83484E49}"/>
              </a:ext>
            </a:extLst>
          </p:cNvPr>
          <p:cNvSpPr>
            <a:spLocks noGrp="1"/>
          </p:cNvSpPr>
          <p:nvPr>
            <p:ph type="body" sz="quarter" idx="16"/>
          </p:nvPr>
        </p:nvSpPr>
        <p:spPr>
          <a:xfrm>
            <a:off x="584384" y="493776"/>
            <a:ext cx="5850250" cy="1119429"/>
          </a:xfrm>
        </p:spPr>
        <p:txBody>
          <a:bodyPr>
            <a:noAutofit/>
          </a:bodyPr>
          <a:lstStyle/>
          <a:p>
            <a:pPr algn="l"/>
            <a:r>
              <a:rPr lang="es-ES"/>
              <a:t>EL PRMER DÍA Y SEMANA </a:t>
            </a:r>
          </a:p>
        </p:txBody>
      </p:sp>
      <p:cxnSp>
        <p:nvCxnSpPr>
          <p:cNvPr id="9" name="Straight Connector 8">
            <a:extLst>
              <a:ext uri="{FF2B5EF4-FFF2-40B4-BE49-F238E27FC236}">
                <a16:creationId xmlns:a16="http://schemas.microsoft.com/office/drawing/2014/main" id="{ABA79616-14C0-2F49-9EEC-031853656906}"/>
              </a:ext>
            </a:extLst>
          </p:cNvPr>
          <p:cNvCxnSpPr>
            <a:cxnSpLocks/>
          </p:cNvCxnSpPr>
          <p:nvPr/>
        </p:nvCxnSpPr>
        <p:spPr>
          <a:xfrm>
            <a:off x="584384" y="1363849"/>
            <a:ext cx="5511616"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5C99E948-A736-3F44-9ABD-39003B8EBCEF}"/>
              </a:ext>
            </a:extLst>
          </p:cNvPr>
          <p:cNvSpPr/>
          <p:nvPr/>
        </p:nvSpPr>
        <p:spPr>
          <a:xfrm>
            <a:off x="635431" y="1613206"/>
            <a:ext cx="5690210" cy="293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D769D524-5925-D646-97B9-9B32D48FD8AF}"/>
              </a:ext>
            </a:extLst>
          </p:cNvPr>
          <p:cNvSpPr>
            <a:spLocks noGrp="1"/>
          </p:cNvSpPr>
          <p:nvPr>
            <p:ph type="body" sz="quarter" idx="17"/>
          </p:nvPr>
        </p:nvSpPr>
        <p:spPr>
          <a:xfrm>
            <a:off x="591332" y="1538567"/>
            <a:ext cx="5511616" cy="4383566"/>
          </a:xfrm>
        </p:spPr>
        <p:txBody>
          <a:bodyPr/>
          <a:lstStyle/>
          <a:p>
            <a:pPr algn="just"/>
            <a:r>
              <a:rPr lang="es-ES"/>
              <a:t>Según un estudio de BambooHR, tres cuartas partes de las personas recién contratadas otorgan mucha importancia a la formación de la primera semana.   </a:t>
            </a:r>
          </a:p>
          <a:p>
            <a:pPr algn="just"/>
            <a:r>
              <a:rPr lang="es-ES"/>
              <a:t>La plantilla debe conocer al dedillo las tareas de su puesto y sus responsabilidades desde el primer día. En realidad, en el primer día de trabajo hay dos grandes objetivos:</a:t>
            </a:r>
          </a:p>
          <a:p>
            <a:pPr algn="just"/>
            <a:endParaRPr lang="en-IE" sz="900" b="1" dirty="0"/>
          </a:p>
          <a:p>
            <a:pPr marL="457200" lvl="0" indent="-457200" algn="l">
              <a:buFont typeface="+mj-lt"/>
              <a:buAutoNum type="arabicPeriod"/>
            </a:pPr>
            <a:r>
              <a:rPr lang="es-ES" b="1">
                <a:solidFill>
                  <a:srgbClr val="CE1779"/>
                </a:solidFill>
              </a:rPr>
              <a:t>Marcar las expectativas</a:t>
            </a:r>
          </a:p>
          <a:p>
            <a:pPr marL="457200" lvl="0" indent="-457200" algn="l">
              <a:buFont typeface="+mj-lt"/>
              <a:buAutoNum type="arabicPeriod"/>
            </a:pPr>
            <a:r>
              <a:rPr lang="es-ES" b="1">
                <a:solidFill>
                  <a:srgbClr val="CE1779"/>
                </a:solidFill>
              </a:rPr>
              <a:t>Presentar los objetivos</a:t>
            </a:r>
          </a:p>
        </p:txBody>
      </p:sp>
      <p:sp>
        <p:nvSpPr>
          <p:cNvPr id="16" name="Picture Placeholder 5">
            <a:extLst>
              <a:ext uri="{FF2B5EF4-FFF2-40B4-BE49-F238E27FC236}">
                <a16:creationId xmlns:a16="http://schemas.microsoft.com/office/drawing/2014/main" id="{C6368268-C572-3746-A8D0-680D6914CD48}"/>
              </a:ext>
            </a:extLst>
          </p:cNvPr>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blipFill>
            <a:blip r:embed="rId2" cstate="screen">
              <a:extLst>
                <a:ext uri="{28A0092B-C50C-407E-A947-70E740481C1C}">
                  <a14:useLocalDpi xmlns:a14="http://schemas.microsoft.com/office/drawing/2010/main"/>
                </a:ext>
              </a:extLst>
            </a:blip>
            <a:srcRect/>
            <a:stretch>
              <a:fillRect b="70"/>
            </a:stretch>
          </a:blip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5262251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5" y="850899"/>
            <a:ext cx="2898145" cy="857158"/>
          </a:xfrm>
        </p:spPr>
        <p:txBody>
          <a:bodyPr>
            <a:normAutofit fontScale="92500"/>
          </a:bodyPr>
          <a:lstStyle/>
          <a:p>
            <a:r>
              <a:rPr lang="es-ES">
                <a:solidFill>
                  <a:srgbClr val="CE1779"/>
                </a:solidFill>
              </a:rPr>
              <a:t>EL PRIMER DÍA </a:t>
            </a:r>
          </a:p>
        </p:txBody>
      </p:sp>
      <p:grpSp>
        <p:nvGrpSpPr>
          <p:cNvPr id="10" name="Group 9">
            <a:extLst>
              <a:ext uri="{FF2B5EF4-FFF2-40B4-BE49-F238E27FC236}">
                <a16:creationId xmlns:a16="http://schemas.microsoft.com/office/drawing/2014/main" id="{8C0992A9-C372-F345-8BB5-9B89A1B4F2EB}"/>
              </a:ext>
            </a:extLst>
          </p:cNvPr>
          <p:cNvGrpSpPr/>
          <p:nvPr/>
        </p:nvGrpSpPr>
        <p:grpSpPr>
          <a:xfrm>
            <a:off x="121403" y="754913"/>
            <a:ext cx="723254" cy="723254"/>
            <a:chOff x="-41329" y="793657"/>
            <a:chExt cx="754251" cy="754251"/>
          </a:xfrm>
        </p:grpSpPr>
        <p:pic>
          <p:nvPicPr>
            <p:cNvPr id="8" name="Graphic 7" descr="Flip calendar">
              <a:extLst>
                <a:ext uri="{FF2B5EF4-FFF2-40B4-BE49-F238E27FC236}">
                  <a16:creationId xmlns:a16="http://schemas.microsoft.com/office/drawing/2014/main" id="{1962BCF0-D988-E248-A273-BCA43502B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29" y="793657"/>
              <a:ext cx="754251" cy="754251"/>
            </a:xfrm>
            <a:prstGeom prst="rect">
              <a:avLst/>
            </a:prstGeom>
          </p:spPr>
        </p:pic>
        <p:sp>
          <p:nvSpPr>
            <p:cNvPr id="9" name="Rectangle 8">
              <a:extLst>
                <a:ext uri="{FF2B5EF4-FFF2-40B4-BE49-F238E27FC236}">
                  <a16:creationId xmlns:a16="http://schemas.microsoft.com/office/drawing/2014/main" id="{1AFCC883-62E5-9641-9220-56E66E0728CB}"/>
                </a:ext>
              </a:extLst>
            </p:cNvPr>
            <p:cNvSpPr/>
            <p:nvPr/>
          </p:nvSpPr>
          <p:spPr>
            <a:xfrm>
              <a:off x="66421" y="1125589"/>
              <a:ext cx="549526" cy="272822"/>
            </a:xfrm>
            <a:prstGeom prst="rect">
              <a:avLst/>
            </a:prstGeom>
          </p:spPr>
          <p:txBody>
            <a:bodyPr wrap="square">
              <a:spAutoFit/>
            </a:bodyPr>
            <a:lstStyle/>
            <a:p>
              <a:pPr algn="ctr"/>
              <a:r>
                <a:rPr lang="es-ES" sz="1100">
                  <a:solidFill>
                    <a:schemeClr val="bg1"/>
                  </a:solidFill>
                </a:rPr>
                <a:t>LUN</a:t>
              </a:r>
            </a:p>
          </p:txBody>
        </p:sp>
      </p:grpSp>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08057"/>
            <a:ext cx="9190456" cy="3918682"/>
          </a:xfrm>
        </p:spPr>
        <p:txBody>
          <a:bodyPr/>
          <a:lstStyle/>
          <a:p>
            <a:pPr marL="0" indent="0" algn="just">
              <a:spcBef>
                <a:spcPts val="400"/>
              </a:spcBef>
              <a:buNone/>
            </a:pPr>
            <a:r>
              <a:rPr lang="es-ES" dirty="0"/>
              <a:t>Es muy probable que la incorporación se produzca en medio de una semana ajetreada de trabajo. Asegúrese de reservar hueco en la agenda y que la nueva persona sea la prioridad número uno del día. Los primeros días suelen ser incómodos para todos. </a:t>
            </a:r>
          </a:p>
          <a:p>
            <a:pPr marL="0" indent="0" algn="just">
              <a:spcBef>
                <a:spcPts val="400"/>
              </a:spcBef>
              <a:buNone/>
            </a:pPr>
            <a:endParaRPr lang="en-IE" dirty="0"/>
          </a:p>
          <a:p>
            <a:pPr marL="1485900" lvl="4" algn="just">
              <a:spcBef>
                <a:spcPts val="400"/>
              </a:spcBef>
            </a:pPr>
            <a:r>
              <a:rPr lang="es-ES" dirty="0"/>
              <a:t>Mientras toman un té o un café, dé la bienvenida a la persona y preséntele la empresa. Hable de su puesto, cuéntele por qué la ha escogido y qué espera de ella. Eso le ofrecerá el contexto de su motivación de contratar a una persona.  </a:t>
            </a:r>
          </a:p>
        </p:txBody>
      </p:sp>
      <p:pic>
        <p:nvPicPr>
          <p:cNvPr id="3" name="Picture 2" descr="A picture containing cup, mug, food&#10;&#10;Description automatically generated">
            <a:extLst>
              <a:ext uri="{FF2B5EF4-FFF2-40B4-BE49-F238E27FC236}">
                <a16:creationId xmlns:a16="http://schemas.microsoft.com/office/drawing/2014/main" id="{051F8C2C-EAB7-44DC-BEEC-F785900D84D5}"/>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640685" y="2913009"/>
            <a:ext cx="3047999" cy="2871787"/>
          </a:xfrm>
          <a:prstGeom prst="rect">
            <a:avLst/>
          </a:prstGeom>
        </p:spPr>
      </p:pic>
    </p:spTree>
    <p:extLst>
      <p:ext uri="{BB962C8B-B14F-4D97-AF65-F5344CB8AC3E}">
        <p14:creationId xmlns:p14="http://schemas.microsoft.com/office/powerpoint/2010/main" val="3319463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5" y="850899"/>
            <a:ext cx="2898145" cy="857158"/>
          </a:xfrm>
        </p:spPr>
        <p:txBody>
          <a:bodyPr>
            <a:normAutofit fontScale="92500"/>
          </a:bodyPr>
          <a:lstStyle/>
          <a:p>
            <a:r>
              <a:rPr lang="es-ES">
                <a:solidFill>
                  <a:srgbClr val="CE1779"/>
                </a:solidFill>
              </a:rPr>
              <a:t>EL PRIMER DÍA </a:t>
            </a:r>
          </a:p>
        </p:txBody>
      </p:sp>
      <p:grpSp>
        <p:nvGrpSpPr>
          <p:cNvPr id="10" name="Group 9">
            <a:extLst>
              <a:ext uri="{FF2B5EF4-FFF2-40B4-BE49-F238E27FC236}">
                <a16:creationId xmlns:a16="http://schemas.microsoft.com/office/drawing/2014/main" id="{8C0992A9-C372-F345-8BB5-9B89A1B4F2EB}"/>
              </a:ext>
            </a:extLst>
          </p:cNvPr>
          <p:cNvGrpSpPr/>
          <p:nvPr/>
        </p:nvGrpSpPr>
        <p:grpSpPr>
          <a:xfrm>
            <a:off x="121403" y="754913"/>
            <a:ext cx="723254" cy="723254"/>
            <a:chOff x="-41329" y="793657"/>
            <a:chExt cx="754251" cy="754251"/>
          </a:xfrm>
        </p:grpSpPr>
        <p:pic>
          <p:nvPicPr>
            <p:cNvPr id="8" name="Graphic 7" descr="Flip calendar">
              <a:extLst>
                <a:ext uri="{FF2B5EF4-FFF2-40B4-BE49-F238E27FC236}">
                  <a16:creationId xmlns:a16="http://schemas.microsoft.com/office/drawing/2014/main" id="{1962BCF0-D988-E248-A273-BCA43502B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29" y="793657"/>
              <a:ext cx="754251" cy="754251"/>
            </a:xfrm>
            <a:prstGeom prst="rect">
              <a:avLst/>
            </a:prstGeom>
          </p:spPr>
        </p:pic>
        <p:sp>
          <p:nvSpPr>
            <p:cNvPr id="9" name="Rectangle 8">
              <a:extLst>
                <a:ext uri="{FF2B5EF4-FFF2-40B4-BE49-F238E27FC236}">
                  <a16:creationId xmlns:a16="http://schemas.microsoft.com/office/drawing/2014/main" id="{1AFCC883-62E5-9641-9220-56E66E0728CB}"/>
                </a:ext>
              </a:extLst>
            </p:cNvPr>
            <p:cNvSpPr/>
            <p:nvPr/>
          </p:nvSpPr>
          <p:spPr>
            <a:xfrm>
              <a:off x="66421" y="1125589"/>
              <a:ext cx="549526" cy="272822"/>
            </a:xfrm>
            <a:prstGeom prst="rect">
              <a:avLst/>
            </a:prstGeom>
          </p:spPr>
          <p:txBody>
            <a:bodyPr wrap="square">
              <a:spAutoFit/>
            </a:bodyPr>
            <a:lstStyle/>
            <a:p>
              <a:pPr algn="ctr"/>
              <a:r>
                <a:rPr lang="es-ES" sz="1100">
                  <a:solidFill>
                    <a:schemeClr val="bg1"/>
                  </a:solidFill>
                </a:rPr>
                <a:t>LUN</a:t>
              </a:r>
            </a:p>
          </p:txBody>
        </p:sp>
      </p:grpSp>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08057"/>
            <a:ext cx="4667534" cy="3918682"/>
          </a:xfrm>
        </p:spPr>
        <p:txBody>
          <a:bodyPr/>
          <a:lstStyle/>
          <a:p>
            <a:pPr marL="0" indent="0" algn="just">
              <a:spcBef>
                <a:spcPts val="400"/>
              </a:spcBef>
              <a:buNone/>
            </a:pPr>
            <a:r>
              <a:rPr lang="es-ES" dirty="0"/>
              <a:t>DESCARGUE NUESTRO RECURSO ÚTIL</a:t>
            </a:r>
          </a:p>
          <a:p>
            <a:pPr marL="0" indent="0" algn="just">
              <a:spcBef>
                <a:spcPts val="400"/>
              </a:spcBef>
              <a:buNone/>
            </a:pPr>
            <a:endParaRPr lang="en-IE" dirty="0"/>
          </a:p>
          <a:p>
            <a:pPr marL="0" indent="0" algn="just">
              <a:spcBef>
                <a:spcPts val="400"/>
              </a:spcBef>
              <a:buNone/>
            </a:pPr>
            <a:r>
              <a:rPr lang="es-ES" dirty="0"/>
              <a:t>LISTA DE INICIACIÓN: La persona contratada y usted firmarán este documento que confirma que se han entregado los documentos necesarios y se han comunicado y entendido las áreas principales.</a:t>
            </a:r>
          </a:p>
        </p:txBody>
      </p:sp>
      <p:pic>
        <p:nvPicPr>
          <p:cNvPr id="2" name="Picture 1">
            <a:extLst>
              <a:ext uri="{FF2B5EF4-FFF2-40B4-BE49-F238E27FC236}">
                <a16:creationId xmlns:a16="http://schemas.microsoft.com/office/drawing/2014/main" id="{8B96A687-1FF0-40D5-A6AA-8FB8FB1F5980}"/>
              </a:ext>
            </a:extLst>
          </p:cNvPr>
          <p:cNvPicPr>
            <a:picLocks noChangeAspect="1"/>
          </p:cNvPicPr>
          <p:nvPr/>
        </p:nvPicPr>
        <p:blipFill>
          <a:blip r:embed="rId4"/>
          <a:stretch>
            <a:fillRect/>
          </a:stretch>
        </p:blipFill>
        <p:spPr>
          <a:xfrm>
            <a:off x="7598434" y="0"/>
            <a:ext cx="4593566" cy="6858000"/>
          </a:xfrm>
          <a:prstGeom prst="rect">
            <a:avLst/>
          </a:prstGeom>
        </p:spPr>
      </p:pic>
    </p:spTree>
    <p:extLst>
      <p:ext uri="{BB962C8B-B14F-4D97-AF65-F5344CB8AC3E}">
        <p14:creationId xmlns:p14="http://schemas.microsoft.com/office/powerpoint/2010/main" val="3524778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5" y="850899"/>
            <a:ext cx="2898145" cy="857158"/>
          </a:xfrm>
        </p:spPr>
        <p:txBody>
          <a:bodyPr>
            <a:normAutofit fontScale="92500"/>
          </a:bodyPr>
          <a:lstStyle/>
          <a:p>
            <a:r>
              <a:rPr lang="es-ES">
                <a:solidFill>
                  <a:srgbClr val="CE1779"/>
                </a:solidFill>
              </a:rPr>
              <a:t>EL PRIMER DÍA </a:t>
            </a:r>
          </a:p>
        </p:txBody>
      </p:sp>
      <p:grpSp>
        <p:nvGrpSpPr>
          <p:cNvPr id="10" name="Group 9">
            <a:extLst>
              <a:ext uri="{FF2B5EF4-FFF2-40B4-BE49-F238E27FC236}">
                <a16:creationId xmlns:a16="http://schemas.microsoft.com/office/drawing/2014/main" id="{8C0992A9-C372-F345-8BB5-9B89A1B4F2EB}"/>
              </a:ext>
            </a:extLst>
          </p:cNvPr>
          <p:cNvGrpSpPr/>
          <p:nvPr/>
        </p:nvGrpSpPr>
        <p:grpSpPr>
          <a:xfrm>
            <a:off x="121403" y="754913"/>
            <a:ext cx="723254" cy="723254"/>
            <a:chOff x="-41329" y="793657"/>
            <a:chExt cx="754251" cy="754251"/>
          </a:xfrm>
        </p:grpSpPr>
        <p:pic>
          <p:nvPicPr>
            <p:cNvPr id="8" name="Graphic 7" descr="Flip calendar">
              <a:extLst>
                <a:ext uri="{FF2B5EF4-FFF2-40B4-BE49-F238E27FC236}">
                  <a16:creationId xmlns:a16="http://schemas.microsoft.com/office/drawing/2014/main" id="{1962BCF0-D988-E248-A273-BCA43502B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29" y="793657"/>
              <a:ext cx="754251" cy="754251"/>
            </a:xfrm>
            <a:prstGeom prst="rect">
              <a:avLst/>
            </a:prstGeom>
          </p:spPr>
        </p:pic>
        <p:sp>
          <p:nvSpPr>
            <p:cNvPr id="9" name="Rectangle 8">
              <a:extLst>
                <a:ext uri="{FF2B5EF4-FFF2-40B4-BE49-F238E27FC236}">
                  <a16:creationId xmlns:a16="http://schemas.microsoft.com/office/drawing/2014/main" id="{1AFCC883-62E5-9641-9220-56E66E0728CB}"/>
                </a:ext>
              </a:extLst>
            </p:cNvPr>
            <p:cNvSpPr/>
            <p:nvPr/>
          </p:nvSpPr>
          <p:spPr>
            <a:xfrm>
              <a:off x="66421" y="1125589"/>
              <a:ext cx="549526" cy="272822"/>
            </a:xfrm>
            <a:prstGeom prst="rect">
              <a:avLst/>
            </a:prstGeom>
          </p:spPr>
          <p:txBody>
            <a:bodyPr wrap="square">
              <a:spAutoFit/>
            </a:bodyPr>
            <a:lstStyle/>
            <a:p>
              <a:pPr algn="ctr"/>
              <a:r>
                <a:rPr lang="es-ES" sz="1100">
                  <a:solidFill>
                    <a:schemeClr val="bg1"/>
                  </a:solidFill>
                </a:rPr>
                <a:t>LUN</a:t>
              </a:r>
            </a:p>
          </p:txBody>
        </p:sp>
      </p:grpSp>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08057"/>
            <a:ext cx="9190456" cy="3918682"/>
          </a:xfrm>
        </p:spPr>
        <p:txBody>
          <a:bodyPr/>
          <a:lstStyle/>
          <a:p>
            <a:pPr marL="0" indent="0">
              <a:spcBef>
                <a:spcPts val="400"/>
              </a:spcBef>
              <a:buNone/>
            </a:pPr>
            <a:r>
              <a:rPr lang="es-ES"/>
              <a:t>A modo de guía, repase los siguientes puntos:</a:t>
            </a:r>
          </a:p>
          <a:p>
            <a:pPr marL="0" indent="0">
              <a:spcBef>
                <a:spcPts val="400"/>
              </a:spcBef>
              <a:buNone/>
            </a:pPr>
            <a:endParaRPr lang="en-IE" b="1" dirty="0"/>
          </a:p>
          <a:p>
            <a:pPr lvl="0">
              <a:spcBef>
                <a:spcPts val="400"/>
              </a:spcBef>
            </a:pPr>
            <a:r>
              <a:rPr lang="es-ES"/>
              <a:t>¿Qué bienes y servicios debe producir su puesto?</a:t>
            </a:r>
          </a:p>
          <a:p>
            <a:pPr lvl="0">
              <a:spcBef>
                <a:spcPts val="400"/>
              </a:spcBef>
            </a:pPr>
            <a:r>
              <a:rPr lang="es-ES"/>
              <a:t>¿Qué efecto debe surtir su trabajo en la empresa? Por ejemplo: más ventas, plazos de entrega más cortos, presentación de nuevos productos o servicios.</a:t>
            </a:r>
          </a:p>
          <a:p>
            <a:pPr lvl="0">
              <a:spcBef>
                <a:spcPts val="400"/>
              </a:spcBef>
            </a:pPr>
            <a:r>
              <a:rPr lang="es-ES"/>
              <a:t>¿Cómo espera que actúe con clientes y contactos?</a:t>
            </a:r>
          </a:p>
          <a:p>
            <a:pPr lvl="0">
              <a:spcBef>
                <a:spcPts val="400"/>
              </a:spcBef>
            </a:pPr>
            <a:r>
              <a:rPr lang="es-ES"/>
              <a:t>¿Cuáles son los valores organizativos que debe demostrar?</a:t>
            </a:r>
          </a:p>
          <a:p>
            <a:pPr lvl="0">
              <a:spcBef>
                <a:spcPts val="400"/>
              </a:spcBef>
            </a:pPr>
            <a:r>
              <a:rPr lang="es-ES"/>
              <a:t>¿Qué procesos, métodos o medios se espera que use?</a:t>
            </a:r>
          </a:p>
          <a:p>
            <a:pPr marL="0" indent="0">
              <a:spcBef>
                <a:spcPts val="400"/>
              </a:spcBef>
              <a:buNone/>
            </a:pPr>
            <a:r>
              <a:rPr lang="es-ES" sz="1000"/>
              <a:t>Fuente: </a:t>
            </a:r>
            <a:r>
              <a:rPr lang="es-ES" sz="1000" u="sng">
                <a:hlinkClick r:id="rId4"/>
              </a:rPr>
              <a:t>www.hrweb.berkeley.edu</a:t>
            </a:r>
            <a:r>
              <a:rPr lang="es-ES" sz="1000"/>
              <a:t> </a:t>
            </a:r>
          </a:p>
          <a:p>
            <a:pPr>
              <a:spcBef>
                <a:spcPts val="400"/>
              </a:spcBef>
            </a:pPr>
            <a:endParaRPr lang="en-US" dirty="0"/>
          </a:p>
        </p:txBody>
      </p:sp>
    </p:spTree>
    <p:extLst>
      <p:ext uri="{BB962C8B-B14F-4D97-AF65-F5344CB8AC3E}">
        <p14:creationId xmlns:p14="http://schemas.microsoft.com/office/powerpoint/2010/main" val="1544038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5" y="850899"/>
            <a:ext cx="2898145" cy="857158"/>
          </a:xfrm>
        </p:spPr>
        <p:txBody>
          <a:bodyPr>
            <a:normAutofit fontScale="92500"/>
          </a:bodyPr>
          <a:lstStyle/>
          <a:p>
            <a:r>
              <a:rPr lang="es-ES">
                <a:solidFill>
                  <a:srgbClr val="CE1779"/>
                </a:solidFill>
              </a:rPr>
              <a:t>EL PRIMER DÍA </a:t>
            </a:r>
          </a:p>
        </p:txBody>
      </p:sp>
      <p:grpSp>
        <p:nvGrpSpPr>
          <p:cNvPr id="10" name="Group 9">
            <a:extLst>
              <a:ext uri="{FF2B5EF4-FFF2-40B4-BE49-F238E27FC236}">
                <a16:creationId xmlns:a16="http://schemas.microsoft.com/office/drawing/2014/main" id="{8C0992A9-C372-F345-8BB5-9B89A1B4F2EB}"/>
              </a:ext>
            </a:extLst>
          </p:cNvPr>
          <p:cNvGrpSpPr/>
          <p:nvPr/>
        </p:nvGrpSpPr>
        <p:grpSpPr>
          <a:xfrm>
            <a:off x="121403" y="754913"/>
            <a:ext cx="723254" cy="723254"/>
            <a:chOff x="-41329" y="793657"/>
            <a:chExt cx="754251" cy="754251"/>
          </a:xfrm>
        </p:grpSpPr>
        <p:pic>
          <p:nvPicPr>
            <p:cNvPr id="8" name="Graphic 7" descr="Flip calendar">
              <a:extLst>
                <a:ext uri="{FF2B5EF4-FFF2-40B4-BE49-F238E27FC236}">
                  <a16:creationId xmlns:a16="http://schemas.microsoft.com/office/drawing/2014/main" id="{1962BCF0-D988-E248-A273-BCA43502B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29" y="793657"/>
              <a:ext cx="754251" cy="754251"/>
            </a:xfrm>
            <a:prstGeom prst="rect">
              <a:avLst/>
            </a:prstGeom>
          </p:spPr>
        </p:pic>
        <p:sp>
          <p:nvSpPr>
            <p:cNvPr id="9" name="Rectangle 8">
              <a:extLst>
                <a:ext uri="{FF2B5EF4-FFF2-40B4-BE49-F238E27FC236}">
                  <a16:creationId xmlns:a16="http://schemas.microsoft.com/office/drawing/2014/main" id="{1AFCC883-62E5-9641-9220-56E66E0728CB}"/>
                </a:ext>
              </a:extLst>
            </p:cNvPr>
            <p:cNvSpPr/>
            <p:nvPr/>
          </p:nvSpPr>
          <p:spPr>
            <a:xfrm>
              <a:off x="66421" y="1125589"/>
              <a:ext cx="549526" cy="272822"/>
            </a:xfrm>
            <a:prstGeom prst="rect">
              <a:avLst/>
            </a:prstGeom>
          </p:spPr>
          <p:txBody>
            <a:bodyPr wrap="square">
              <a:spAutoFit/>
            </a:bodyPr>
            <a:lstStyle/>
            <a:p>
              <a:pPr algn="ctr"/>
              <a:r>
                <a:rPr lang="es-ES" sz="1100">
                  <a:solidFill>
                    <a:schemeClr val="bg1"/>
                  </a:solidFill>
                </a:rPr>
                <a:t>LUN</a:t>
              </a:r>
            </a:p>
          </p:txBody>
        </p:sp>
      </p:grpSp>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5" y="1708057"/>
            <a:ext cx="9575331" cy="3918682"/>
          </a:xfrm>
        </p:spPr>
        <p:txBody>
          <a:bodyPr/>
          <a:lstStyle/>
          <a:p>
            <a:pPr marL="685800">
              <a:buFont typeface="Arial" panose="020B0604020202020204" pitchFamily="34" charset="0"/>
              <a:buChar char="•"/>
            </a:pPr>
            <a:r>
              <a:rPr lang="es-ES" b="1" dirty="0">
                <a:solidFill>
                  <a:srgbClr val="CE1779"/>
                </a:solidFill>
              </a:rPr>
              <a:t>Recorrido por el lugar de trabajo                                                                                                                                                                                                                             </a:t>
            </a:r>
            <a:r>
              <a:rPr lang="es-ES" dirty="0"/>
              <a:t>Lleve a la persona nueva de gira por el lugar de trabajo, haciendo hincapié en lo fundamental: dónde está el aseo y la cocina (si hay), y su despacho. Deje claro desde el principio si aplica un sistema de puertas abiertas y anímela a visitarle si tiene alguna duda. </a:t>
            </a:r>
            <a:br>
              <a:rPr lang="es-ES" dirty="0"/>
            </a:br>
            <a:br>
              <a:rPr lang="es-ES" dirty="0"/>
            </a:br>
            <a:endParaRPr lang="es-ES" dirty="0"/>
          </a:p>
          <a:p>
            <a:pPr marL="1714500" lvl="3" indent="-342900" algn="l">
              <a:buFont typeface="Arial" panose="020B0604020202020204" pitchFamily="34" charset="0"/>
              <a:buChar char="•"/>
            </a:pPr>
            <a:r>
              <a:rPr lang="es-ES" b="1" dirty="0">
                <a:solidFill>
                  <a:srgbClr val="CE1779"/>
                </a:solidFill>
              </a:rPr>
              <a:t>Introduzca la cultura de empresa                                                                                                                                                                  </a:t>
            </a:r>
            <a:r>
              <a:rPr lang="es-ES" dirty="0"/>
              <a:t>Comente el tipo de cultura de empresa que quiere implantar. Dé datos como cuándo debe llegar la persona al lugar de trabajo, dónde debe aparcar y cuál es el código de vestimenta.</a:t>
            </a:r>
          </a:p>
        </p:txBody>
      </p:sp>
      <p:pic>
        <p:nvPicPr>
          <p:cNvPr id="11" name="Picture 10" descr="A picture containing table, man, room, computer&#10;&#10;Description automatically generated">
            <a:extLst>
              <a:ext uri="{FF2B5EF4-FFF2-40B4-BE49-F238E27FC236}">
                <a16:creationId xmlns:a16="http://schemas.microsoft.com/office/drawing/2014/main" id="{D9BEC873-4C4B-4B04-8A5A-91C517DE54AF}"/>
              </a:ext>
            </a:extLst>
          </p:cNvPr>
          <p:cNvPicPr>
            <a:picLocks noChangeAspect="1"/>
          </p:cNvPicPr>
          <p:nvPr/>
        </p:nvPicPr>
        <p:blipFill rotWithShape="1">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27560" y="2149932"/>
            <a:ext cx="3906267" cy="5079365"/>
          </a:xfrm>
          <a:prstGeom prst="rect">
            <a:avLst/>
          </a:prstGeom>
        </p:spPr>
      </p:pic>
    </p:spTree>
    <p:extLst>
      <p:ext uri="{BB962C8B-B14F-4D97-AF65-F5344CB8AC3E}">
        <p14:creationId xmlns:p14="http://schemas.microsoft.com/office/powerpoint/2010/main" val="610211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5" y="850899"/>
            <a:ext cx="2898145" cy="857158"/>
          </a:xfrm>
        </p:spPr>
        <p:txBody>
          <a:bodyPr>
            <a:normAutofit fontScale="92500"/>
          </a:bodyPr>
          <a:lstStyle/>
          <a:p>
            <a:r>
              <a:rPr lang="es-ES">
                <a:solidFill>
                  <a:srgbClr val="CE1779"/>
                </a:solidFill>
              </a:rPr>
              <a:t>EL PRIMER DÍA </a:t>
            </a:r>
          </a:p>
        </p:txBody>
      </p:sp>
      <p:grpSp>
        <p:nvGrpSpPr>
          <p:cNvPr id="10" name="Group 9">
            <a:extLst>
              <a:ext uri="{FF2B5EF4-FFF2-40B4-BE49-F238E27FC236}">
                <a16:creationId xmlns:a16="http://schemas.microsoft.com/office/drawing/2014/main" id="{8C0992A9-C372-F345-8BB5-9B89A1B4F2EB}"/>
              </a:ext>
            </a:extLst>
          </p:cNvPr>
          <p:cNvGrpSpPr/>
          <p:nvPr/>
        </p:nvGrpSpPr>
        <p:grpSpPr>
          <a:xfrm>
            <a:off x="121403" y="754913"/>
            <a:ext cx="723254" cy="723254"/>
            <a:chOff x="-41329" y="793657"/>
            <a:chExt cx="754251" cy="754251"/>
          </a:xfrm>
        </p:grpSpPr>
        <p:pic>
          <p:nvPicPr>
            <p:cNvPr id="8" name="Graphic 7" descr="Flip calendar">
              <a:extLst>
                <a:ext uri="{FF2B5EF4-FFF2-40B4-BE49-F238E27FC236}">
                  <a16:creationId xmlns:a16="http://schemas.microsoft.com/office/drawing/2014/main" id="{1962BCF0-D988-E248-A273-BCA43502B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29" y="793657"/>
              <a:ext cx="754251" cy="754251"/>
            </a:xfrm>
            <a:prstGeom prst="rect">
              <a:avLst/>
            </a:prstGeom>
          </p:spPr>
        </p:pic>
        <p:sp>
          <p:nvSpPr>
            <p:cNvPr id="9" name="Rectangle 8">
              <a:extLst>
                <a:ext uri="{FF2B5EF4-FFF2-40B4-BE49-F238E27FC236}">
                  <a16:creationId xmlns:a16="http://schemas.microsoft.com/office/drawing/2014/main" id="{1AFCC883-62E5-9641-9220-56E66E0728CB}"/>
                </a:ext>
              </a:extLst>
            </p:cNvPr>
            <p:cNvSpPr/>
            <p:nvPr/>
          </p:nvSpPr>
          <p:spPr>
            <a:xfrm>
              <a:off x="66421" y="1125589"/>
              <a:ext cx="549526" cy="272822"/>
            </a:xfrm>
            <a:prstGeom prst="rect">
              <a:avLst/>
            </a:prstGeom>
          </p:spPr>
          <p:txBody>
            <a:bodyPr wrap="square">
              <a:spAutoFit/>
            </a:bodyPr>
            <a:lstStyle/>
            <a:p>
              <a:pPr algn="ctr"/>
              <a:r>
                <a:rPr lang="es-ES" sz="1100">
                  <a:solidFill>
                    <a:schemeClr val="bg1"/>
                  </a:solidFill>
                </a:rPr>
                <a:t>LUN</a:t>
              </a:r>
            </a:p>
          </p:txBody>
        </p:sp>
      </p:grpSp>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08057"/>
            <a:ext cx="9190456" cy="3918682"/>
          </a:xfrm>
        </p:spPr>
        <p:txBody>
          <a:bodyPr/>
          <a:lstStyle/>
          <a:p>
            <a:pPr lvl="0"/>
            <a:r>
              <a:rPr lang="es-ES" b="1" dirty="0">
                <a:solidFill>
                  <a:srgbClr val="CE1779"/>
                </a:solidFill>
              </a:rPr>
              <a:t>Las particularidades del puesto                                                                                                                                                                         </a:t>
            </a:r>
            <a:r>
              <a:rPr lang="es-ES" dirty="0"/>
              <a:t>Después, dé instrucciones precisas de los procesos relacionados con la realización de su trabajo. Lo más habitual es enseñar a la persona nueva a hacer las cosas correctamente, según los estándares de la empresa. Empodérela trabajando con ella hasta que perfeccione los procesos. </a:t>
            </a:r>
          </a:p>
          <a:p>
            <a:pPr marL="1714500" lvl="3" indent="-342900" algn="l">
              <a:buFont typeface="Arial" panose="020B0604020202020204" pitchFamily="34" charset="0"/>
              <a:buChar char="•"/>
            </a:pPr>
            <a:endParaRPr lang="en-IE" b="1" dirty="0"/>
          </a:p>
          <a:p>
            <a:pPr marL="1714500" lvl="3" indent="-342900" algn="l">
              <a:buFont typeface="Arial" panose="020B0604020202020204" pitchFamily="34" charset="0"/>
              <a:buChar char="•"/>
            </a:pPr>
            <a:r>
              <a:rPr lang="es-ES" b="1" dirty="0">
                <a:solidFill>
                  <a:srgbClr val="CE1779"/>
                </a:solidFill>
              </a:rPr>
              <a:t>Describa los planes de formación                                                                                                                                                                                                              </a:t>
            </a:r>
            <a:r>
              <a:rPr lang="es-ES" dirty="0"/>
              <a:t>Si necesita formación en técnicas concretas de trabajo, elabore un plan formativo que describa claramente qué implica la formación y cómo se va a impartir. </a:t>
            </a:r>
          </a:p>
          <a:p>
            <a:pPr>
              <a:spcBef>
                <a:spcPts val="400"/>
              </a:spcBef>
            </a:pPr>
            <a:endParaRPr lang="en-US" dirty="0"/>
          </a:p>
        </p:txBody>
      </p:sp>
      <p:pic>
        <p:nvPicPr>
          <p:cNvPr id="3" name="Picture 2" descr="A picture containing clock&#10;&#10;Description automatically generated">
            <a:extLst>
              <a:ext uri="{FF2B5EF4-FFF2-40B4-BE49-F238E27FC236}">
                <a16:creationId xmlns:a16="http://schemas.microsoft.com/office/drawing/2014/main" id="{AD3BDDA5-F1E4-4362-888F-42730E5F35CA}"/>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387365" y="2565215"/>
            <a:ext cx="6096000" cy="4572000"/>
          </a:xfrm>
          <a:prstGeom prst="rect">
            <a:avLst/>
          </a:prstGeom>
        </p:spPr>
      </p:pic>
    </p:spTree>
    <p:extLst>
      <p:ext uri="{BB962C8B-B14F-4D97-AF65-F5344CB8AC3E}">
        <p14:creationId xmlns:p14="http://schemas.microsoft.com/office/powerpoint/2010/main" val="2564559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360863"/>
            <a:ext cx="9412955" cy="3872188"/>
          </a:xfrm>
        </p:spPr>
        <p:txBody>
          <a:bodyPr/>
          <a:lstStyle/>
          <a:p>
            <a:pPr marL="0" indent="0">
              <a:buNone/>
            </a:pPr>
            <a:r>
              <a:rPr lang="es-ES" dirty="0"/>
              <a:t>En cuanto se haya asentado y se sienta a gusto en el lugar de trabajo, debe asignarle su primer proyecto y un nivel más detallado de </a:t>
            </a:r>
            <a:r>
              <a:rPr lang="es-ES" dirty="0" err="1"/>
              <a:t>especifidades</a:t>
            </a:r>
            <a:r>
              <a:rPr lang="es-ES" dirty="0"/>
              <a:t> de su puesto.  </a:t>
            </a:r>
            <a:br>
              <a:rPr lang="es-ES" dirty="0"/>
            </a:br>
            <a:endParaRPr lang="es-ES" dirty="0"/>
          </a:p>
          <a:p>
            <a:pPr marL="1028700" lvl="3" algn="l"/>
            <a:r>
              <a:rPr lang="es-ES" dirty="0">
                <a:solidFill>
                  <a:srgbClr val="6D6E6C"/>
                </a:solidFill>
              </a:rPr>
              <a:t>Con un proyecto aprenderá el trabajo sobre el terreno y se sentirá valiosa para la empresa, incluso en esta fase tan temprana. Al final de la primera semana, reúnanse para reflexionar sobre este periodo: qué ha ido bien, qué aspectos no están claros y cómo puede ayudarle a sobresalir en el puesto. Defina las expectativas del mes siguiente. </a:t>
            </a:r>
            <a:br>
              <a:rPr lang="es-ES" dirty="0">
                <a:solidFill>
                  <a:srgbClr val="6D6E6C"/>
                </a:solidFill>
              </a:rPr>
            </a:br>
            <a:endParaRPr lang="es-ES" dirty="0">
              <a:solidFill>
                <a:srgbClr val="6D6E6C"/>
              </a:solidFill>
            </a:endParaRPr>
          </a:p>
          <a:p>
            <a:pPr marL="1028700" lvl="3" algn="l"/>
            <a:r>
              <a:rPr lang="es-ES" dirty="0">
                <a:solidFill>
                  <a:srgbClr val="6D6E6C"/>
                </a:solidFill>
              </a:rPr>
              <a:t>Remítase a la descripción del puesto y planifique de forma conjunta sus tareas, precisando con claridad qué se espera que haga en las siguientes semanas. Comparta detalles de los próximos proyectos y el flujo de trabajo previsto.</a:t>
            </a:r>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65597"/>
            <a:ext cx="3983911" cy="495266"/>
          </a:xfrm>
        </p:spPr>
        <p:txBody>
          <a:bodyPr>
            <a:normAutofit fontScale="92500" lnSpcReduction="20000"/>
          </a:bodyPr>
          <a:lstStyle/>
          <a:p>
            <a:r>
              <a:rPr lang="es-ES" dirty="0">
                <a:solidFill>
                  <a:srgbClr val="EE7123"/>
                </a:solidFill>
              </a:rPr>
              <a:t>LA PRIMERA SEMANA </a:t>
            </a:r>
          </a:p>
        </p:txBody>
      </p:sp>
      <p:grpSp>
        <p:nvGrpSpPr>
          <p:cNvPr id="4" name="Group 3">
            <a:extLst>
              <a:ext uri="{FF2B5EF4-FFF2-40B4-BE49-F238E27FC236}">
                <a16:creationId xmlns:a16="http://schemas.microsoft.com/office/drawing/2014/main" id="{23F7FCD5-3FEB-C249-A528-5DEF767DCD52}"/>
              </a:ext>
            </a:extLst>
          </p:cNvPr>
          <p:cNvGrpSpPr/>
          <p:nvPr/>
        </p:nvGrpSpPr>
        <p:grpSpPr>
          <a:xfrm>
            <a:off x="97591" y="782842"/>
            <a:ext cx="813476" cy="726397"/>
            <a:chOff x="180141" y="1478167"/>
            <a:chExt cx="813476" cy="726397"/>
          </a:xfrm>
        </p:grpSpPr>
        <p:pic>
          <p:nvPicPr>
            <p:cNvPr id="3" name="Graphic 2" descr="Daily calendar">
              <a:extLst>
                <a:ext uri="{FF2B5EF4-FFF2-40B4-BE49-F238E27FC236}">
                  <a16:creationId xmlns:a16="http://schemas.microsoft.com/office/drawing/2014/main" id="{38A06D7E-7025-B543-8A3F-1A944285C4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0141" y="1478167"/>
              <a:ext cx="726397" cy="726397"/>
            </a:xfrm>
            <a:prstGeom prst="rect">
              <a:avLst/>
            </a:prstGeom>
          </p:spPr>
        </p:pic>
        <p:sp>
          <p:nvSpPr>
            <p:cNvPr id="11" name="Rectangle 10">
              <a:extLst>
                <a:ext uri="{FF2B5EF4-FFF2-40B4-BE49-F238E27FC236}">
                  <a16:creationId xmlns:a16="http://schemas.microsoft.com/office/drawing/2014/main" id="{80665F30-85C9-E647-AFA8-B497D381173E}"/>
                </a:ext>
              </a:extLst>
            </p:cNvPr>
            <p:cNvSpPr/>
            <p:nvPr/>
          </p:nvSpPr>
          <p:spPr>
            <a:xfrm>
              <a:off x="270363" y="1776635"/>
              <a:ext cx="723254" cy="138499"/>
            </a:xfrm>
            <a:prstGeom prst="rect">
              <a:avLst/>
            </a:prstGeom>
          </p:spPr>
          <p:txBody>
            <a:bodyPr wrap="square">
              <a:spAutoFit/>
            </a:bodyPr>
            <a:lstStyle/>
            <a:p>
              <a:r>
                <a:rPr lang="es-ES" sz="300" b="1">
                  <a:solidFill>
                    <a:schemeClr val="bg1"/>
                  </a:solidFill>
                </a:rPr>
                <a:t>LUN        MAR        MIE</a:t>
              </a:r>
            </a:p>
          </p:txBody>
        </p:sp>
        <p:sp>
          <p:nvSpPr>
            <p:cNvPr id="12" name="Rectangle 11">
              <a:extLst>
                <a:ext uri="{FF2B5EF4-FFF2-40B4-BE49-F238E27FC236}">
                  <a16:creationId xmlns:a16="http://schemas.microsoft.com/office/drawing/2014/main" id="{6BDD62C6-B9E5-2248-B67D-B8286914D34A}"/>
                </a:ext>
              </a:extLst>
            </p:cNvPr>
            <p:cNvSpPr/>
            <p:nvPr/>
          </p:nvSpPr>
          <p:spPr>
            <a:xfrm>
              <a:off x="258077" y="1858450"/>
              <a:ext cx="723254" cy="138499"/>
            </a:xfrm>
            <a:prstGeom prst="rect">
              <a:avLst/>
            </a:prstGeom>
          </p:spPr>
          <p:txBody>
            <a:bodyPr wrap="square">
              <a:spAutoFit/>
            </a:bodyPr>
            <a:lstStyle/>
            <a:p>
              <a:r>
                <a:rPr lang="es-ES" sz="300" b="1">
                  <a:solidFill>
                    <a:schemeClr val="bg1"/>
                  </a:solidFill>
                </a:rPr>
                <a:t>JUE.    VIE</a:t>
              </a:r>
            </a:p>
          </p:txBody>
        </p:sp>
      </p:grpSp>
      <p:pic>
        <p:nvPicPr>
          <p:cNvPr id="7" name="Picture 6" descr="A picture containing toy&#10;&#10;Description automatically generated">
            <a:extLst>
              <a:ext uri="{FF2B5EF4-FFF2-40B4-BE49-F238E27FC236}">
                <a16:creationId xmlns:a16="http://schemas.microsoft.com/office/drawing/2014/main" id="{F136C448-86FB-49EF-9161-86B7F33A0C52}"/>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0" y="3083441"/>
            <a:ext cx="3424441" cy="3194890"/>
          </a:xfrm>
          <a:prstGeom prst="rect">
            <a:avLst/>
          </a:prstGeom>
        </p:spPr>
      </p:pic>
    </p:spTree>
    <p:extLst>
      <p:ext uri="{BB962C8B-B14F-4D97-AF65-F5344CB8AC3E}">
        <p14:creationId xmlns:p14="http://schemas.microsoft.com/office/powerpoint/2010/main" val="13734432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5" y="1754551"/>
            <a:ext cx="9153395" cy="3872188"/>
          </a:xfrm>
        </p:spPr>
        <p:txBody>
          <a:bodyPr/>
          <a:lstStyle/>
          <a:p>
            <a:pPr marL="0" indent="0" algn="just">
              <a:buNone/>
            </a:pPr>
            <a:r>
              <a:rPr lang="es-ES" dirty="0"/>
              <a:t>Asegúrese de programar durante la primera semana evaluaciones o reuniones para abordar cualquier problema o preocupación que pudiera tener. Es el momento ideal de ofrecer crítica constructiva y consejos sobre las diferentes tareas. Use la tecnología cuando pueda, por ejemplo, con la aplicación compartida de Google Calendar e incorpórela en los eventos de la semana.  Compruebe su preparación antes de las reuniones semanales de evaluación para que sean valiosas para ambos. </a:t>
            </a:r>
          </a:p>
          <a:p>
            <a:pPr marL="0" indent="0" algn="just">
              <a:buNone/>
            </a:pPr>
            <a:r>
              <a:rPr lang="es-ES" dirty="0"/>
              <a:t>En las próximas semanas, a medida que aumente su confianza, explíquele sus objetivos de negocio a medio y largo plazo, e indique dónde encaja en su visión. Eso le permitirá tener claro el futuro y, sobre todo, ganará en seguridad y comprenderá cuál debe ser su contribución.  Muy a menudo, se infravalora la claridad en la gestión empresarial.</a:t>
            </a:r>
          </a:p>
          <a:p>
            <a:pPr marL="0" indent="0" algn="just">
              <a:spcBef>
                <a:spcPts val="400"/>
              </a:spcBef>
              <a:buNone/>
            </a:pPr>
            <a:endParaRPr lang="en-US" dirty="0"/>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65597"/>
            <a:ext cx="4114540" cy="857158"/>
          </a:xfrm>
        </p:spPr>
        <p:txBody>
          <a:bodyPr>
            <a:normAutofit fontScale="92500"/>
          </a:bodyPr>
          <a:lstStyle/>
          <a:p>
            <a:r>
              <a:rPr lang="es-ES" dirty="0">
                <a:solidFill>
                  <a:srgbClr val="EE7123"/>
                </a:solidFill>
              </a:rPr>
              <a:t>LA PRIMERA SEMANA </a:t>
            </a:r>
          </a:p>
        </p:txBody>
      </p:sp>
      <p:grpSp>
        <p:nvGrpSpPr>
          <p:cNvPr id="4" name="Group 3">
            <a:extLst>
              <a:ext uri="{FF2B5EF4-FFF2-40B4-BE49-F238E27FC236}">
                <a16:creationId xmlns:a16="http://schemas.microsoft.com/office/drawing/2014/main" id="{23F7FCD5-3FEB-C249-A528-5DEF767DCD52}"/>
              </a:ext>
            </a:extLst>
          </p:cNvPr>
          <p:cNvGrpSpPr/>
          <p:nvPr/>
        </p:nvGrpSpPr>
        <p:grpSpPr>
          <a:xfrm>
            <a:off x="97591" y="782842"/>
            <a:ext cx="813476" cy="726397"/>
            <a:chOff x="180141" y="1478167"/>
            <a:chExt cx="813476" cy="726397"/>
          </a:xfrm>
        </p:grpSpPr>
        <p:pic>
          <p:nvPicPr>
            <p:cNvPr id="3" name="Graphic 2" descr="Daily calendar">
              <a:extLst>
                <a:ext uri="{FF2B5EF4-FFF2-40B4-BE49-F238E27FC236}">
                  <a16:creationId xmlns:a16="http://schemas.microsoft.com/office/drawing/2014/main" id="{38A06D7E-7025-B543-8A3F-1A944285C4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0141" y="1478167"/>
              <a:ext cx="726397" cy="726397"/>
            </a:xfrm>
            <a:prstGeom prst="rect">
              <a:avLst/>
            </a:prstGeom>
          </p:spPr>
        </p:pic>
        <p:sp>
          <p:nvSpPr>
            <p:cNvPr id="11" name="Rectangle 10">
              <a:extLst>
                <a:ext uri="{FF2B5EF4-FFF2-40B4-BE49-F238E27FC236}">
                  <a16:creationId xmlns:a16="http://schemas.microsoft.com/office/drawing/2014/main" id="{80665F30-85C9-E647-AFA8-B497D381173E}"/>
                </a:ext>
              </a:extLst>
            </p:cNvPr>
            <p:cNvSpPr/>
            <p:nvPr/>
          </p:nvSpPr>
          <p:spPr>
            <a:xfrm>
              <a:off x="270363" y="1776635"/>
              <a:ext cx="723254" cy="138499"/>
            </a:xfrm>
            <a:prstGeom prst="rect">
              <a:avLst/>
            </a:prstGeom>
          </p:spPr>
          <p:txBody>
            <a:bodyPr wrap="square">
              <a:spAutoFit/>
            </a:bodyPr>
            <a:lstStyle/>
            <a:p>
              <a:r>
                <a:rPr lang="es-ES" sz="300" b="1">
                  <a:solidFill>
                    <a:schemeClr val="bg1"/>
                  </a:solidFill>
                </a:rPr>
                <a:t>LUN        MAR        MIE</a:t>
              </a:r>
            </a:p>
          </p:txBody>
        </p:sp>
        <p:sp>
          <p:nvSpPr>
            <p:cNvPr id="12" name="Rectangle 11">
              <a:extLst>
                <a:ext uri="{FF2B5EF4-FFF2-40B4-BE49-F238E27FC236}">
                  <a16:creationId xmlns:a16="http://schemas.microsoft.com/office/drawing/2014/main" id="{6BDD62C6-B9E5-2248-B67D-B8286914D34A}"/>
                </a:ext>
              </a:extLst>
            </p:cNvPr>
            <p:cNvSpPr/>
            <p:nvPr/>
          </p:nvSpPr>
          <p:spPr>
            <a:xfrm>
              <a:off x="258077" y="1858450"/>
              <a:ext cx="723254" cy="138499"/>
            </a:xfrm>
            <a:prstGeom prst="rect">
              <a:avLst/>
            </a:prstGeom>
          </p:spPr>
          <p:txBody>
            <a:bodyPr wrap="square">
              <a:spAutoFit/>
            </a:bodyPr>
            <a:lstStyle/>
            <a:p>
              <a:r>
                <a:rPr lang="es-ES" sz="300" b="1">
                  <a:solidFill>
                    <a:schemeClr val="bg1"/>
                  </a:solidFill>
                </a:rPr>
                <a:t>JUE.    VIE</a:t>
              </a:r>
            </a:p>
          </p:txBody>
        </p:sp>
      </p:grpSp>
      <p:pic>
        <p:nvPicPr>
          <p:cNvPr id="7" name="Picture 6" descr="A close up of a sign&#10;&#10;Description automatically generated">
            <a:extLst>
              <a:ext uri="{FF2B5EF4-FFF2-40B4-BE49-F238E27FC236}">
                <a16:creationId xmlns:a16="http://schemas.microsoft.com/office/drawing/2014/main" id="{5DB6B876-EB05-4186-AF06-2D6DB32EFCEE}"/>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75527" y="2932386"/>
            <a:ext cx="2159748" cy="2159748"/>
          </a:xfrm>
          <a:prstGeom prst="rect">
            <a:avLst/>
          </a:prstGeom>
        </p:spPr>
      </p:pic>
    </p:spTree>
    <p:extLst>
      <p:ext uri="{BB962C8B-B14F-4D97-AF65-F5344CB8AC3E}">
        <p14:creationId xmlns:p14="http://schemas.microsoft.com/office/powerpoint/2010/main" val="41078117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33783" y="4266110"/>
            <a:ext cx="8009325" cy="2180169"/>
          </a:xfrm>
        </p:spPr>
        <p:txBody>
          <a:bodyPr/>
          <a:lstStyle/>
          <a:p>
            <a:r>
              <a:rPr lang="es-ES" b="1" dirty="0"/>
              <a:t>5.4 </a:t>
            </a:r>
            <a:r>
              <a:rPr lang="es-ES" dirty="0"/>
              <a:t>FORMACIÓN Y APOYO - LOS PRIMEROS MESES DE TRABAJO SON LA CLAVE DEL ÉXITO </a:t>
            </a:r>
          </a:p>
        </p:txBody>
      </p:sp>
      <p:pic>
        <p:nvPicPr>
          <p:cNvPr id="3" name="Picture 2" descr="A picture containing clock&#10;&#10;Description automatically generated">
            <a:extLst>
              <a:ext uri="{FF2B5EF4-FFF2-40B4-BE49-F238E27FC236}">
                <a16:creationId xmlns:a16="http://schemas.microsoft.com/office/drawing/2014/main" id="{6BF1D036-F66A-4D3A-95EB-819CD9E3EB13}"/>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663559" y="279215"/>
            <a:ext cx="6096000" cy="4572000"/>
          </a:xfrm>
          <a:prstGeom prst="rect">
            <a:avLst/>
          </a:prstGeom>
        </p:spPr>
      </p:pic>
    </p:spTree>
    <p:extLst>
      <p:ext uri="{BB962C8B-B14F-4D97-AF65-F5344CB8AC3E}">
        <p14:creationId xmlns:p14="http://schemas.microsoft.com/office/powerpoint/2010/main" val="1903158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a:t>5.1 INTRODUCCIÓN</a:t>
            </a:r>
          </a:p>
        </p:txBody>
      </p:sp>
      <p:pic>
        <p:nvPicPr>
          <p:cNvPr id="4" name="Picture 3" descr="A drawing of a person&#10;&#10;Description automatically generated">
            <a:extLst>
              <a:ext uri="{FF2B5EF4-FFF2-40B4-BE49-F238E27FC236}">
                <a16:creationId xmlns:a16="http://schemas.microsoft.com/office/drawing/2014/main" id="{D616FC47-0899-436F-A515-5B5566BF1AA1}"/>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608503" y="654518"/>
            <a:ext cx="4457373" cy="3158768"/>
          </a:xfrm>
          <a:prstGeom prst="rect">
            <a:avLst/>
          </a:prstGeom>
        </p:spPr>
      </p:pic>
    </p:spTree>
    <p:extLst>
      <p:ext uri="{BB962C8B-B14F-4D97-AF65-F5344CB8AC3E}">
        <p14:creationId xmlns:p14="http://schemas.microsoft.com/office/powerpoint/2010/main" val="1938481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A05653B-94C0-C247-85F1-4F4F790FF6A8}"/>
              </a:ext>
            </a:extLst>
          </p:cNvPr>
          <p:cNvSpPr/>
          <p:nvPr/>
        </p:nvSpPr>
        <p:spPr>
          <a:xfrm>
            <a:off x="239908" y="1764717"/>
            <a:ext cx="8679872" cy="3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1695662D-9A2D-E848-ADE1-EBED8664836C}"/>
              </a:ext>
            </a:extLst>
          </p:cNvPr>
          <p:cNvSpPr>
            <a:spLocks noGrp="1"/>
          </p:cNvSpPr>
          <p:nvPr>
            <p:ph type="body" sz="quarter" idx="14"/>
          </p:nvPr>
        </p:nvSpPr>
        <p:spPr>
          <a:xfrm>
            <a:off x="668483" y="678118"/>
            <a:ext cx="8679872" cy="5501763"/>
          </a:xfrm>
        </p:spPr>
        <p:txBody>
          <a:bodyPr/>
          <a:lstStyle/>
          <a:p>
            <a:pPr algn="just"/>
            <a:r>
              <a:rPr lang="es-ES" dirty="0"/>
              <a:t>Como ya hemos comentado antes, cada vez se habla más de la incorporación de personal. Casi el 90% de las personas contratadas deciden su permanencia en una empresa en los primeros seis meses. Es fundamental revisar y ofrecer comentarios introspectivos sobre las primeras aportaciones de la persona contratada. Es importante, tanto para usted como para ella, contar con una evaluación formal mensual que le permita comprobar si está cómoda, contenta e implicada. </a:t>
            </a:r>
          </a:p>
          <a:p>
            <a:pPr algn="just"/>
            <a:endParaRPr lang="en-IE" sz="1100" dirty="0"/>
          </a:p>
          <a:p>
            <a:pPr algn="just"/>
            <a:r>
              <a:rPr lang="es-ES" dirty="0"/>
              <a:t>Decida la frecuencia de las reuniones formales: semanal, quincenal o mensual (no se recomienda una periodicidad menor). Además de los aspectos prácticos del trabajo en sí, pregúntele cosas como: </a:t>
            </a:r>
            <a:r>
              <a:rPr lang="es-ES" i="1" dirty="0"/>
              <a:t>¿Qué necesitas que haga para ayudarte a triunfar en el puesto?</a:t>
            </a:r>
            <a:r>
              <a:rPr lang="es-ES" b="1" i="1" dirty="0"/>
              <a:t> </a:t>
            </a:r>
            <a:r>
              <a:rPr lang="es-ES" dirty="0"/>
              <a:t>No se olvide programar las reuniones en su agenda. Su disponibilidad de compromiso con las reuniones para escuchar a la nueva persona es una señal de respeto hacia ella.</a:t>
            </a:r>
          </a:p>
          <a:p>
            <a:pPr algn="just"/>
            <a:endParaRPr lang="en-US" dirty="0"/>
          </a:p>
        </p:txBody>
      </p:sp>
    </p:spTree>
    <p:extLst>
      <p:ext uri="{BB962C8B-B14F-4D97-AF65-F5344CB8AC3E}">
        <p14:creationId xmlns:p14="http://schemas.microsoft.com/office/powerpoint/2010/main" val="24991858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A05653B-94C0-C247-85F1-4F4F790FF6A8}"/>
              </a:ext>
            </a:extLst>
          </p:cNvPr>
          <p:cNvSpPr/>
          <p:nvPr/>
        </p:nvSpPr>
        <p:spPr>
          <a:xfrm>
            <a:off x="239908" y="1764717"/>
            <a:ext cx="8679872" cy="3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1695662D-9A2D-E848-ADE1-EBED8664836C}"/>
              </a:ext>
            </a:extLst>
          </p:cNvPr>
          <p:cNvSpPr>
            <a:spLocks noGrp="1"/>
          </p:cNvSpPr>
          <p:nvPr>
            <p:ph type="body" sz="quarter" idx="14"/>
          </p:nvPr>
        </p:nvSpPr>
        <p:spPr>
          <a:xfrm>
            <a:off x="766575" y="464758"/>
            <a:ext cx="8679872" cy="5501763"/>
          </a:xfrm>
        </p:spPr>
        <p:txBody>
          <a:bodyPr/>
          <a:lstStyle/>
          <a:p>
            <a:pPr algn="just"/>
            <a:r>
              <a:rPr lang="es-ES"/>
              <a:t>A muchas empresas les resulta útil disponer de un CONVENIO DE FORMACIÓN – </a:t>
            </a:r>
            <a:r>
              <a:rPr lang="es-ES" b="1">
                <a:solidFill>
                  <a:srgbClr val="FF0000"/>
                </a:solidFill>
              </a:rPr>
              <a:t>Descargue y edite nuestro MODELO</a:t>
            </a:r>
          </a:p>
          <a:p>
            <a:pPr algn="just"/>
            <a:endParaRPr lang="en-US" dirty="0"/>
          </a:p>
          <a:p>
            <a:pPr algn="just"/>
            <a:endParaRPr lang="en-US" dirty="0"/>
          </a:p>
        </p:txBody>
      </p:sp>
      <p:pic>
        <p:nvPicPr>
          <p:cNvPr id="2" name="Picture 1">
            <a:extLst>
              <a:ext uri="{FF2B5EF4-FFF2-40B4-BE49-F238E27FC236}">
                <a16:creationId xmlns:a16="http://schemas.microsoft.com/office/drawing/2014/main" id="{8DA8777E-E6B2-4929-A1F7-4D7103AE45F5}"/>
              </a:ext>
            </a:extLst>
          </p:cNvPr>
          <p:cNvPicPr>
            <a:picLocks noChangeAspect="1"/>
          </p:cNvPicPr>
          <p:nvPr/>
        </p:nvPicPr>
        <p:blipFill>
          <a:blip r:embed="rId2"/>
          <a:stretch>
            <a:fillRect/>
          </a:stretch>
        </p:blipFill>
        <p:spPr>
          <a:xfrm>
            <a:off x="2265680" y="1656411"/>
            <a:ext cx="5681662" cy="3975404"/>
          </a:xfrm>
          <a:prstGeom prst="rect">
            <a:avLst/>
          </a:prstGeom>
        </p:spPr>
      </p:pic>
    </p:spTree>
    <p:extLst>
      <p:ext uri="{BB962C8B-B14F-4D97-AF65-F5344CB8AC3E}">
        <p14:creationId xmlns:p14="http://schemas.microsoft.com/office/powerpoint/2010/main" val="20776727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4" y="3583517"/>
            <a:ext cx="7295765" cy="2654302"/>
          </a:xfrm>
        </p:spPr>
        <p:txBody>
          <a:bodyPr/>
          <a:lstStyle/>
          <a:p>
            <a:r>
              <a:rPr lang="es-ES" b="1"/>
              <a:t>5.5 </a:t>
            </a:r>
            <a:r>
              <a:rPr lang="es-ES"/>
              <a:t>FORMACIÓN Y APOYO - PRIMERA EVALUACIÓN ANUAL </a:t>
            </a:r>
          </a:p>
        </p:txBody>
      </p:sp>
      <p:pic>
        <p:nvPicPr>
          <p:cNvPr id="4" name="Picture 3" descr="A close up of a logo&#10;&#10;Description automatically generated">
            <a:extLst>
              <a:ext uri="{FF2B5EF4-FFF2-40B4-BE49-F238E27FC236}">
                <a16:creationId xmlns:a16="http://schemas.microsoft.com/office/drawing/2014/main" id="{0D2FD6BA-80B1-4035-8A4D-6A97D45FFF1E}"/>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734018" y="935419"/>
            <a:ext cx="4079773" cy="3095297"/>
          </a:xfrm>
          <a:prstGeom prst="rect">
            <a:avLst/>
          </a:prstGeom>
        </p:spPr>
      </p:pic>
    </p:spTree>
    <p:extLst>
      <p:ext uri="{BB962C8B-B14F-4D97-AF65-F5344CB8AC3E}">
        <p14:creationId xmlns:p14="http://schemas.microsoft.com/office/powerpoint/2010/main" val="9511229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B08162C-064D-494D-A688-D8511F4AF64F}"/>
              </a:ext>
            </a:extLst>
          </p:cNvPr>
          <p:cNvSpPr/>
          <p:nvPr/>
        </p:nvSpPr>
        <p:spPr>
          <a:xfrm>
            <a:off x="332508" y="4608576"/>
            <a:ext cx="11700996" cy="296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66F543A3-B66E-924C-95C8-5A4945373BF6}"/>
              </a:ext>
            </a:extLst>
          </p:cNvPr>
          <p:cNvSpPr>
            <a:spLocks noGrp="1"/>
          </p:cNvSpPr>
          <p:nvPr>
            <p:ph type="body" sz="quarter" idx="25"/>
          </p:nvPr>
        </p:nvSpPr>
        <p:spPr>
          <a:xfrm>
            <a:off x="1749191" y="3687156"/>
            <a:ext cx="8706989" cy="3345561"/>
          </a:xfrm>
        </p:spPr>
        <p:txBody>
          <a:bodyPr anchor="t">
            <a:normAutofit/>
          </a:bodyPr>
          <a:lstStyle/>
          <a:p>
            <a:r>
              <a:rPr lang="es-ES" sz="2400" dirty="0">
                <a:latin typeface="+mn-lt"/>
              </a:rPr>
              <a:t>El final del primer año suele ser cuando el proceso de incorporación tradicional se convierte en retención y satisfacción de la plantilla.</a:t>
            </a:r>
            <a:r>
              <a:rPr lang="es-ES" sz="2400" b="1" i="1" dirty="0">
                <a:latin typeface="+mn-lt"/>
              </a:rPr>
              <a:t>  </a:t>
            </a:r>
          </a:p>
          <a:p>
            <a:r>
              <a:rPr lang="es-ES" sz="2400" b="1" i="1" dirty="0">
                <a:solidFill>
                  <a:srgbClr val="CE1779"/>
                </a:solidFill>
                <a:latin typeface="+mn-lt"/>
              </a:rPr>
              <a:t>Por lo general, es el momento de pasar del aprendizaje sobre el terreno a la formación continua.  </a:t>
            </a:r>
          </a:p>
          <a:p>
            <a:r>
              <a:rPr lang="es-ES" sz="2400" dirty="0">
                <a:latin typeface="+mn-lt"/>
              </a:rPr>
              <a:t>Eso requiere un compromiso con la formación laboral. También es el momento de realizar la evaluación formal de rendimiento conforme al acuerdo inicial, con un diálogo sobre las recompensas.</a:t>
            </a:r>
          </a:p>
        </p:txBody>
      </p:sp>
      <p:sp>
        <p:nvSpPr>
          <p:cNvPr id="11" name="Picture Placeholder 3">
            <a:extLst>
              <a:ext uri="{FF2B5EF4-FFF2-40B4-BE49-F238E27FC236}">
                <a16:creationId xmlns:a16="http://schemas.microsoft.com/office/drawing/2014/main" id="{F159539E-50C7-104F-9105-4CF25986620C}"/>
              </a:ext>
            </a:extLst>
          </p:cNvPr>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blipFill>
            <a:blip r:embed="rId2" cstate="screen">
              <a:extLst>
                <a:ext uri="{28A0092B-C50C-407E-A947-70E740481C1C}">
                  <a14:useLocalDpi xmlns:a14="http://schemas.microsoft.com/office/drawing/2010/main"/>
                </a:ext>
              </a:extLst>
            </a:blip>
            <a:srcRect/>
            <a:stretch>
              <a:fillRect l="21"/>
            </a:stretch>
          </a:blipFill>
          <a:ln>
            <a:noFill/>
          </a:ln>
        </p:spPr>
        <p:txBody>
          <a:bodyPr/>
          <a:lstStyle>
            <a:lvl1pPr algn="ctr">
              <a:defRPr sz="2400">
                <a:solidFill>
                  <a:srgbClr val="6D6E6C"/>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2907801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0B81E-60A0-3943-A2B0-741DC6BB0643}"/>
              </a:ext>
            </a:extLst>
          </p:cNvPr>
          <p:cNvSpPr/>
          <p:nvPr/>
        </p:nvSpPr>
        <p:spPr>
          <a:xfrm>
            <a:off x="3512127" y="1723154"/>
            <a:ext cx="8679872" cy="3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7F989443-8409-5E4D-A611-E24F0E9662B3}"/>
              </a:ext>
            </a:extLst>
          </p:cNvPr>
          <p:cNvSpPr>
            <a:spLocks noGrp="1"/>
          </p:cNvSpPr>
          <p:nvPr>
            <p:ph type="body" sz="quarter" idx="13"/>
          </p:nvPr>
        </p:nvSpPr>
        <p:spPr>
          <a:xfrm>
            <a:off x="3056709" y="363682"/>
            <a:ext cx="8699525" cy="2348345"/>
          </a:xfrm>
        </p:spPr>
        <p:txBody>
          <a:bodyPr>
            <a:normAutofit/>
          </a:bodyPr>
          <a:lstStyle/>
          <a:p>
            <a:r>
              <a:rPr lang="es-ES" sz="3300" dirty="0"/>
              <a:t>Forbes ha publicado los </a:t>
            </a:r>
            <a:r>
              <a:rPr lang="es-ES" sz="3300" u="sng" dirty="0">
                <a:solidFill>
                  <a:srgbClr val="CE1779"/>
                </a:solidFill>
              </a:rPr>
              <a:t>nueve puntos</a:t>
            </a:r>
            <a:r>
              <a:rPr lang="es-ES" sz="3300" dirty="0">
                <a:solidFill>
                  <a:srgbClr val="CE1779"/>
                </a:solidFill>
              </a:rPr>
              <a:t> </a:t>
            </a:r>
            <a:r>
              <a:rPr lang="es-ES" sz="3300" dirty="0"/>
              <a:t>que debe incluir la evaluación de rendimiento anual:</a:t>
            </a:r>
          </a:p>
        </p:txBody>
      </p:sp>
      <p:sp>
        <p:nvSpPr>
          <p:cNvPr id="5" name="Text Placeholder 4">
            <a:extLst>
              <a:ext uri="{FF2B5EF4-FFF2-40B4-BE49-F238E27FC236}">
                <a16:creationId xmlns:a16="http://schemas.microsoft.com/office/drawing/2014/main" id="{19446D88-7282-5C49-9A8E-338F5FE8BF3D}"/>
              </a:ext>
            </a:extLst>
          </p:cNvPr>
          <p:cNvSpPr>
            <a:spLocks noGrp="1"/>
          </p:cNvSpPr>
          <p:nvPr>
            <p:ph type="body" sz="quarter" idx="14"/>
          </p:nvPr>
        </p:nvSpPr>
        <p:spPr>
          <a:xfrm>
            <a:off x="3110257" y="1748137"/>
            <a:ext cx="4296214" cy="5489876"/>
          </a:xfrm>
        </p:spPr>
        <p:txBody>
          <a:bodyPr/>
          <a:lstStyle/>
          <a:p>
            <a:pPr marL="457200" lvl="0" indent="-457200">
              <a:buClr>
                <a:srgbClr val="CE1779"/>
              </a:buClr>
              <a:buFont typeface="+mj-lt"/>
              <a:buAutoNum type="arabicPeriod"/>
            </a:pPr>
            <a:r>
              <a:rPr lang="es-ES" dirty="0"/>
              <a:t>Logros de la plantilla   </a:t>
            </a:r>
          </a:p>
          <a:p>
            <a:pPr marL="457200" lvl="0" indent="-457200">
              <a:buClr>
                <a:srgbClr val="CE1779"/>
              </a:buClr>
              <a:buFont typeface="+mj-lt"/>
              <a:buAutoNum type="arabicPeriod"/>
            </a:pPr>
            <a:r>
              <a:rPr lang="es-ES" dirty="0"/>
              <a:t>Revisión de las responsabilidades diarias</a:t>
            </a:r>
          </a:p>
          <a:p>
            <a:pPr marL="457200" lvl="0" indent="-457200">
              <a:buClr>
                <a:srgbClr val="CE1779"/>
              </a:buClr>
              <a:buFont typeface="+mj-lt"/>
              <a:buAutoNum type="arabicPeriod"/>
            </a:pPr>
            <a:r>
              <a:rPr lang="es-ES" dirty="0"/>
              <a:t>Áreas de mejora (destrezas y cualidades): ¿cómo puede progresar la persona hacia un desarrollo personal y profesional aún mayor?</a:t>
            </a:r>
          </a:p>
          <a:p>
            <a:pPr marL="457200" lvl="0" indent="-457200">
              <a:buClr>
                <a:srgbClr val="CE1779"/>
              </a:buClr>
              <a:buFont typeface="+mj-lt"/>
              <a:buAutoNum type="arabicPeriod"/>
            </a:pPr>
            <a:r>
              <a:rPr lang="es-ES" dirty="0"/>
              <a:t>Fortalezas: destrezas y cualidades</a:t>
            </a:r>
          </a:p>
          <a:p>
            <a:pPr marL="457200" lvl="0" indent="-457200">
              <a:buClr>
                <a:srgbClr val="CE1779"/>
              </a:buClr>
              <a:buFont typeface="+mj-lt"/>
              <a:buAutoNum type="arabicPeriod"/>
            </a:pPr>
            <a:r>
              <a:rPr lang="es-ES" dirty="0"/>
              <a:t>Prioridades de la empresa</a:t>
            </a:r>
          </a:p>
        </p:txBody>
      </p:sp>
      <p:sp>
        <p:nvSpPr>
          <p:cNvPr id="6" name="Text Placeholder 4">
            <a:extLst>
              <a:ext uri="{FF2B5EF4-FFF2-40B4-BE49-F238E27FC236}">
                <a16:creationId xmlns:a16="http://schemas.microsoft.com/office/drawing/2014/main" id="{0E32D99C-A14D-B148-8320-95882D86E037}"/>
              </a:ext>
            </a:extLst>
          </p:cNvPr>
          <p:cNvSpPr txBox="1">
            <a:spLocks/>
          </p:cNvSpPr>
          <p:nvPr/>
        </p:nvSpPr>
        <p:spPr>
          <a:xfrm>
            <a:off x="7315200" y="1750864"/>
            <a:ext cx="4441034" cy="54898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buClr>
                <a:srgbClr val="CE1779"/>
              </a:buClr>
              <a:buFont typeface="+mj-lt"/>
              <a:buAutoNum type="arabicPeriod" startAt="6"/>
            </a:pPr>
            <a:r>
              <a:rPr lang="es-ES" dirty="0"/>
              <a:t>Próximos pasos en la trayectoria profesional</a:t>
            </a:r>
          </a:p>
          <a:p>
            <a:pPr marL="457200" indent="-457200">
              <a:buClr>
                <a:srgbClr val="CE1779"/>
              </a:buClr>
              <a:buFont typeface="+mj-lt"/>
              <a:buAutoNum type="arabicPeriod" startAt="6"/>
            </a:pPr>
            <a:r>
              <a:rPr lang="es-ES" dirty="0"/>
              <a:t>Pasos inmediatos: repase el plan de acción de la persona en cuanto a lo que debe hacer el siguiente mes, trimestre y año</a:t>
            </a:r>
          </a:p>
          <a:p>
            <a:pPr marL="457200" indent="-457200">
              <a:buClr>
                <a:srgbClr val="CE1779"/>
              </a:buClr>
              <a:buFont typeface="+mj-lt"/>
              <a:buAutoNum type="arabicPeriod" startAt="6"/>
            </a:pPr>
            <a:r>
              <a:rPr lang="es-ES" dirty="0"/>
              <a:t>¿En qué puede colaborar la empresa?</a:t>
            </a:r>
          </a:p>
          <a:p>
            <a:pPr marL="457200" indent="-457200">
              <a:buClr>
                <a:srgbClr val="CE1779"/>
              </a:buClr>
              <a:buFont typeface="+mj-lt"/>
              <a:buAutoNum type="arabicPeriod" startAt="6"/>
            </a:pPr>
            <a:r>
              <a:rPr lang="es-ES" dirty="0"/>
              <a:t>Todo el mundo tiene que saber que es importante ayudar para crear su propia red de contactos profesionales</a:t>
            </a:r>
          </a:p>
        </p:txBody>
      </p:sp>
      <p:cxnSp>
        <p:nvCxnSpPr>
          <p:cNvPr id="9" name="Straight Connector 8">
            <a:extLst>
              <a:ext uri="{FF2B5EF4-FFF2-40B4-BE49-F238E27FC236}">
                <a16:creationId xmlns:a16="http://schemas.microsoft.com/office/drawing/2014/main" id="{53508389-D0A6-0F4B-8455-BF31CC5DAFB9}"/>
              </a:ext>
            </a:extLst>
          </p:cNvPr>
          <p:cNvCxnSpPr>
            <a:cxnSpLocks/>
          </p:cNvCxnSpPr>
          <p:nvPr/>
        </p:nvCxnSpPr>
        <p:spPr>
          <a:xfrm>
            <a:off x="3262745" y="1537855"/>
            <a:ext cx="864523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0428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1F0B81E-60A0-3943-A2B0-741DC6BB0643}"/>
              </a:ext>
            </a:extLst>
          </p:cNvPr>
          <p:cNvSpPr/>
          <p:nvPr/>
        </p:nvSpPr>
        <p:spPr>
          <a:xfrm>
            <a:off x="3512127" y="1723154"/>
            <a:ext cx="8679872" cy="3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7F989443-8409-5E4D-A611-E24F0E9662B3}"/>
              </a:ext>
            </a:extLst>
          </p:cNvPr>
          <p:cNvSpPr>
            <a:spLocks noGrp="1"/>
          </p:cNvSpPr>
          <p:nvPr>
            <p:ph type="body" sz="quarter" idx="13"/>
          </p:nvPr>
        </p:nvSpPr>
        <p:spPr>
          <a:xfrm>
            <a:off x="3512127" y="363682"/>
            <a:ext cx="8244107" cy="2348345"/>
          </a:xfrm>
        </p:spPr>
        <p:txBody>
          <a:bodyPr>
            <a:normAutofit/>
          </a:bodyPr>
          <a:lstStyle/>
          <a:p>
            <a:r>
              <a:rPr lang="es-ES" sz="3300"/>
              <a:t>RECURSOS ADICIONALES</a:t>
            </a:r>
          </a:p>
        </p:txBody>
      </p:sp>
      <p:cxnSp>
        <p:nvCxnSpPr>
          <p:cNvPr id="9" name="Straight Connector 8">
            <a:extLst>
              <a:ext uri="{FF2B5EF4-FFF2-40B4-BE49-F238E27FC236}">
                <a16:creationId xmlns:a16="http://schemas.microsoft.com/office/drawing/2014/main" id="{53508389-D0A6-0F4B-8455-BF31CC5DAFB9}"/>
              </a:ext>
            </a:extLst>
          </p:cNvPr>
          <p:cNvCxnSpPr>
            <a:cxnSpLocks/>
          </p:cNvCxnSpPr>
          <p:nvPr/>
        </p:nvCxnSpPr>
        <p:spPr>
          <a:xfrm>
            <a:off x="3262745" y="1537855"/>
            <a:ext cx="864523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061B9652-F8E9-4C14-AA2A-A8F674D8D4DB}"/>
              </a:ext>
            </a:extLst>
          </p:cNvPr>
          <p:cNvSpPr>
            <a:spLocks noGrp="1"/>
          </p:cNvSpPr>
          <p:nvPr>
            <p:ph type="body" sz="quarter" idx="14"/>
          </p:nvPr>
        </p:nvSpPr>
        <p:spPr>
          <a:xfrm>
            <a:off x="3512127" y="2057400"/>
            <a:ext cx="7407087" cy="3975101"/>
          </a:xfrm>
        </p:spPr>
        <p:txBody>
          <a:bodyPr/>
          <a:lstStyle/>
          <a:p>
            <a:r>
              <a:rPr lang="es-ES"/>
              <a:t>ESTE MÓDULO ENUMERA UN LISTADO EXHAUSTIVO DE RECURSOS ADICIONALES QUE PUEDE ADAPTAR A SUS NECESIDADES</a:t>
            </a:r>
          </a:p>
          <a:p>
            <a:endParaRPr lang="en-IE" dirty="0"/>
          </a:p>
          <a:p>
            <a:r>
              <a:rPr lang="es-ES"/>
              <a:t>Además, incluimos una plantilla de Documento de evaluación del rendimiento</a:t>
            </a:r>
          </a:p>
        </p:txBody>
      </p:sp>
    </p:spTree>
    <p:extLst>
      <p:ext uri="{BB962C8B-B14F-4D97-AF65-F5344CB8AC3E}">
        <p14:creationId xmlns:p14="http://schemas.microsoft.com/office/powerpoint/2010/main" val="40853156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35132" y="1664208"/>
            <a:ext cx="2922628" cy="1030019"/>
          </a:xfrm>
        </p:spPr>
        <p:txBody>
          <a:bodyPr/>
          <a:lstStyle/>
          <a:p>
            <a:r>
              <a:rPr lang="es-ES" dirty="0"/>
              <a:t>A CONTI-NUACIÓN</a:t>
            </a:r>
          </a:p>
        </p:txBody>
      </p:sp>
      <p:sp>
        <p:nvSpPr>
          <p:cNvPr id="3" name="Text Placeholder 2"/>
          <p:cNvSpPr>
            <a:spLocks noGrp="1"/>
          </p:cNvSpPr>
          <p:nvPr>
            <p:ph type="body" sz="quarter" idx="14"/>
          </p:nvPr>
        </p:nvSpPr>
        <p:spPr>
          <a:xfrm>
            <a:off x="3474722" y="858821"/>
            <a:ext cx="3384169" cy="1841017"/>
          </a:xfrm>
        </p:spPr>
        <p:txBody>
          <a:bodyPr/>
          <a:lstStyle/>
          <a:p>
            <a:r>
              <a:rPr lang="es-ES" sz="2600" b="1" dirty="0">
                <a:solidFill>
                  <a:srgbClr val="CE1779"/>
                </a:solidFill>
              </a:rPr>
              <a:t>MÓDULO 6: </a:t>
            </a:r>
            <a:r>
              <a:rPr lang="es-ES" sz="2600" b="1" dirty="0"/>
              <a:t>	</a:t>
            </a:r>
          </a:p>
          <a:p>
            <a:pPr>
              <a:lnSpc>
                <a:spcPct val="100000"/>
              </a:lnSpc>
            </a:pPr>
            <a:endParaRPr lang="en-US" sz="600" b="1" dirty="0"/>
          </a:p>
          <a:p>
            <a:pPr>
              <a:lnSpc>
                <a:spcPct val="100000"/>
              </a:lnSpc>
              <a:spcBef>
                <a:spcPts val="0"/>
              </a:spcBef>
            </a:pPr>
            <a:r>
              <a:rPr lang="es-ES" sz="3300" b="1" dirty="0"/>
              <a:t>CONSOLIDAR UN EQUIPO (de dos)</a:t>
            </a:r>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s-ES" dirty="0">
                <a:solidFill>
                  <a:schemeClr val="bg1"/>
                </a:solidFill>
              </a:rPr>
              <a:t>@AmbitiontoEmploy</a:t>
            </a:r>
          </a:p>
        </p:txBody>
      </p:sp>
      <p:sp>
        <p:nvSpPr>
          <p:cNvPr id="22" name="Text Placeholder 21"/>
          <p:cNvSpPr>
            <a:spLocks noGrp="1"/>
          </p:cNvSpPr>
          <p:nvPr>
            <p:ph type="body" sz="quarter" idx="4294967295"/>
          </p:nvPr>
        </p:nvSpPr>
        <p:spPr>
          <a:xfrm>
            <a:off x="7438298" y="4369677"/>
            <a:ext cx="3661823" cy="323455"/>
          </a:xfrm>
        </p:spPr>
        <p:txBody>
          <a:bodyPr>
            <a:noAutofit/>
          </a:bodyPr>
          <a:lstStyle/>
          <a:p>
            <a:r>
              <a:rPr lang="es-ES" sz="2000" dirty="0">
                <a:solidFill>
                  <a:schemeClr val="bg1"/>
                </a:solidFill>
              </a:rPr>
              <a:t>www.</a:t>
            </a:r>
            <a:r>
              <a:rPr lang="es-ES" sz="2000" b="1" dirty="0">
                <a:solidFill>
                  <a:schemeClr val="bg1"/>
                </a:solidFill>
              </a:rPr>
              <a:t>ambitiontoemploy</a:t>
            </a:r>
            <a:r>
              <a:rPr lang="es-ES" sz="2000" dirty="0">
                <a:solidFill>
                  <a:schemeClr val="bg1"/>
                </a:solidFill>
              </a:rPr>
              <a:t>.eu</a:t>
            </a: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4" y="483330"/>
            <a:ext cx="6103358"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 sz="2400">
                <a:latin typeface="+mn-lt"/>
              </a:rPr>
              <a:t>Se ha esforzado y ha invertido mucho tiempo y recursos en encontrar a la persona perfecta.  Ahora toca dejar que esa persona trabaje y obtenga rendimiento para la empresa.  ¿Se puede creer que todo comienza el primer día?  En el Módulo 5, «Gestionar el talento», aprenderá nuevas destrezas para evaluar, gestionar y retener talento, con un repaso a contenidos importantes. </a:t>
            </a:r>
          </a:p>
          <a:p>
            <a:r>
              <a:rPr lang="es-ES" sz="2400">
                <a:latin typeface="+mn-lt"/>
              </a:rPr>
              <a:t>  </a:t>
            </a:r>
          </a:p>
          <a:p>
            <a:pPr marL="342900" lvl="0" indent="-342900">
              <a:buClr>
                <a:srgbClr val="CE1779"/>
              </a:buClr>
              <a:buFont typeface="Arial" panose="020B0604020202020204" pitchFamily="34" charset="0"/>
              <a:buChar char="•"/>
            </a:pPr>
            <a:r>
              <a:rPr lang="es-ES" sz="2400">
                <a:latin typeface="+mn-lt"/>
              </a:rPr>
              <a:t>Prepare la incorporación</a:t>
            </a:r>
          </a:p>
          <a:p>
            <a:pPr marL="342900" lvl="0" indent="-342900">
              <a:buClr>
                <a:srgbClr val="CE1779"/>
              </a:buClr>
              <a:buFont typeface="Arial" panose="020B0604020202020204" pitchFamily="34" charset="0"/>
              <a:buChar char="•"/>
            </a:pPr>
            <a:r>
              <a:rPr lang="es-ES" sz="2400">
                <a:latin typeface="+mn-lt"/>
              </a:rPr>
              <a:t>El primer día y la primera semana</a:t>
            </a:r>
          </a:p>
          <a:p>
            <a:pPr marL="342900" lvl="0" indent="-342900">
              <a:buClr>
                <a:srgbClr val="CE1779"/>
              </a:buClr>
              <a:buFont typeface="Arial" panose="020B0604020202020204" pitchFamily="34" charset="0"/>
              <a:buChar char="•"/>
            </a:pPr>
            <a:r>
              <a:rPr lang="es-ES" sz="2400">
                <a:latin typeface="+mn-lt"/>
              </a:rPr>
              <a:t>Formación y apoyo - Los primeros meses son la clave del éxito</a:t>
            </a:r>
          </a:p>
        </p:txBody>
      </p:sp>
      <p:sp>
        <p:nvSpPr>
          <p:cNvPr id="4" name="Text Placeholder 9">
            <a:extLst>
              <a:ext uri="{FF2B5EF4-FFF2-40B4-BE49-F238E27FC236}">
                <a16:creationId xmlns:a16="http://schemas.microsoft.com/office/drawing/2014/main" id="{526673DF-290B-8946-8418-A780DC449655}"/>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a:solidFill>
                  <a:schemeClr val="bg1"/>
                </a:solidFill>
              </a:rPr>
              <a:t>MÓDULO 5:</a:t>
            </a:r>
          </a:p>
          <a:p>
            <a:pPr algn="r">
              <a:lnSpc>
                <a:spcPct val="100000"/>
              </a:lnSpc>
            </a:pPr>
            <a:endParaRPr lang="en-US" sz="300" b="1" dirty="0">
              <a:solidFill>
                <a:schemeClr val="bg1"/>
              </a:solidFill>
            </a:endParaRPr>
          </a:p>
          <a:p>
            <a:pPr algn="r">
              <a:lnSpc>
                <a:spcPct val="100000"/>
              </a:lnSpc>
              <a:spcBef>
                <a:spcPts val="0"/>
              </a:spcBef>
            </a:pPr>
            <a:r>
              <a:rPr lang="es-ES">
                <a:solidFill>
                  <a:schemeClr val="bg1"/>
                </a:solidFill>
              </a:rPr>
              <a:t>GESTIONAR EL TALENTO </a:t>
            </a:r>
          </a:p>
          <a:p>
            <a:pPr algn="r"/>
            <a:endParaRPr lang="en-US" dirty="0">
              <a:solidFill>
                <a:schemeClr val="bg1"/>
              </a:solidFill>
            </a:endParaRPr>
          </a:p>
        </p:txBody>
      </p:sp>
    </p:spTree>
    <p:extLst>
      <p:ext uri="{BB962C8B-B14F-4D97-AF65-F5344CB8AC3E}">
        <p14:creationId xmlns:p14="http://schemas.microsoft.com/office/powerpoint/2010/main" val="3761040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l="38000"/>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s-ES" b="1"/>
              <a:t>5.2 </a:t>
            </a:r>
            <a:r>
              <a:rPr lang="es-ES"/>
              <a:t>PREPARE LA INCORPORACIÓN </a:t>
            </a:r>
          </a:p>
        </p:txBody>
      </p:sp>
    </p:spTree>
    <p:extLst>
      <p:ext uri="{BB962C8B-B14F-4D97-AF65-F5344CB8AC3E}">
        <p14:creationId xmlns:p14="http://schemas.microsoft.com/office/powerpoint/2010/main" val="1273294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096000" y="660400"/>
            <a:ext cx="5365168" cy="857504"/>
          </a:xfrm>
        </p:spPr>
        <p:txBody>
          <a:bodyPr>
            <a:noAutofit/>
          </a:bodyPr>
          <a:lstStyle/>
          <a:p>
            <a:pPr algn="r"/>
            <a:r>
              <a:rPr lang="es-ES"/>
              <a:t>5.2 PREPARE LA INCORPORACIÓN</a:t>
            </a:r>
          </a:p>
        </p:txBody>
      </p:sp>
      <p:sp>
        <p:nvSpPr>
          <p:cNvPr id="6" name="Text Placeholder 5"/>
          <p:cNvSpPr>
            <a:spLocks noGrp="1"/>
          </p:cNvSpPr>
          <p:nvPr>
            <p:ph type="body" sz="quarter" idx="17"/>
          </p:nvPr>
        </p:nvSpPr>
        <p:spPr/>
        <p:txBody>
          <a:bodyPr/>
          <a:lstStyle/>
          <a:p>
            <a:pPr algn="just"/>
            <a:r>
              <a:rPr lang="es-ES" dirty="0"/>
              <a:t>Aplicar el término </a:t>
            </a:r>
            <a:r>
              <a:rPr lang="es-ES" i="1" dirty="0" err="1"/>
              <a:t>onboarding</a:t>
            </a:r>
            <a:r>
              <a:rPr lang="es-ES" i="1" dirty="0"/>
              <a:t> </a:t>
            </a:r>
            <a:r>
              <a:rPr lang="es-ES" dirty="0"/>
              <a:t>(embarque) a los negocios tiene mucho sentido. Se acuñó en los años setenta en referencia al proceso que recorre una persona en la adquisición de conocimientos, destrezas y conductas necesarias para convertirse en un miembro eficaz de la organización.    </a:t>
            </a:r>
          </a:p>
        </p:txBody>
      </p:sp>
      <p:sp>
        <p:nvSpPr>
          <p:cNvPr id="9" name="Picture Placeholder 5">
            <a:extLst>
              <a:ext uri="{FF2B5EF4-FFF2-40B4-BE49-F238E27FC236}">
                <a16:creationId xmlns:a16="http://schemas.microsoft.com/office/drawing/2014/main" id="{C9023010-BADE-EC42-8B14-673CE7344706}"/>
              </a:ext>
            </a:extLst>
          </p:cNvPr>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blipFill>
            <a:blip r:embed="rId2" cstate="screen">
              <a:extLst>
                <a:ext uri="{28A0092B-C50C-407E-A947-70E740481C1C}">
                  <a14:useLocalDpi xmlns:a14="http://schemas.microsoft.com/office/drawing/2010/main"/>
                </a:ext>
              </a:extLst>
            </a:blip>
            <a:srcRect/>
            <a:stretch>
              <a:fillRect b="56"/>
            </a:stretch>
          </a:blip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73250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675133" y="311403"/>
            <a:ext cx="8886878" cy="662475"/>
          </a:xfrm>
        </p:spPr>
        <p:txBody>
          <a:bodyPr>
            <a:noAutofit/>
          </a:bodyPr>
          <a:lstStyle/>
          <a:p>
            <a:r>
              <a:rPr lang="es-ES" dirty="0"/>
              <a:t>LA INCORPORACIÓN ES EL PROCESO POR EL CUAL UNA PERSONA RECIÉN CONTRATADA SE FAMILIARIZA CON EL PUESTO Y LA EMPRESA</a:t>
            </a:r>
          </a:p>
        </p:txBody>
      </p:sp>
      <p:sp>
        <p:nvSpPr>
          <p:cNvPr id="9" name="Text Placeholder 8"/>
          <p:cNvSpPr>
            <a:spLocks noGrp="1"/>
          </p:cNvSpPr>
          <p:nvPr>
            <p:ph type="body" sz="quarter" idx="14"/>
          </p:nvPr>
        </p:nvSpPr>
        <p:spPr>
          <a:xfrm>
            <a:off x="675133" y="2135499"/>
            <a:ext cx="9230867" cy="3497205"/>
          </a:xfrm>
        </p:spPr>
        <p:txBody>
          <a:bodyPr/>
          <a:lstStyle/>
          <a:p>
            <a:r>
              <a:rPr lang="es-ES"/>
              <a:t>Tiene todo el sentido porque:</a:t>
            </a:r>
          </a:p>
          <a:p>
            <a:pPr marL="342900" lvl="0" indent="-342900">
              <a:buClr>
                <a:srgbClr val="CE1779"/>
              </a:buClr>
              <a:buFont typeface="Arial" panose="020B0604020202020204" pitchFamily="34" charset="0"/>
              <a:buChar char="•"/>
            </a:pPr>
            <a:r>
              <a:rPr lang="es-ES"/>
              <a:t>La persona se sentirá cómoda y valorada desde el principio.</a:t>
            </a:r>
          </a:p>
          <a:p>
            <a:pPr marL="342900" lvl="0" indent="-342900">
              <a:buClr>
                <a:srgbClr val="CE1779"/>
              </a:buClr>
              <a:buFont typeface="Arial" panose="020B0604020202020204" pitchFamily="34" charset="0"/>
              <a:buChar char="•"/>
            </a:pPr>
            <a:r>
              <a:rPr lang="es-ES"/>
              <a:t>Las nuevas incorporaciones son productivas antes y se comprometen más con la organización.</a:t>
            </a:r>
          </a:p>
          <a:p>
            <a:pPr marL="342900" lvl="0" indent="-342900">
              <a:buClr>
                <a:srgbClr val="CE1779"/>
              </a:buClr>
              <a:buFont typeface="Arial" panose="020B0604020202020204" pitchFamily="34" charset="0"/>
              <a:buChar char="•"/>
            </a:pPr>
            <a:r>
              <a:rPr lang="es-ES"/>
              <a:t>Tendrán menos estrés y mayor satisfacción en el trabajo.</a:t>
            </a:r>
          </a:p>
          <a:p>
            <a:pPr marL="342900" lvl="0" indent="-342900">
              <a:buClr>
                <a:srgbClr val="CE1779"/>
              </a:buClr>
              <a:buFont typeface="Arial" panose="020B0604020202020204" pitchFamily="34" charset="0"/>
              <a:buChar char="•"/>
            </a:pPr>
            <a:r>
              <a:rPr lang="es-ES"/>
              <a:t>Usted se beneficiará de una mayor retención y del ahorro asociado.</a:t>
            </a:r>
          </a:p>
          <a:p>
            <a:pPr marL="342900" lvl="0" indent="-342900">
              <a:buClr>
                <a:srgbClr val="CE1779"/>
              </a:buClr>
              <a:buFont typeface="Arial" panose="020B0604020202020204" pitchFamily="34" charset="0"/>
              <a:buChar char="•"/>
            </a:pPr>
            <a:endParaRPr lang="en-IE" dirty="0"/>
          </a:p>
          <a:p>
            <a:r>
              <a:rPr lang="es-ES" u="sng">
                <a:hlinkClick r:id="rId2"/>
              </a:rPr>
              <a:t>https://en.wikipedia.org/wiki/Onboarding</a:t>
            </a:r>
          </a:p>
        </p:txBody>
      </p:sp>
    </p:spTree>
    <p:extLst>
      <p:ext uri="{BB962C8B-B14F-4D97-AF65-F5344CB8AC3E}">
        <p14:creationId xmlns:p14="http://schemas.microsoft.com/office/powerpoint/2010/main" val="1911024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411614" y="2591010"/>
            <a:ext cx="7488802" cy="4334256"/>
          </a:xfrm>
        </p:spPr>
        <p:txBody>
          <a:bodyPr>
            <a:noAutofit/>
          </a:bodyPr>
          <a:lstStyle/>
          <a:p>
            <a:r>
              <a:rPr lang="es-ES" b="1"/>
              <a:t>Los problemas de incorporación pueden costar mucho tiempo y dinero, además del estrés para usted y la persona contratada.</a:t>
            </a:r>
          </a:p>
        </p:txBody>
      </p:sp>
      <p:pic>
        <p:nvPicPr>
          <p:cNvPr id="15" name="Picture 14" descr="A picture containing drawing, computer&#10;&#10;Description automatically generated">
            <a:extLst>
              <a:ext uri="{FF2B5EF4-FFF2-40B4-BE49-F238E27FC236}">
                <a16:creationId xmlns:a16="http://schemas.microsoft.com/office/drawing/2014/main" id="{82998FDA-E763-4099-BE79-CD0168A4318A}"/>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14704" y="512064"/>
            <a:ext cx="6274675" cy="3529504"/>
          </a:xfrm>
          <a:prstGeom prst="rect">
            <a:avLst/>
          </a:prstGeom>
        </p:spPr>
      </p:pic>
    </p:spTree>
    <p:extLst>
      <p:ext uri="{BB962C8B-B14F-4D97-AF65-F5344CB8AC3E}">
        <p14:creationId xmlns:p14="http://schemas.microsoft.com/office/powerpoint/2010/main" val="2795504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D54A470-2D08-6D42-A104-2348C6DC972B}"/>
              </a:ext>
            </a:extLst>
          </p:cNvPr>
          <p:cNvSpPr/>
          <p:nvPr/>
        </p:nvSpPr>
        <p:spPr>
          <a:xfrm>
            <a:off x="342900" y="1841500"/>
            <a:ext cx="4419600" cy="2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33F869BC-4E67-8541-A7B4-1B5C939DAA92}"/>
              </a:ext>
            </a:extLst>
          </p:cNvPr>
          <p:cNvSpPr>
            <a:spLocks noGrp="1"/>
          </p:cNvSpPr>
          <p:nvPr>
            <p:ph type="body" sz="quarter" idx="13"/>
          </p:nvPr>
        </p:nvSpPr>
        <p:spPr>
          <a:xfrm>
            <a:off x="479565" y="685554"/>
            <a:ext cx="4092435" cy="697353"/>
          </a:xfrm>
        </p:spPr>
        <p:txBody>
          <a:bodyPr>
            <a:noAutofit/>
          </a:bodyPr>
          <a:lstStyle/>
          <a:p>
            <a:r>
              <a:rPr lang="es-ES" b="1" dirty="0">
                <a:solidFill>
                  <a:srgbClr val="CE1779"/>
                </a:solidFill>
              </a:rPr>
              <a:t>TRES ASPECTOS </a:t>
            </a:r>
            <a:r>
              <a:rPr lang="es-ES" dirty="0"/>
              <a:t>PARA LOS QUE SE DEBERÁ PREPARAR</a:t>
            </a:r>
          </a:p>
          <a:p>
            <a:endParaRPr lang="en-US" dirty="0"/>
          </a:p>
        </p:txBody>
      </p:sp>
      <p:sp>
        <p:nvSpPr>
          <p:cNvPr id="8" name="Text Placeholder 7">
            <a:extLst>
              <a:ext uri="{FF2B5EF4-FFF2-40B4-BE49-F238E27FC236}">
                <a16:creationId xmlns:a16="http://schemas.microsoft.com/office/drawing/2014/main" id="{3DF85308-AFAB-3F47-AD2C-F6EF3C91B66C}"/>
              </a:ext>
            </a:extLst>
          </p:cNvPr>
          <p:cNvSpPr>
            <a:spLocks noGrp="1"/>
          </p:cNvSpPr>
          <p:nvPr>
            <p:ph type="body" sz="quarter" idx="15"/>
          </p:nvPr>
        </p:nvSpPr>
        <p:spPr/>
        <p:txBody>
          <a:bodyPr/>
          <a:lstStyle/>
          <a:p>
            <a:r>
              <a:rPr lang="es-ES"/>
              <a:t>01</a:t>
            </a:r>
          </a:p>
        </p:txBody>
      </p:sp>
      <p:sp>
        <p:nvSpPr>
          <p:cNvPr id="5" name="Text Placeholder 4">
            <a:extLst>
              <a:ext uri="{FF2B5EF4-FFF2-40B4-BE49-F238E27FC236}">
                <a16:creationId xmlns:a16="http://schemas.microsoft.com/office/drawing/2014/main" id="{C1A7FB7D-ADEB-9C45-90CD-6268DA6A8048}"/>
              </a:ext>
            </a:extLst>
          </p:cNvPr>
          <p:cNvSpPr>
            <a:spLocks noGrp="1"/>
          </p:cNvSpPr>
          <p:nvPr>
            <p:ph type="body" sz="quarter" idx="12"/>
          </p:nvPr>
        </p:nvSpPr>
        <p:spPr>
          <a:xfrm>
            <a:off x="6271051" y="1126433"/>
            <a:ext cx="5920949" cy="1292995"/>
          </a:xfrm>
        </p:spPr>
        <p:txBody>
          <a:bodyPr>
            <a:normAutofit lnSpcReduction="10000"/>
          </a:bodyPr>
          <a:lstStyle/>
          <a:p>
            <a:r>
              <a:rPr lang="es-ES" b="1" dirty="0"/>
              <a:t>Operativo:</a:t>
            </a:r>
            <a:r>
              <a:rPr lang="es-ES" dirty="0"/>
              <a:t> Asegúrese de que la nueva persona disponga del material y los conocimientos correctos para realizar bien su trabajo.</a:t>
            </a:r>
          </a:p>
        </p:txBody>
      </p:sp>
      <p:sp>
        <p:nvSpPr>
          <p:cNvPr id="9" name="Text Placeholder 8">
            <a:extLst>
              <a:ext uri="{FF2B5EF4-FFF2-40B4-BE49-F238E27FC236}">
                <a16:creationId xmlns:a16="http://schemas.microsoft.com/office/drawing/2014/main" id="{1839781E-FD60-7747-9348-4358171266E2}"/>
              </a:ext>
            </a:extLst>
          </p:cNvPr>
          <p:cNvSpPr>
            <a:spLocks noGrp="1"/>
          </p:cNvSpPr>
          <p:nvPr>
            <p:ph type="body" sz="quarter" idx="16"/>
          </p:nvPr>
        </p:nvSpPr>
        <p:spPr/>
        <p:txBody>
          <a:bodyPr/>
          <a:lstStyle/>
          <a:p>
            <a:r>
              <a:rPr lang="es-ES"/>
              <a:t>02</a:t>
            </a:r>
          </a:p>
        </p:txBody>
      </p:sp>
      <p:sp>
        <p:nvSpPr>
          <p:cNvPr id="10" name="Text Placeholder 9">
            <a:extLst>
              <a:ext uri="{FF2B5EF4-FFF2-40B4-BE49-F238E27FC236}">
                <a16:creationId xmlns:a16="http://schemas.microsoft.com/office/drawing/2014/main" id="{F8C15946-96DA-9A42-BA51-4F835627BF71}"/>
              </a:ext>
            </a:extLst>
          </p:cNvPr>
          <p:cNvSpPr>
            <a:spLocks noGrp="1"/>
          </p:cNvSpPr>
          <p:nvPr>
            <p:ph type="body" sz="quarter" idx="17"/>
          </p:nvPr>
        </p:nvSpPr>
        <p:spPr/>
        <p:txBody>
          <a:bodyPr/>
          <a:lstStyle/>
          <a:p>
            <a:r>
              <a:rPr lang="es-ES" b="1" dirty="0"/>
              <a:t>Social:</a:t>
            </a:r>
            <a:r>
              <a:rPr lang="es-ES" dirty="0"/>
              <a:t>  Consiga que se sienta acogida y parte del negocio.</a:t>
            </a:r>
          </a:p>
        </p:txBody>
      </p:sp>
      <p:sp>
        <p:nvSpPr>
          <p:cNvPr id="11" name="Text Placeholder 10">
            <a:extLst>
              <a:ext uri="{FF2B5EF4-FFF2-40B4-BE49-F238E27FC236}">
                <a16:creationId xmlns:a16="http://schemas.microsoft.com/office/drawing/2014/main" id="{ACD76CF3-8734-5F42-8147-238861B22BC2}"/>
              </a:ext>
            </a:extLst>
          </p:cNvPr>
          <p:cNvSpPr>
            <a:spLocks noGrp="1"/>
          </p:cNvSpPr>
          <p:nvPr>
            <p:ph type="body" sz="quarter" idx="18"/>
          </p:nvPr>
        </p:nvSpPr>
        <p:spPr/>
        <p:txBody>
          <a:bodyPr/>
          <a:lstStyle/>
          <a:p>
            <a:r>
              <a:rPr lang="es-ES"/>
              <a:t>03</a:t>
            </a:r>
          </a:p>
        </p:txBody>
      </p:sp>
      <p:sp>
        <p:nvSpPr>
          <p:cNvPr id="12" name="Text Placeholder 11">
            <a:extLst>
              <a:ext uri="{FF2B5EF4-FFF2-40B4-BE49-F238E27FC236}">
                <a16:creationId xmlns:a16="http://schemas.microsoft.com/office/drawing/2014/main" id="{EDB04367-8243-B046-BD87-6820B624E15A}"/>
              </a:ext>
            </a:extLst>
          </p:cNvPr>
          <p:cNvSpPr>
            <a:spLocks noGrp="1"/>
          </p:cNvSpPr>
          <p:nvPr>
            <p:ph type="body" sz="quarter" idx="19"/>
          </p:nvPr>
        </p:nvSpPr>
        <p:spPr>
          <a:xfrm>
            <a:off x="6264921" y="4512775"/>
            <a:ext cx="5927079" cy="1292995"/>
          </a:xfrm>
        </p:spPr>
        <p:txBody>
          <a:bodyPr>
            <a:normAutofit lnSpcReduction="10000"/>
          </a:bodyPr>
          <a:lstStyle/>
          <a:p>
            <a:r>
              <a:rPr lang="es-ES" b="1"/>
              <a:t>Estratégico:</a:t>
            </a:r>
            <a:r>
              <a:rPr lang="es-ES"/>
              <a:t> Compruebe que conoce el negocio (estructura, visión, objetivos, principales logros, detalles del sector, competencia y cultura). </a:t>
            </a:r>
          </a:p>
        </p:txBody>
      </p:sp>
      <p:pic>
        <p:nvPicPr>
          <p:cNvPr id="3" name="Picture 2" descr="A picture containing clock, computer&#10;&#10;Description automatically generated">
            <a:extLst>
              <a:ext uri="{FF2B5EF4-FFF2-40B4-BE49-F238E27FC236}">
                <a16:creationId xmlns:a16="http://schemas.microsoft.com/office/drawing/2014/main" id="{1934BABB-796A-4D7A-830C-B937A4417977}"/>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302378" y="2796081"/>
            <a:ext cx="1873552" cy="3208529"/>
          </a:xfrm>
          <a:prstGeom prst="rect">
            <a:avLst/>
          </a:prstGeom>
        </p:spPr>
      </p:pic>
    </p:spTree>
    <p:extLst>
      <p:ext uri="{BB962C8B-B14F-4D97-AF65-F5344CB8AC3E}">
        <p14:creationId xmlns:p14="http://schemas.microsoft.com/office/powerpoint/2010/main" val="8084013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6300</TotalTime>
  <Words>2614</Words>
  <Application>Microsoft Office PowerPoint</Application>
  <PresentationFormat>Panorámica</PresentationFormat>
  <Paragraphs>203</Paragraphs>
  <Slides>36</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36</vt:i4>
      </vt:variant>
    </vt:vector>
  </HeadingPairs>
  <TitlesOfParts>
    <vt:vector size="43" baseType="lpstr">
      <vt:lpstr>Arial</vt:lpstr>
      <vt:lpstr>Calibri</vt:lpstr>
      <vt:lpstr>Calibri Light</vt:lpstr>
      <vt:lpstr>MVWVBI+Helvetica</vt:lpstr>
      <vt:lpstr>Quattrocento Sans</vt:lpstr>
      <vt:lpstr>Times New Roman</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Cristina Martinez</cp:lastModifiedBy>
  <cp:revision>693</cp:revision>
  <dcterms:created xsi:type="dcterms:W3CDTF">2018-09-19T09:23:58Z</dcterms:created>
  <dcterms:modified xsi:type="dcterms:W3CDTF">2020-05-12T08:28:58Z</dcterms:modified>
</cp:coreProperties>
</file>