
<file path=[Content_Types].xml><?xml version="1.0" encoding="utf-8"?>
<Types xmlns="http://schemas.openxmlformats.org/package/2006/content-types">
  <Default Extension="jpeg" ContentType="image/jpeg"/>
  <Default Extension="jpg" ContentType="image/pn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media/image39.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handoutMasterIdLst>
    <p:handoutMasterId r:id="rId35"/>
  </p:handoutMasterIdLst>
  <p:sldIdLst>
    <p:sldId id="259" r:id="rId2"/>
    <p:sldId id="261" r:id="rId3"/>
    <p:sldId id="278" r:id="rId4"/>
    <p:sldId id="336" r:id="rId5"/>
    <p:sldId id="317" r:id="rId6"/>
    <p:sldId id="318" r:id="rId7"/>
    <p:sldId id="355" r:id="rId8"/>
    <p:sldId id="333" r:id="rId9"/>
    <p:sldId id="337" r:id="rId10"/>
    <p:sldId id="327" r:id="rId11"/>
    <p:sldId id="358" r:id="rId12"/>
    <p:sldId id="359" r:id="rId13"/>
    <p:sldId id="347" r:id="rId14"/>
    <p:sldId id="360" r:id="rId15"/>
    <p:sldId id="361" r:id="rId16"/>
    <p:sldId id="362" r:id="rId17"/>
    <p:sldId id="363" r:id="rId18"/>
    <p:sldId id="364" r:id="rId19"/>
    <p:sldId id="340" r:id="rId20"/>
    <p:sldId id="367" r:id="rId21"/>
    <p:sldId id="368" r:id="rId22"/>
    <p:sldId id="344" r:id="rId23"/>
    <p:sldId id="372" r:id="rId24"/>
    <p:sldId id="373" r:id="rId25"/>
    <p:sldId id="382" r:id="rId26"/>
    <p:sldId id="375" r:id="rId27"/>
    <p:sldId id="378" r:id="rId28"/>
    <p:sldId id="376" r:id="rId29"/>
    <p:sldId id="381" r:id="rId30"/>
    <p:sldId id="380" r:id="rId31"/>
    <p:sldId id="379" r:id="rId32"/>
    <p:sldId id="309"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6E6C"/>
    <a:srgbClr val="CE1779"/>
    <a:srgbClr val="2E95D2"/>
    <a:srgbClr val="FDC010"/>
    <a:srgbClr val="EE7123"/>
    <a:srgbClr val="8F257A"/>
    <a:srgbClr val="0B74BB"/>
    <a:srgbClr val="16A8D3"/>
    <a:srgbClr val="EA1D76"/>
    <a:srgbClr val="F38B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806"/>
    <p:restoredTop sz="89597" autoAdjust="0"/>
  </p:normalViewPr>
  <p:slideViewPr>
    <p:cSldViewPr snapToGrid="0" snapToObjects="1">
      <p:cViewPr varScale="1">
        <p:scale>
          <a:sx n="114" d="100"/>
          <a:sy n="114" d="100"/>
        </p:scale>
        <p:origin x="312" y="114"/>
      </p:cViewPr>
      <p:guideLst/>
    </p:cSldViewPr>
  </p:slideViewPr>
  <p:outlineViewPr>
    <p:cViewPr>
      <p:scale>
        <a:sx n="33" d="100"/>
        <a:sy n="33" d="100"/>
      </p:scale>
      <p:origin x="0" y="-4184"/>
    </p:cViewPr>
  </p:outlineViewPr>
  <p:notesTextViewPr>
    <p:cViewPr>
      <p:scale>
        <a:sx n="1" d="1"/>
        <a:sy n="1" d="1"/>
      </p:scale>
      <p:origin x="0" y="0"/>
    </p:cViewPr>
  </p:notesTextViewPr>
  <p:sorterViewPr>
    <p:cViewPr>
      <p:scale>
        <a:sx n="70" d="100"/>
        <a:sy n="70" d="100"/>
      </p:scale>
      <p:origin x="0" y="0"/>
    </p:cViewPr>
  </p:sorterViewPr>
  <p:notesViewPr>
    <p:cSldViewPr snapToGrid="0" snapToObjects="1">
      <p:cViewPr varScale="1">
        <p:scale>
          <a:sx n="87" d="100"/>
          <a:sy n="87" d="100"/>
        </p:scale>
        <p:origin x="3904"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174B3AB-1076-3847-9704-2735AAE6E6FB}" type="datetimeFigureOut">
              <a:rPr lang="en-US" smtClean="0"/>
              <a:t>5/15/2020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C00C95-E645-9447-A3F8-A17F92449908}" type="slidenum">
              <a:rPr lang="en-US" smtClean="0"/>
              <a:t>‹Nº›</a:t>
            </a:fld>
            <a:endParaRPr lang="en-US"/>
          </a:p>
        </p:txBody>
      </p:sp>
    </p:spTree>
    <p:extLst>
      <p:ext uri="{BB962C8B-B14F-4D97-AF65-F5344CB8AC3E}">
        <p14:creationId xmlns:p14="http://schemas.microsoft.com/office/powerpoint/2010/main" val="1494390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C7370B-66A1-AB42-84E0-A4E6FD88C2A5}" type="datetimeFigureOut">
              <a:rPr lang="en-US" smtClean="0"/>
              <a:t>5/15/2020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4AC054-D004-974A-8D8E-E228282ED491}" type="slidenum">
              <a:rPr lang="en-US" smtClean="0"/>
              <a:t>‹Nº›</a:t>
            </a:fld>
            <a:endParaRPr lang="en-US" dirty="0"/>
          </a:p>
        </p:txBody>
      </p:sp>
    </p:spTree>
    <p:extLst>
      <p:ext uri="{BB962C8B-B14F-4D97-AF65-F5344CB8AC3E}">
        <p14:creationId xmlns:p14="http://schemas.microsoft.com/office/powerpoint/2010/main" val="381035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to left - photo on right - NAVY">
    <p:spTree>
      <p:nvGrpSpPr>
        <p:cNvPr id="1" name=""/>
        <p:cNvGrpSpPr/>
        <p:nvPr/>
      </p:nvGrpSpPr>
      <p:grpSpPr>
        <a:xfrm>
          <a:off x="0" y="0"/>
          <a:ext cx="0" cy="0"/>
          <a:chOff x="0" y="0"/>
          <a:chExt cx="0" cy="0"/>
        </a:xfrm>
      </p:grpSpPr>
      <p:sp>
        <p:nvSpPr>
          <p:cNvPr id="13" name="Rectangle 12"/>
          <p:cNvSpPr/>
          <p:nvPr userDrawn="1"/>
        </p:nvSpPr>
        <p:spPr>
          <a:xfrm>
            <a:off x="0" y="-1"/>
            <a:ext cx="12192000" cy="6858001"/>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424669" y="304247"/>
            <a:ext cx="5666415" cy="2123658"/>
          </a:xfrm>
          <a:prstGeom prst="rect">
            <a:avLst/>
          </a:prstGeom>
        </p:spPr>
        <p:txBody>
          <a:bodyPr wrap="square">
            <a:spAutoFit/>
          </a:bodyPr>
          <a:lstStyle/>
          <a:p>
            <a:pPr fontAlgn="base"/>
            <a:r>
              <a:rPr lang="en-IE" sz="4400" b="0" i="0" u="none" strike="noStrike" kern="1200" dirty="0">
                <a:solidFill>
                  <a:schemeClr val="bg1"/>
                </a:solidFill>
                <a:effectLst/>
                <a:latin typeface="+mn-lt"/>
                <a:ea typeface="+mn-ea"/>
                <a:cs typeface="+mn-cs"/>
              </a:rPr>
              <a:t>WELCOME TO THE </a:t>
            </a:r>
            <a:r>
              <a:rPr lang="en-IE" sz="4400" b="1" i="0" u="none" strike="noStrike" kern="1200" dirty="0">
                <a:solidFill>
                  <a:schemeClr val="bg1"/>
                </a:solidFill>
                <a:effectLst/>
                <a:latin typeface="+mn-lt"/>
                <a:ea typeface="+mn-ea"/>
                <a:cs typeface="+mn-cs"/>
              </a:rPr>
              <a:t>AMBITION TO EMPLOY </a:t>
            </a:r>
            <a:r>
              <a:rPr lang="en-IE" sz="4400" b="0" i="0" u="none" strike="noStrike" kern="1200" dirty="0">
                <a:solidFill>
                  <a:schemeClr val="bg1"/>
                </a:solidFill>
                <a:effectLst/>
                <a:latin typeface="+mn-lt"/>
                <a:ea typeface="+mn-ea"/>
                <a:cs typeface="+mn-cs"/>
              </a:rPr>
              <a:t>POWERPOINT</a:t>
            </a:r>
            <a:endParaRPr lang="en-IE" sz="3600" baseline="0" dirty="0">
              <a:solidFill>
                <a:schemeClr val="bg1"/>
              </a:solidFill>
              <a:latin typeface="+mn-lt"/>
              <a:ea typeface="Quattrocento Sans"/>
              <a:cs typeface="Quattrocento Sans"/>
              <a:sym typeface="Quattrocento Sans"/>
            </a:endParaRPr>
          </a:p>
        </p:txBody>
      </p:sp>
      <p:sp>
        <p:nvSpPr>
          <p:cNvPr id="15" name="Rectangle 14"/>
          <p:cNvSpPr/>
          <p:nvPr userDrawn="1"/>
        </p:nvSpPr>
        <p:spPr>
          <a:xfrm>
            <a:off x="7062018" y="866550"/>
            <a:ext cx="4589207" cy="6093976"/>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FEATURES OF THE</a:t>
            </a:r>
          </a:p>
          <a:p>
            <a:pPr fontAlgn="base"/>
            <a:r>
              <a:rPr lang="en-IE" sz="3000" b="0" i="0" u="none" strike="noStrike" kern="1200" dirty="0">
                <a:solidFill>
                  <a:schemeClr val="bg1"/>
                </a:solidFill>
                <a:effectLst/>
                <a:latin typeface="+mn-lt"/>
                <a:ea typeface="+mn-ea"/>
                <a:cs typeface="+mn-cs"/>
              </a:rPr>
              <a:t>POWERPOINT:</a:t>
            </a:r>
          </a:p>
          <a:p>
            <a:pPr fontAlgn="base"/>
            <a:endParaRPr lang="en-IE" sz="3000" b="0" i="0" u="none" strike="noStrike" kern="1200" dirty="0">
              <a:solidFill>
                <a:schemeClr val="bg1"/>
              </a:solidFill>
              <a:effectLst/>
              <a:latin typeface="+mn-lt"/>
              <a:ea typeface="+mn-ea"/>
              <a:cs typeface="+mn-cs"/>
            </a:endParaRPr>
          </a:p>
          <a:p>
            <a:pPr marL="342900" indent="-342900" fontAlgn="base">
              <a:buFont typeface="Arial" charset="0"/>
              <a:buChar char="•"/>
            </a:pPr>
            <a:r>
              <a:rPr lang="en-IE" sz="2400" b="0" i="0" u="none" strike="noStrike" kern="1200" dirty="0">
                <a:solidFill>
                  <a:schemeClr val="bg1"/>
                </a:solidFill>
                <a:effectLst/>
                <a:latin typeface="+mn-lt"/>
                <a:ea typeface="+mn-ea"/>
                <a:cs typeface="+mn-cs"/>
              </a:rPr>
              <a:t>Set up in widescreen format. </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44 slide layouts to choose from</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Colour variations using the </a:t>
            </a:r>
            <a:r>
              <a:rPr lang="en-IE" sz="2400" b="1" i="0" u="none" strike="noStrike" kern="1200" dirty="0">
                <a:solidFill>
                  <a:schemeClr val="bg1"/>
                </a:solidFill>
                <a:effectLst/>
                <a:latin typeface="+mn-lt"/>
                <a:ea typeface="+mn-ea"/>
                <a:cs typeface="+mn-cs"/>
              </a:rPr>
              <a:t>AMBITION TO EMPLOY</a:t>
            </a:r>
            <a:r>
              <a:rPr lang="en-IE" sz="2400" b="1" i="0" u="none" strike="noStrike" kern="1200" baseline="0" dirty="0">
                <a:solidFill>
                  <a:schemeClr val="bg1"/>
                </a:solidFill>
                <a:effectLst/>
                <a:latin typeface="+mn-lt"/>
                <a:ea typeface="+mn-ea"/>
                <a:cs typeface="+mn-cs"/>
              </a:rPr>
              <a:t> </a:t>
            </a:r>
            <a:r>
              <a:rPr lang="en-IE" sz="2400" b="0" i="0" u="none" strike="noStrike" kern="1200" dirty="0">
                <a:solidFill>
                  <a:schemeClr val="bg1"/>
                </a:solidFill>
                <a:effectLst/>
                <a:latin typeface="+mn-lt"/>
                <a:ea typeface="+mn-ea"/>
                <a:cs typeface="+mn-cs"/>
              </a:rPr>
              <a:t>Brand Colours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Based on Master Slides design</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Drag and Drop to change picture</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80 easy editable icons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and Fully editable in PowerPoint</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600" b="0" i="0" u="none" strike="noStrike" kern="1200" dirty="0">
                <a:solidFill>
                  <a:schemeClr val="bg1"/>
                </a:solidFill>
                <a:effectLst/>
                <a:latin typeface="+mn-lt"/>
                <a:ea typeface="+mn-ea"/>
                <a:cs typeface="+mn-cs"/>
              </a:rPr>
              <a:t>		</a:t>
            </a:r>
            <a:endParaRPr lang="en-IE" sz="3600" baseline="0" dirty="0">
              <a:solidFill>
                <a:schemeClr val="bg1"/>
              </a:solidFill>
              <a:latin typeface="+mn-lt"/>
              <a:ea typeface="Quattrocento Sans"/>
              <a:cs typeface="Quattrocento Sans"/>
              <a:sym typeface="Quattrocento Sans"/>
            </a:endParaRPr>
          </a:p>
        </p:txBody>
      </p:sp>
      <p:sp>
        <p:nvSpPr>
          <p:cNvPr id="16" name="Rectangle 15"/>
          <p:cNvSpPr/>
          <p:nvPr userDrawn="1"/>
        </p:nvSpPr>
        <p:spPr>
          <a:xfrm>
            <a:off x="424669" y="3172202"/>
            <a:ext cx="5327201" cy="2677656"/>
          </a:xfrm>
          <a:prstGeom prst="rect">
            <a:avLst/>
          </a:prstGeom>
        </p:spPr>
        <p:txBody>
          <a:bodyPr wrap="square">
            <a:spAutoFit/>
          </a:bodyPr>
          <a:lstStyle/>
          <a:p>
            <a:pPr fontAlgn="base"/>
            <a:r>
              <a:rPr lang="en-IE" sz="2400" b="0" i="0" u="none" strike="noStrike" kern="1200" dirty="0">
                <a:solidFill>
                  <a:schemeClr val="bg1"/>
                </a:solidFill>
                <a:effectLst/>
                <a:latin typeface="+mn-lt"/>
                <a:ea typeface="+mn-ea"/>
                <a:cs typeface="+mn-cs"/>
              </a:rPr>
              <a:t>Our aim is to have a consistent “look and feel” throughout our branding material including our PowerPoint.</a:t>
            </a:r>
            <a:r>
              <a:rPr lang="en-IE" sz="2400" b="0" i="0" u="none" strike="noStrike" kern="1200" baseline="0" dirty="0">
                <a:solidFill>
                  <a:schemeClr val="bg1"/>
                </a:solidFill>
                <a:effectLst/>
                <a:latin typeface="+mn-lt"/>
                <a:ea typeface="+mn-ea"/>
                <a:cs typeface="+mn-cs"/>
              </a:rPr>
              <a:t> </a:t>
            </a:r>
          </a:p>
          <a:p>
            <a:pPr fontAlgn="base"/>
            <a:endParaRPr lang="en-IE" sz="2400" b="0" i="0" u="none" strike="noStrike" kern="1200" baseline="0" dirty="0">
              <a:solidFill>
                <a:schemeClr val="bg1"/>
              </a:solidFill>
              <a:effectLst/>
              <a:latin typeface="+mn-lt"/>
              <a:ea typeface="+mn-ea"/>
              <a:cs typeface="+mn-cs"/>
            </a:endParaRPr>
          </a:p>
          <a:p>
            <a:pPr fontAlgn="base"/>
            <a:r>
              <a:rPr lang="en-IE" sz="2400" b="0" i="0" u="none" strike="noStrike" kern="1200" dirty="0">
                <a:solidFill>
                  <a:schemeClr val="bg1"/>
                </a:solidFill>
                <a:effectLst/>
                <a:latin typeface="+mn-lt"/>
                <a:ea typeface="+mn-ea"/>
                <a:cs typeface="+mn-cs"/>
              </a:rPr>
              <a:t>The slide layouts within this PowerPoint  will give you a great deal of creative </a:t>
            </a:r>
            <a:r>
              <a:rPr lang="en-IE" sz="2400" b="0" i="0" u="none" strike="noStrike" kern="1200" dirty="0" err="1">
                <a:solidFill>
                  <a:schemeClr val="bg1"/>
                </a:solidFill>
                <a:effectLst/>
                <a:latin typeface="+mn-lt"/>
                <a:ea typeface="+mn-ea"/>
                <a:cs typeface="+mn-cs"/>
              </a:rPr>
              <a:t>flexibily</a:t>
            </a:r>
            <a:r>
              <a:rPr lang="en-IE" sz="2400" b="0" i="0" u="none" strike="noStrike" kern="1200" dirty="0">
                <a:solidFill>
                  <a:schemeClr val="bg1"/>
                </a:solidFill>
                <a:effectLst/>
                <a:latin typeface="+mn-lt"/>
                <a:ea typeface="+mn-ea"/>
                <a:cs typeface="+mn-cs"/>
              </a:rPr>
              <a:t> when creating your Presentation.</a:t>
            </a:r>
            <a:endParaRPr lang="en-IE" sz="3600" baseline="0" dirty="0">
              <a:solidFill>
                <a:schemeClr val="bg1"/>
              </a:solidFill>
              <a:latin typeface="+mn-lt"/>
              <a:ea typeface="Quattrocento Sans"/>
              <a:cs typeface="Quattrocento Sans"/>
              <a:sym typeface="Quattrocento Sans"/>
            </a:endParaRPr>
          </a:p>
        </p:txBody>
      </p:sp>
      <p:cxnSp>
        <p:nvCxnSpPr>
          <p:cNvPr id="17" name="Straight Connector 16"/>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46442" y="500519"/>
            <a:ext cx="2717382" cy="2425550"/>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33" name="Text Placeholder 25"/>
          <p:cNvSpPr>
            <a:spLocks noGrp="1"/>
          </p:cNvSpPr>
          <p:nvPr>
            <p:ph type="body" sz="quarter" idx="15" hasCustomPrompt="1"/>
          </p:nvPr>
        </p:nvSpPr>
        <p:spPr>
          <a:xfrm>
            <a:off x="3694176" y="537318"/>
            <a:ext cx="8051382" cy="5077098"/>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0" y="2123341"/>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extLst>
      <p:ext uri="{BB962C8B-B14F-4D97-AF65-F5344CB8AC3E}">
        <p14:creationId xmlns:p14="http://schemas.microsoft.com/office/powerpoint/2010/main" val="3175835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46442" y="500519"/>
            <a:ext cx="2717382" cy="2425550"/>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33" name="Text Placeholder 25"/>
          <p:cNvSpPr>
            <a:spLocks noGrp="1"/>
          </p:cNvSpPr>
          <p:nvPr>
            <p:ph type="body" sz="quarter" idx="15" hasCustomPrompt="1"/>
          </p:nvPr>
        </p:nvSpPr>
        <p:spPr>
          <a:xfrm>
            <a:off x="3694176" y="537318"/>
            <a:ext cx="8051382" cy="5077098"/>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pic>
        <p:nvPicPr>
          <p:cNvPr id="7" name="Picture 6">
            <a:extLst>
              <a:ext uri="{FF2B5EF4-FFF2-40B4-BE49-F238E27FC236}">
                <a16:creationId xmlns:a16="http://schemas.microsoft.com/office/drawing/2014/main" id="{F84F1425-948B-AA42-992C-3E879C7E25A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2749" r="-8732"/>
          <a:stretch/>
        </p:blipFill>
        <p:spPr>
          <a:xfrm>
            <a:off x="-13252" y="3481400"/>
            <a:ext cx="2863971" cy="3389852"/>
          </a:xfrm>
          <a:prstGeom prst="rect">
            <a:avLst/>
          </a:prstGeom>
        </p:spPr>
      </p:pic>
    </p:spTree>
    <p:extLst>
      <p:ext uri="{BB962C8B-B14F-4D97-AF65-F5344CB8AC3E}">
        <p14:creationId xmlns:p14="http://schemas.microsoft.com/office/powerpoint/2010/main" val="32556991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nly with 1 colum - LEFT">
    <p:spTree>
      <p:nvGrpSpPr>
        <p:cNvPr id="1" name=""/>
        <p:cNvGrpSpPr/>
        <p:nvPr/>
      </p:nvGrpSpPr>
      <p:grpSpPr>
        <a:xfrm>
          <a:off x="0" y="0"/>
          <a:ext cx="0" cy="0"/>
          <a:chOff x="0" y="0"/>
          <a:chExt cx="0" cy="0"/>
        </a:xfrm>
      </p:grpSpPr>
      <p:sp>
        <p:nvSpPr>
          <p:cNvPr id="17"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5" name="Text Placeholder 25"/>
          <p:cNvSpPr>
            <a:spLocks noGrp="1"/>
          </p:cNvSpPr>
          <p:nvPr>
            <p:ph type="body" sz="quarter" idx="14" hasCustomPrompt="1"/>
          </p:nvPr>
        </p:nvSpPr>
        <p:spPr>
          <a:xfrm>
            <a:off x="876301" y="2117212"/>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9328029" y="-662818"/>
            <a:ext cx="2863971" cy="5790031"/>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only with 2 colums - LEF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4" hasCustomPrompt="1"/>
          </p:nvPr>
        </p:nvSpPr>
        <p:spPr>
          <a:xfrm>
            <a:off x="876302" y="2117211"/>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5" name="Straight Connector 24"/>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5"/>
          <p:cNvSpPr>
            <a:spLocks noGrp="1"/>
          </p:cNvSpPr>
          <p:nvPr>
            <p:ph type="body" sz="quarter" idx="15" hasCustomPrompt="1"/>
          </p:nvPr>
        </p:nvSpPr>
        <p:spPr>
          <a:xfrm>
            <a:off x="4683387" y="2097992"/>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9328029" y="-676466"/>
            <a:ext cx="2863971" cy="5790031"/>
          </a:xfrm>
          <a:prstGeom prst="rect">
            <a:avLst/>
          </a:prstGeom>
        </p:spPr>
      </p:pic>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only with 3 colums - LEFT">
    <p:spTree>
      <p:nvGrpSpPr>
        <p:cNvPr id="1" name=""/>
        <p:cNvGrpSpPr/>
        <p:nvPr/>
      </p:nvGrpSpPr>
      <p:grpSpPr>
        <a:xfrm>
          <a:off x="0" y="0"/>
          <a:ext cx="0" cy="0"/>
          <a:chOff x="0" y="0"/>
          <a:chExt cx="0" cy="0"/>
        </a:xfrm>
      </p:grpSpPr>
      <p:sp>
        <p:nvSpPr>
          <p:cNvPr id="16"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47" name="Text Placeholder 25"/>
          <p:cNvSpPr>
            <a:spLocks noGrp="1"/>
          </p:cNvSpPr>
          <p:nvPr>
            <p:ph type="body" sz="quarter" idx="17" hasCustomPrompt="1"/>
          </p:nvPr>
        </p:nvSpPr>
        <p:spPr>
          <a:xfrm>
            <a:off x="876300" y="2113005"/>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8" name="Text Placeholder 25"/>
          <p:cNvSpPr>
            <a:spLocks noGrp="1"/>
          </p:cNvSpPr>
          <p:nvPr>
            <p:ph type="body" sz="quarter" idx="18" hasCustomPrompt="1"/>
          </p:nvPr>
        </p:nvSpPr>
        <p:spPr>
          <a:xfrm>
            <a:off x="5929097"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9" name="Text Placeholder 25"/>
          <p:cNvSpPr>
            <a:spLocks noGrp="1"/>
          </p:cNvSpPr>
          <p:nvPr>
            <p:ph type="body" sz="quarter" idx="19" hasCustomPrompt="1"/>
          </p:nvPr>
        </p:nvSpPr>
        <p:spPr>
          <a:xfrm>
            <a:off x="3424130"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9328029" y="-662818"/>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 to left - text to right">
    <p:spTree>
      <p:nvGrpSpPr>
        <p:cNvPr id="1" name=""/>
        <p:cNvGrpSpPr/>
        <p:nvPr/>
      </p:nvGrpSpPr>
      <p:grpSpPr>
        <a:xfrm>
          <a:off x="0" y="0"/>
          <a:ext cx="0" cy="0"/>
          <a:chOff x="0" y="0"/>
          <a:chExt cx="0" cy="0"/>
        </a:xfrm>
      </p:grpSpPr>
      <p:cxnSp>
        <p:nvCxnSpPr>
          <p:cNvPr id="16" name="Straight Connector 15"/>
          <p:cNvCxnSpPr/>
          <p:nvPr userDrawn="1"/>
        </p:nvCxnSpPr>
        <p:spPr>
          <a:xfrm flipH="1">
            <a:off x="609832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3" name="Text Placeholder 23"/>
          <p:cNvSpPr>
            <a:spLocks noGrp="1"/>
          </p:cNvSpPr>
          <p:nvPr>
            <p:ph type="body" sz="quarter" idx="16" hasCustomPrompt="1"/>
          </p:nvPr>
        </p:nvSpPr>
        <p:spPr>
          <a:xfrm>
            <a:off x="618214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4" name="Text Placeholder 25"/>
          <p:cNvSpPr>
            <a:spLocks noGrp="1"/>
          </p:cNvSpPr>
          <p:nvPr>
            <p:ph type="body" sz="quarter" idx="17" hasCustomPrompt="1"/>
          </p:nvPr>
        </p:nvSpPr>
        <p:spPr>
          <a:xfrm>
            <a:off x="618908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icture Placeholder 5"/>
          <p:cNvSpPr>
            <a:spLocks noGrp="1"/>
          </p:cNvSpPr>
          <p:nvPr>
            <p:ph type="pic" sz="quarter" idx="18"/>
          </p:nvPr>
        </p:nvSpPr>
        <p:spPr>
          <a:xfrm>
            <a:off x="13382" y="41325"/>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to left - photo to right">
    <p:spTree>
      <p:nvGrpSpPr>
        <p:cNvPr id="1" name=""/>
        <p:cNvGrpSpPr/>
        <p:nvPr/>
      </p:nvGrpSpPr>
      <p:grpSpPr>
        <a:xfrm>
          <a:off x="0" y="0"/>
          <a:ext cx="0" cy="0"/>
          <a:chOff x="0" y="0"/>
          <a:chExt cx="0" cy="0"/>
        </a:xfrm>
      </p:grpSpPr>
      <p:grpSp>
        <p:nvGrpSpPr>
          <p:cNvPr id="3" name="Group 2"/>
          <p:cNvGrpSpPr/>
          <p:nvPr userDrawn="1"/>
        </p:nvGrpSpPr>
        <p:grpSpPr>
          <a:xfrm flipH="1">
            <a:off x="8017800" y="4046220"/>
            <a:ext cx="2002617" cy="2399384"/>
            <a:chOff x="2195781" y="4090715"/>
            <a:chExt cx="2002617" cy="2399384"/>
          </a:xfrm>
        </p:grpSpPr>
        <p:sp>
          <p:nvSpPr>
            <p:cNvPr id="22" name="Triangle 21"/>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riangle 22"/>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Picture Placeholder 5"/>
          <p:cNvSpPr>
            <a:spLocks noGrp="1"/>
          </p:cNvSpPr>
          <p:nvPr>
            <p:ph type="pic" sz="quarter" idx="18"/>
          </p:nvPr>
        </p:nvSpPr>
        <p:spPr>
          <a:xfrm flipH="1">
            <a:off x="6325641" y="472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noFill/>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cxnSp>
        <p:nvCxnSpPr>
          <p:cNvPr id="14" name="Straight Connector 13"/>
          <p:cNvCxnSpPr/>
          <p:nvPr userDrawn="1"/>
        </p:nvCxnSpPr>
        <p:spPr>
          <a:xfrm flipH="1">
            <a:off x="733043" y="1808079"/>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16" hasCustomPrompt="1"/>
          </p:nvPr>
        </p:nvSpPr>
        <p:spPr>
          <a:xfrm>
            <a:off x="816856" y="915852"/>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7" hasCustomPrompt="1"/>
          </p:nvPr>
        </p:nvSpPr>
        <p:spPr>
          <a:xfrm>
            <a:off x="823804" y="2049331"/>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1" name="Picture 2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with quote box on left - BLUE">
    <p:spTree>
      <p:nvGrpSpPr>
        <p:cNvPr id="1" name=""/>
        <p:cNvGrpSpPr/>
        <p:nvPr/>
      </p:nvGrpSpPr>
      <p:grpSpPr>
        <a:xfrm>
          <a:off x="0" y="0"/>
          <a:ext cx="0" cy="0"/>
          <a:chOff x="0" y="0"/>
          <a:chExt cx="0" cy="0"/>
        </a:xfrm>
      </p:grpSpPr>
      <p:sp>
        <p:nvSpPr>
          <p:cNvPr id="17" name="Triangle 16"/>
          <p:cNvSpPr/>
          <p:nvPr userDrawn="1"/>
        </p:nvSpPr>
        <p:spPr>
          <a:xfrm rot="5400000">
            <a:off x="-472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3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0" name="Triangle 19"/>
          <p:cNvSpPr/>
          <p:nvPr userDrawn="1"/>
        </p:nvSpPr>
        <p:spPr>
          <a:xfrm rot="5400000">
            <a:off x="3611100"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iangle 20"/>
          <p:cNvSpPr/>
          <p:nvPr userDrawn="1"/>
        </p:nvSpPr>
        <p:spPr>
          <a:xfrm rot="5400000">
            <a:off x="1688982"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31" name="Picture 3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35"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with quote box on left - PINK">
    <p:spTree>
      <p:nvGrpSpPr>
        <p:cNvPr id="1" name=""/>
        <p:cNvGrpSpPr/>
        <p:nvPr/>
      </p:nvGrpSpPr>
      <p:grpSpPr>
        <a:xfrm>
          <a:off x="0" y="0"/>
          <a:ext cx="0" cy="0"/>
          <a:chOff x="0" y="0"/>
          <a:chExt cx="0" cy="0"/>
        </a:xfrm>
      </p:grpSpPr>
      <p:cxnSp>
        <p:nvCxnSpPr>
          <p:cNvPr id="18" name="Straight Connector 17"/>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472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5" name="Triangle 24"/>
          <p:cNvSpPr/>
          <p:nvPr userDrawn="1"/>
        </p:nvSpPr>
        <p:spPr>
          <a:xfrm rot="5400000">
            <a:off x="3611100"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5400000">
            <a:off x="1688982"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9"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with quote box on left - ORANGE">
    <p:spTree>
      <p:nvGrpSpPr>
        <p:cNvPr id="1" name=""/>
        <p:cNvGrpSpPr/>
        <p:nvPr/>
      </p:nvGrpSpPr>
      <p:grpSpPr>
        <a:xfrm>
          <a:off x="0" y="0"/>
          <a:ext cx="0" cy="0"/>
          <a:chOff x="0" y="0"/>
          <a:chExt cx="0" cy="0"/>
        </a:xfrm>
      </p:grpSpPr>
      <p:cxnSp>
        <p:nvCxnSpPr>
          <p:cNvPr id="16" name="Straight Connector 15"/>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Triangle 18"/>
          <p:cNvSpPr/>
          <p:nvPr userDrawn="1"/>
        </p:nvSpPr>
        <p:spPr>
          <a:xfrm rot="5400000">
            <a:off x="-472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1"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2"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3" name="Triangle 22"/>
          <p:cNvSpPr/>
          <p:nvPr userDrawn="1"/>
        </p:nvSpPr>
        <p:spPr>
          <a:xfrm rot="5400000">
            <a:off x="3611100"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riangle 23"/>
          <p:cNvSpPr/>
          <p:nvPr userDrawn="1"/>
        </p:nvSpPr>
        <p:spPr>
          <a:xfrm rot="5400000">
            <a:off x="1688982"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6" name="Picture 2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userDrawn="1"/>
        </p:nvSpPr>
        <p:spPr>
          <a:xfrm>
            <a:off x="424669" y="528535"/>
            <a:ext cx="566641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AMBITION TO EMPLOY </a:t>
            </a:r>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11" name="Rectangle 10"/>
          <p:cNvSpPr/>
          <p:nvPr userDrawn="1"/>
        </p:nvSpPr>
        <p:spPr>
          <a:xfrm>
            <a:off x="7093974" y="1633466"/>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12" name="Rectangle 11"/>
          <p:cNvSpPr/>
          <p:nvPr userDrawn="1"/>
        </p:nvSpPr>
        <p:spPr>
          <a:xfrm>
            <a:off x="424669" y="3172202"/>
            <a:ext cx="5489434" cy="2492990"/>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AMBITION TO EMPLOY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3" name="Straight Connector 12"/>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with quote box on right - BLUE">
    <p:spTree>
      <p:nvGrpSpPr>
        <p:cNvPr id="1" name=""/>
        <p:cNvGrpSpPr/>
        <p:nvPr/>
      </p:nvGrpSpPr>
      <p:grpSpPr>
        <a:xfrm>
          <a:off x="0" y="0"/>
          <a:ext cx="0" cy="0"/>
          <a:chOff x="0" y="0"/>
          <a:chExt cx="0" cy="0"/>
        </a:xfrm>
      </p:grpSpPr>
      <p:sp>
        <p:nvSpPr>
          <p:cNvPr id="21" name="Triangle 20"/>
          <p:cNvSpPr/>
          <p:nvPr userDrawn="1"/>
        </p:nvSpPr>
        <p:spPr>
          <a:xfrm rot="16200000" flipH="1">
            <a:off x="5806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16200000" flipH="1">
            <a:off x="8094567"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16200000" flipH="1">
            <a:off x="8424875"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userDrawn="1">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userDrawn="1">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2" name="Text Placeholder 23"/>
          <p:cNvSpPr>
            <a:spLocks noGrp="1"/>
          </p:cNvSpPr>
          <p:nvPr userDrawn="1">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3" name="Text Placeholder 23"/>
          <p:cNvSpPr>
            <a:spLocks noGrp="1"/>
          </p:cNvSpPr>
          <p:nvPr userDrawn="1">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userDrawn="1">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with quote box on right - PINK">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with quote box on right - ORANGE">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Top - Text Bottom -  BLUE">
    <p:spTree>
      <p:nvGrpSpPr>
        <p:cNvPr id="1" name=""/>
        <p:cNvGrpSpPr/>
        <p:nvPr/>
      </p:nvGrpSpPr>
      <p:grpSpPr>
        <a:xfrm>
          <a:off x="0" y="0"/>
          <a:ext cx="0" cy="0"/>
          <a:chOff x="0" y="0"/>
          <a:chExt cx="0" cy="0"/>
        </a:xfrm>
      </p:grpSpPr>
      <p:cxnSp>
        <p:nvCxnSpPr>
          <p:cNvPr id="24" name="Straight Connector 2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7"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0" name="Triangle 9"/>
          <p:cNvSpPr/>
          <p:nvPr userDrawn="1"/>
        </p:nvSpPr>
        <p:spPr>
          <a:xfrm rot="5400000">
            <a:off x="8419982" y="146059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13" name="Triangle 12"/>
          <p:cNvSpPr/>
          <p:nvPr userDrawn="1"/>
        </p:nvSpPr>
        <p:spPr>
          <a:xfrm rot="5400000">
            <a:off x="9645114" y="2401075"/>
            <a:ext cx="648509" cy="559060"/>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Top - Text Bottom -  PINK">
    <p:spTree>
      <p:nvGrpSpPr>
        <p:cNvPr id="1" name=""/>
        <p:cNvGrpSpPr/>
        <p:nvPr/>
      </p:nvGrpSpPr>
      <p:grpSpPr>
        <a:xfrm>
          <a:off x="0" y="0"/>
          <a:ext cx="0" cy="0"/>
          <a:chOff x="0" y="0"/>
          <a:chExt cx="0" cy="0"/>
        </a:xfrm>
      </p:grpSpPr>
      <p:cxnSp>
        <p:nvCxnSpPr>
          <p:cNvPr id="14" name="Straight Connector 1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5"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16"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1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9" name="Triangle 18"/>
          <p:cNvSpPr/>
          <p:nvPr userDrawn="1"/>
        </p:nvSpPr>
        <p:spPr>
          <a:xfrm rot="5400000">
            <a:off x="8419982" y="146059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1" name="Triangle 20"/>
          <p:cNvSpPr/>
          <p:nvPr userDrawn="1"/>
        </p:nvSpPr>
        <p:spPr>
          <a:xfrm rot="5400000">
            <a:off x="9645114" y="2401075"/>
            <a:ext cx="648509" cy="559060"/>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Top - Text Bottom -  ORANGE">
    <p:spTree>
      <p:nvGrpSpPr>
        <p:cNvPr id="1" name=""/>
        <p:cNvGrpSpPr/>
        <p:nvPr/>
      </p:nvGrpSpPr>
      <p:grpSpPr>
        <a:xfrm>
          <a:off x="0" y="0"/>
          <a:ext cx="0" cy="0"/>
          <a:chOff x="0" y="0"/>
          <a:chExt cx="0" cy="0"/>
        </a:xfrm>
      </p:grpSpPr>
      <p:cxnSp>
        <p:nvCxnSpPr>
          <p:cNvPr id="15" name="Straight Connector 14"/>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1"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2"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25"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26" name="Picture 2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27" name="Triangle 26"/>
          <p:cNvSpPr/>
          <p:nvPr userDrawn="1"/>
        </p:nvSpPr>
        <p:spPr>
          <a:xfrm rot="5400000">
            <a:off x="8419982" y="146059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sp>
        <p:nvSpPr>
          <p:cNvPr id="28"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9" name="Triangle 28"/>
          <p:cNvSpPr/>
          <p:nvPr userDrawn="1"/>
        </p:nvSpPr>
        <p:spPr>
          <a:xfrm rot="5400000">
            <a:off x="9645114" y="2401075"/>
            <a:ext cx="648509" cy="559060"/>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Divider slide - BLUE">
    <p:bg>
      <p:bgPr>
        <a:blipFill dpi="0" rotWithShape="1">
          <a:blip r:embed="rId2" cstate="screen">
            <a:lum/>
            <a:extLst>
              <a:ext uri="{28A0092B-C50C-407E-A947-70E740481C1C}">
                <a14:useLocalDpi xmlns:a14="http://schemas.microsoft.com/office/drawing/2010/main"/>
              </a:ext>
            </a:extLst>
          </a:blip>
          <a:srcRect/>
          <a:stretch>
            <a:fillRect l="19000"/>
          </a:stretch>
        </a:blipFill>
        <a:effectLst/>
      </p:bgPr>
    </p:bg>
    <p:spTree>
      <p:nvGrpSpPr>
        <p:cNvPr id="1" name=""/>
        <p:cNvGrpSpPr/>
        <p:nvPr/>
      </p:nvGrpSpPr>
      <p:grpSpPr>
        <a:xfrm>
          <a:off x="0" y="0"/>
          <a:ext cx="0" cy="0"/>
          <a:chOff x="0" y="0"/>
          <a:chExt cx="0" cy="0"/>
        </a:xfrm>
      </p:grpSpPr>
      <p:sp>
        <p:nvSpPr>
          <p:cNvPr id="19" name="Freeform 18"/>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1"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Divider slide - PINK">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l="-4371" r="-3012" b="-8952"/>
          <a:stretch/>
        </p:blipFill>
        <p:spPr>
          <a:xfrm rot="10800000" flipV="1">
            <a:off x="1122288" y="0"/>
            <a:ext cx="5921979" cy="33909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Divider slide - ORANGE">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Divider slide - YELLOW">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extLst>
      <p:ext uri="{BB962C8B-B14F-4D97-AF65-F5344CB8AC3E}">
        <p14:creationId xmlns:p14="http://schemas.microsoft.com/office/powerpoint/2010/main" val="2865544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con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userDrawn="1"/>
        </p:nvSpPr>
        <p:spPr>
          <a:xfrm>
            <a:off x="586902" y="491138"/>
            <a:ext cx="3812570" cy="5447645"/>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a:t>
            </a:r>
            <a:r>
              <a:rPr lang="en-IE" sz="3600" baseline="0">
                <a:solidFill>
                  <a:schemeClr val="bg1"/>
                </a:solidFill>
                <a:latin typeface="+mn-lt"/>
                <a:ea typeface="Quattrocento Sans"/>
                <a:cs typeface="Quattrocento Sans"/>
                <a:sym typeface="Quattrocento Sans"/>
              </a:rPr>
              <a:t>THE </a:t>
            </a:r>
            <a:r>
              <a:rPr lang="en-IE" sz="3600" b="1" baseline="0">
                <a:solidFill>
                  <a:schemeClr val="bg1"/>
                </a:solidFill>
                <a:latin typeface="+mn-lt"/>
                <a:ea typeface="Quattrocento Sans"/>
                <a:cs typeface="Quattrocento Sans"/>
                <a:sym typeface="Quattrocento Sans"/>
              </a:rPr>
              <a:t>AMBITION TO EMPLOY </a:t>
            </a:r>
            <a:r>
              <a:rPr lang="en-IE" sz="3600" baseline="0">
                <a:solidFill>
                  <a:schemeClr val="bg1"/>
                </a:solidFill>
                <a:latin typeface="+mn-lt"/>
                <a:ea typeface="Quattrocento Sans"/>
                <a:cs typeface="Quattrocento Sans"/>
                <a:sym typeface="Quattrocento Sans"/>
              </a:rPr>
              <a:t>POWERPOINT</a:t>
            </a:r>
            <a:endParaRPr lang="en-IE" sz="3600"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UE ICON CIRCLE - with text">
    <p:spTree>
      <p:nvGrpSpPr>
        <p:cNvPr id="1" name=""/>
        <p:cNvGrpSpPr/>
        <p:nvPr/>
      </p:nvGrpSpPr>
      <p:grpSpPr>
        <a:xfrm>
          <a:off x="0" y="0"/>
          <a:ext cx="0" cy="0"/>
          <a:chOff x="0" y="0"/>
          <a:chExt cx="0" cy="0"/>
        </a:xfrm>
      </p:grpSpPr>
      <p:sp>
        <p:nvSpPr>
          <p:cNvPr id="32"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2E95D2"/>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3" name="Straight Connector 2"/>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5"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2"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INK ICON CIRCLE - with text">
    <p:spTree>
      <p:nvGrpSpPr>
        <p:cNvPr id="1" name=""/>
        <p:cNvGrpSpPr/>
        <p:nvPr/>
      </p:nvGrpSpPr>
      <p:grpSpPr>
        <a:xfrm>
          <a:off x="0" y="0"/>
          <a:ext cx="0" cy="0"/>
          <a:chOff x="0" y="0"/>
          <a:chExt cx="0" cy="0"/>
        </a:xfrm>
      </p:grpSpPr>
      <p:sp>
        <p:nvSpPr>
          <p:cNvPr id="14"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CE1779"/>
              </a:buClr>
              <a:buFont typeface="Arial" charset="0"/>
              <a:buChar char="•"/>
              <a:tabLst>
                <a:tab pos="6437313" algn="l"/>
              </a:tabLst>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5" name="Straight Connector 14"/>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7"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RAGNE ICON CIRCLE - with text">
    <p:spTree>
      <p:nvGrpSpPr>
        <p:cNvPr id="1" name=""/>
        <p:cNvGrpSpPr/>
        <p:nvPr/>
      </p:nvGrpSpPr>
      <p:grpSpPr>
        <a:xfrm>
          <a:off x="0" y="0"/>
          <a:ext cx="0" cy="0"/>
          <a:chOff x="0" y="0"/>
          <a:chExt cx="0" cy="0"/>
        </a:xfrm>
      </p:grpSpPr>
      <p:sp>
        <p:nvSpPr>
          <p:cNvPr id="8"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EE7123"/>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9" name="Straight Connector 8"/>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1"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ORAGNE ICON CIRCLE - with text">
    <p:spTree>
      <p:nvGrpSpPr>
        <p:cNvPr id="1" name=""/>
        <p:cNvGrpSpPr/>
        <p:nvPr/>
      </p:nvGrpSpPr>
      <p:grpSpPr>
        <a:xfrm>
          <a:off x="0" y="0"/>
          <a:ext cx="0" cy="0"/>
          <a:chOff x="0" y="0"/>
          <a:chExt cx="0" cy="0"/>
        </a:xfrm>
      </p:grpSpPr>
      <p:sp>
        <p:nvSpPr>
          <p:cNvPr id="8" name="Text Placeholder 25"/>
          <p:cNvSpPr>
            <a:spLocks noGrp="1"/>
          </p:cNvSpPr>
          <p:nvPr>
            <p:ph type="body" sz="quarter" idx="20" hasCustomPrompt="1"/>
          </p:nvPr>
        </p:nvSpPr>
        <p:spPr>
          <a:xfrm>
            <a:off x="1524000" y="1754551"/>
            <a:ext cx="9375058" cy="3872188"/>
          </a:xfrm>
        </p:spPr>
        <p:txBody>
          <a:bodyPr>
            <a:noAutofit/>
          </a:bodyPr>
          <a:lstStyle>
            <a:lvl1pPr marL="342900" indent="-342900" algn="l">
              <a:buClr>
                <a:srgbClr val="EE7123"/>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Text Placeholder 23"/>
          <p:cNvSpPr>
            <a:spLocks noGrp="1"/>
          </p:cNvSpPr>
          <p:nvPr>
            <p:ph type="body" sz="quarter" idx="21" hasCustomPrompt="1"/>
          </p:nvPr>
        </p:nvSpPr>
        <p:spPr>
          <a:xfrm>
            <a:off x="1524000" y="751297"/>
            <a:ext cx="9375058"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2"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extLst>
      <p:ext uri="{BB962C8B-B14F-4D97-AF65-F5344CB8AC3E}">
        <p14:creationId xmlns:p14="http://schemas.microsoft.com/office/powerpoint/2010/main" val="36168025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UE ICON CIRCLE - with photo &amp; text">
    <p:spTree>
      <p:nvGrpSpPr>
        <p:cNvPr id="1" name=""/>
        <p:cNvGrpSpPr/>
        <p:nvPr/>
      </p:nvGrpSpPr>
      <p:grpSpPr>
        <a:xfrm>
          <a:off x="0" y="0"/>
          <a:ext cx="0" cy="0"/>
          <a:chOff x="0" y="0"/>
          <a:chExt cx="0" cy="0"/>
        </a:xfrm>
      </p:grpSpPr>
      <p:sp>
        <p:nvSpPr>
          <p:cNvPr id="16"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8"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0" name="Straight Connector 19"/>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sp>
        <p:nvSpPr>
          <p:cNvPr id="15" name="Triangle 14"/>
          <p:cNvSpPr/>
          <p:nvPr userDrawn="1"/>
        </p:nvSpPr>
        <p:spPr>
          <a:xfrm rot="5400000">
            <a:off x="1350698" y="875157"/>
            <a:ext cx="1671483" cy="1499766"/>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u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8028063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ink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7827185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rang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583683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INK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ORANGE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Design 1">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547237" y="0"/>
            <a:ext cx="3759200" cy="2121496"/>
          </a:xfrm>
          <a:prstGeom prst="rect">
            <a:avLst/>
          </a:prstGeom>
        </p:spPr>
      </p:pic>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49299" y="495300"/>
            <a:ext cx="4504469" cy="1219200"/>
          </a:xfrm>
          <a:prstGeom prst="rect">
            <a:avLst/>
          </a:prstGeom>
        </p:spPr>
      </p:pic>
      <p:sp>
        <p:nvSpPr>
          <p:cNvPr id="6" name="Footer Placeholder 6"/>
          <p:cNvSpPr txBox="1">
            <a:spLocks noGrp="1"/>
          </p:cNvSpPr>
          <p:nvPr userDrawn="1"/>
        </p:nvSpPr>
        <p:spPr bwMode="auto">
          <a:xfrm>
            <a:off x="2565741" y="6149514"/>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7" name="Picture 8"/>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749299" y="6053138"/>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rotWithShape="1">
          <a:blip r:embed="rId5" cstate="screen">
            <a:extLst>
              <a:ext uri="{28A0092B-C50C-407E-A947-70E740481C1C}">
                <a14:useLocalDpi xmlns:a14="http://schemas.microsoft.com/office/drawing/2010/main"/>
              </a:ext>
            </a:extLst>
          </a:blip>
          <a:srcRect l="-7382" t="-7635" r="-1"/>
          <a:stretch/>
        </p:blipFill>
        <p:spPr>
          <a:xfrm>
            <a:off x="4662932" y="4546600"/>
            <a:ext cx="4036705" cy="2311400"/>
          </a:xfrm>
          <a:prstGeom prst="rect">
            <a:avLst/>
          </a:prstGeom>
        </p:spPr>
      </p:pic>
      <p:sp>
        <p:nvSpPr>
          <p:cNvPr id="17" name="Picture Placeholder 16">
            <a:extLst>
              <a:ext uri="{FF2B5EF4-FFF2-40B4-BE49-F238E27FC236}">
                <a16:creationId xmlns:a16="http://schemas.microsoft.com/office/drawing/2014/main" id="{062A2511-CB50-0D4B-A8EE-A8C6AB37358D}"/>
              </a:ext>
            </a:extLst>
          </p:cNvPr>
          <p:cNvSpPr>
            <a:spLocks noGrp="1"/>
          </p:cNvSpPr>
          <p:nvPr>
            <p:ph type="pic" sz="quarter" idx="10"/>
          </p:nvPr>
        </p:nvSpPr>
        <p:spPr>
          <a:xfrm>
            <a:off x="5466248" y="38783"/>
            <a:ext cx="6723803" cy="6824907"/>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noFill/>
        </p:spPr>
        <p:txBody>
          <a:bodyPr wrap="square">
            <a:noAutofit/>
          </a:bodyPr>
          <a:lstStyle>
            <a:lvl1pPr>
              <a:defRPr sz="32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15" name="Text Placeholder 23"/>
          <p:cNvSpPr>
            <a:spLocks noGrp="1"/>
          </p:cNvSpPr>
          <p:nvPr>
            <p:ph type="body" sz="quarter" idx="12" hasCustomPrompt="1"/>
          </p:nvPr>
        </p:nvSpPr>
        <p:spPr>
          <a:xfrm>
            <a:off x="673903" y="2775739"/>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lain Quote Slide - BLUE">
    <p:spTree>
      <p:nvGrpSpPr>
        <p:cNvPr id="1" name=""/>
        <p:cNvGrpSpPr/>
        <p:nvPr/>
      </p:nvGrpSpPr>
      <p:grpSpPr>
        <a:xfrm>
          <a:off x="0" y="0"/>
          <a:ext cx="0" cy="0"/>
          <a:chOff x="0" y="0"/>
          <a:chExt cx="0" cy="0"/>
        </a:xfrm>
      </p:grpSpPr>
      <p:cxnSp>
        <p:nvCxnSpPr>
          <p:cNvPr id="3" name="Straight Connector 2"/>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p:cNvSpPr/>
          <p:nvPr userDrawn="1"/>
        </p:nvSpPr>
        <p:spPr>
          <a:xfrm rot="10800000">
            <a:off x="5269077" y="616308"/>
            <a:ext cx="1671483" cy="1240741"/>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30"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lain Quote Slide - PINK">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lain Quote Slide - ORANGE">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33" name="Freeform 3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8"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1"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2" name="Picture 2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3"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38" name="Picture 37"/>
          <p:cNvPicPr>
            <a:picLocks noChangeAspect="1"/>
          </p:cNvPicPr>
          <p:nvPr userDrawn="1"/>
        </p:nvPicPr>
        <p:blipFill rotWithShape="1">
          <a:blip r:embed="rId3" cstate="screen">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Quote slide - PINK">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0"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2" name="Picture 21"/>
          <p:cNvPicPr>
            <a:picLocks noChangeAspect="1"/>
          </p:cNvPicPr>
          <p:nvPr userDrawn="1"/>
        </p:nvPicPr>
        <p:blipFill rotWithShape="1">
          <a:blip r:embed="rId3" cstate="screen">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4"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6" name="Picture 25"/>
          <p:cNvPicPr>
            <a:picLocks noChangeAspect="1"/>
          </p:cNvPicPr>
          <p:nvPr userDrawn="1"/>
        </p:nvPicPr>
        <p:blipFill rotWithShape="1">
          <a:blip r:embed="rId3" cstate="screen">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1">
    <p:spTree>
      <p:nvGrpSpPr>
        <p:cNvPr id="1" name=""/>
        <p:cNvGrpSpPr/>
        <p:nvPr/>
      </p:nvGrpSpPr>
      <p:grpSpPr>
        <a:xfrm>
          <a:off x="0" y="0"/>
          <a:ext cx="0" cy="0"/>
          <a:chOff x="0" y="0"/>
          <a:chExt cx="0" cy="0"/>
        </a:xfrm>
      </p:grpSpPr>
      <p:cxnSp>
        <p:nvCxnSpPr>
          <p:cNvPr id="21" name="Straight Connector 20"/>
          <p:cNvCxnSpPr/>
          <p:nvPr userDrawn="1"/>
        </p:nvCxnSpPr>
        <p:spPr>
          <a:xfrm>
            <a:off x="-36415" y="299701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0" hasCustomPrompt="1"/>
          </p:nvPr>
        </p:nvSpPr>
        <p:spPr>
          <a:xfrm>
            <a:off x="303467" y="3332327"/>
            <a:ext cx="2672815" cy="239175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2" name="Text Placeholder 2"/>
          <p:cNvSpPr>
            <a:spLocks noGrp="1"/>
          </p:cNvSpPr>
          <p:nvPr>
            <p:ph type="body" sz="quarter" idx="11" hasCustomPrompt="1"/>
          </p:nvPr>
        </p:nvSpPr>
        <p:spPr>
          <a:xfrm>
            <a:off x="3243611" y="383455"/>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4" name="Text Placeholder 2"/>
          <p:cNvSpPr>
            <a:spLocks noGrp="1"/>
          </p:cNvSpPr>
          <p:nvPr>
            <p:ph type="body" sz="quarter" idx="12" hasCustomPrompt="1"/>
          </p:nvPr>
        </p:nvSpPr>
        <p:spPr>
          <a:xfrm>
            <a:off x="6115112" y="3320233"/>
            <a:ext cx="2672815" cy="2448096"/>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6" name="Text Placeholder 2"/>
          <p:cNvSpPr>
            <a:spLocks noGrp="1"/>
          </p:cNvSpPr>
          <p:nvPr>
            <p:ph type="body" sz="quarter" idx="13" hasCustomPrompt="1"/>
          </p:nvPr>
        </p:nvSpPr>
        <p:spPr>
          <a:xfrm>
            <a:off x="9068395" y="383458"/>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4" name="Triangle 3"/>
          <p:cNvSpPr/>
          <p:nvPr userDrawn="1"/>
        </p:nvSpPr>
        <p:spPr>
          <a:xfrm rot="10800000">
            <a:off x="3720197" y="2997014"/>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riangle 18"/>
          <p:cNvSpPr/>
          <p:nvPr userDrawn="1"/>
        </p:nvSpPr>
        <p:spPr>
          <a:xfrm rot="10800000">
            <a:off x="9603595" y="3013755"/>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riangle 19"/>
          <p:cNvSpPr/>
          <p:nvPr userDrawn="1"/>
        </p:nvSpPr>
        <p:spPr>
          <a:xfrm>
            <a:off x="761097" y="1577778"/>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a:off x="6644495" y="1594519"/>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6 column with icons slide - layout 1">
    <p:spTree>
      <p:nvGrpSpPr>
        <p:cNvPr id="1" name=""/>
        <p:cNvGrpSpPr/>
        <p:nvPr/>
      </p:nvGrpSpPr>
      <p:grpSpPr>
        <a:xfrm>
          <a:off x="0" y="0"/>
          <a:ext cx="0" cy="0"/>
          <a:chOff x="0" y="0"/>
          <a:chExt cx="0" cy="0"/>
        </a:xfrm>
      </p:grpSpPr>
      <p:cxnSp>
        <p:nvCxnSpPr>
          <p:cNvPr id="31" name="Straight Connector 30">
            <a:extLst>
              <a:ext uri="{FF2B5EF4-FFF2-40B4-BE49-F238E27FC236}">
                <a16:creationId xmlns:a16="http://schemas.microsoft.com/office/drawing/2014/main" id="{5503DB59-D7D5-0049-BEDC-8E055EA52870}"/>
              </a:ext>
            </a:extLst>
          </p:cNvPr>
          <p:cNvCxnSpPr/>
          <p:nvPr userDrawn="1"/>
        </p:nvCxnSpPr>
        <p:spPr>
          <a:xfrm>
            <a:off x="-16352" y="3984569"/>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9" name="テキスト プレースホルダー 36">
            <a:extLst>
              <a:ext uri="{FF2B5EF4-FFF2-40B4-BE49-F238E27FC236}">
                <a16:creationId xmlns:a16="http://schemas.microsoft.com/office/drawing/2014/main" id="{65933281-45EB-3640-903C-5A0A5A815D2A}"/>
              </a:ext>
            </a:extLst>
          </p:cNvPr>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40" name="Picture 39">
            <a:extLst>
              <a:ext uri="{FF2B5EF4-FFF2-40B4-BE49-F238E27FC236}">
                <a16:creationId xmlns:a16="http://schemas.microsoft.com/office/drawing/2014/main" id="{43460853-3FC6-3640-B1F1-44CD760CC7D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46" name="Text Placeholder 2">
            <a:extLst>
              <a:ext uri="{FF2B5EF4-FFF2-40B4-BE49-F238E27FC236}">
                <a16:creationId xmlns:a16="http://schemas.microsoft.com/office/drawing/2014/main" id="{F2379B95-7D4C-A44C-8441-979EC41BA209}"/>
              </a:ext>
            </a:extLst>
          </p:cNvPr>
          <p:cNvSpPr>
            <a:spLocks noGrp="1"/>
          </p:cNvSpPr>
          <p:nvPr>
            <p:ph type="body" sz="quarter" idx="13" hasCustomPrompt="1"/>
          </p:nvPr>
        </p:nvSpPr>
        <p:spPr>
          <a:xfrm>
            <a:off x="6307130" y="1595577"/>
            <a:ext cx="1616199" cy="2224632"/>
          </a:xfrm>
        </p:spPr>
        <p:txBody>
          <a:bodyPr anchor="b">
            <a:normAutofit/>
          </a:bodyPr>
          <a:lstStyle>
            <a:lvl1pPr marL="0" indent="0" algn="ctr">
              <a:buNone/>
              <a:defRPr sz="2400" baseline="0">
                <a:solidFill>
                  <a:srgbClr val="FDC010"/>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47" name="Triangle 46">
            <a:extLst>
              <a:ext uri="{FF2B5EF4-FFF2-40B4-BE49-F238E27FC236}">
                <a16:creationId xmlns:a16="http://schemas.microsoft.com/office/drawing/2014/main" id="{F6215A52-44A3-854A-B70D-3FC03E8DD78B}"/>
              </a:ext>
            </a:extLst>
          </p:cNvPr>
          <p:cNvSpPr/>
          <p:nvPr userDrawn="1"/>
        </p:nvSpPr>
        <p:spPr>
          <a:xfrm rot="10800000">
            <a:off x="6307131" y="4002857"/>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 Placeholder 2">
            <a:extLst>
              <a:ext uri="{FF2B5EF4-FFF2-40B4-BE49-F238E27FC236}">
                <a16:creationId xmlns:a16="http://schemas.microsoft.com/office/drawing/2014/main" id="{D1519147-0D10-3544-A67C-2692135BF0E5}"/>
              </a:ext>
            </a:extLst>
          </p:cNvPr>
          <p:cNvSpPr>
            <a:spLocks noGrp="1"/>
          </p:cNvSpPr>
          <p:nvPr>
            <p:ph type="body" sz="quarter" idx="14" hasCustomPrompt="1"/>
          </p:nvPr>
        </p:nvSpPr>
        <p:spPr>
          <a:xfrm>
            <a:off x="8333286" y="4248541"/>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0" name="Text Placeholder 2">
            <a:extLst>
              <a:ext uri="{FF2B5EF4-FFF2-40B4-BE49-F238E27FC236}">
                <a16:creationId xmlns:a16="http://schemas.microsoft.com/office/drawing/2014/main" id="{22ACC1BC-A7F7-D646-9564-6F9FD561BA61}"/>
              </a:ext>
            </a:extLst>
          </p:cNvPr>
          <p:cNvSpPr>
            <a:spLocks noGrp="1"/>
          </p:cNvSpPr>
          <p:nvPr>
            <p:ph type="body" sz="quarter" idx="15" hasCustomPrompt="1"/>
          </p:nvPr>
        </p:nvSpPr>
        <p:spPr>
          <a:xfrm>
            <a:off x="10320914"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1" name="Triangle 50">
            <a:extLst>
              <a:ext uri="{FF2B5EF4-FFF2-40B4-BE49-F238E27FC236}">
                <a16:creationId xmlns:a16="http://schemas.microsoft.com/office/drawing/2014/main" id="{809F2C8C-0EA9-1244-9321-8F90D6B1BA2C}"/>
              </a:ext>
            </a:extLst>
          </p:cNvPr>
          <p:cNvSpPr/>
          <p:nvPr userDrawn="1"/>
        </p:nvSpPr>
        <p:spPr>
          <a:xfrm rot="10800000">
            <a:off x="10320915"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riangle 51">
            <a:extLst>
              <a:ext uri="{FF2B5EF4-FFF2-40B4-BE49-F238E27FC236}">
                <a16:creationId xmlns:a16="http://schemas.microsoft.com/office/drawing/2014/main" id="{EBB0FE5E-1698-314B-AD0A-A2C803A50C0F}"/>
              </a:ext>
            </a:extLst>
          </p:cNvPr>
          <p:cNvSpPr/>
          <p:nvPr userDrawn="1"/>
        </p:nvSpPr>
        <p:spPr>
          <a:xfrm>
            <a:off x="8333286" y="2579580"/>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 Placeholder 2">
            <a:extLst>
              <a:ext uri="{FF2B5EF4-FFF2-40B4-BE49-F238E27FC236}">
                <a16:creationId xmlns:a16="http://schemas.microsoft.com/office/drawing/2014/main" id="{2818968D-074C-604A-9AC8-3A65BE432D57}"/>
              </a:ext>
            </a:extLst>
          </p:cNvPr>
          <p:cNvSpPr>
            <a:spLocks noGrp="1"/>
          </p:cNvSpPr>
          <p:nvPr>
            <p:ph type="body" sz="quarter" idx="16" hasCustomPrompt="1"/>
          </p:nvPr>
        </p:nvSpPr>
        <p:spPr>
          <a:xfrm>
            <a:off x="2220016"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riangle 53">
            <a:extLst>
              <a:ext uri="{FF2B5EF4-FFF2-40B4-BE49-F238E27FC236}">
                <a16:creationId xmlns:a16="http://schemas.microsoft.com/office/drawing/2014/main" id="{D5A92096-985D-E240-AD66-801D60B038F0}"/>
              </a:ext>
            </a:extLst>
          </p:cNvPr>
          <p:cNvSpPr/>
          <p:nvPr userDrawn="1"/>
        </p:nvSpPr>
        <p:spPr>
          <a:xfrm rot="10800000">
            <a:off x="2220017"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 Placeholder 2">
            <a:extLst>
              <a:ext uri="{FF2B5EF4-FFF2-40B4-BE49-F238E27FC236}">
                <a16:creationId xmlns:a16="http://schemas.microsoft.com/office/drawing/2014/main" id="{28849DE5-5280-794A-977E-F25DE95EBDBF}"/>
              </a:ext>
            </a:extLst>
          </p:cNvPr>
          <p:cNvSpPr>
            <a:spLocks noGrp="1"/>
          </p:cNvSpPr>
          <p:nvPr>
            <p:ph type="body" sz="quarter" idx="17" hasCustomPrompt="1"/>
          </p:nvPr>
        </p:nvSpPr>
        <p:spPr>
          <a:xfrm>
            <a:off x="4246172" y="4248541"/>
            <a:ext cx="1631052" cy="2391758"/>
          </a:xfrm>
        </p:spPr>
        <p:txBody>
          <a:bodyPr>
            <a:normAutofit/>
          </a:bodyPr>
          <a:lstStyle>
            <a:lvl1pPr marL="0" indent="0" algn="ctr">
              <a:buNone/>
              <a:defRPr sz="2400" baseline="0">
                <a:solidFill>
                  <a:srgbClr val="EE7123"/>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8" name="Triangle 57">
            <a:extLst>
              <a:ext uri="{FF2B5EF4-FFF2-40B4-BE49-F238E27FC236}">
                <a16:creationId xmlns:a16="http://schemas.microsoft.com/office/drawing/2014/main" id="{C8C71C43-2564-9949-B8EC-B6E492828570}"/>
              </a:ext>
            </a:extLst>
          </p:cNvPr>
          <p:cNvSpPr/>
          <p:nvPr userDrawn="1"/>
        </p:nvSpPr>
        <p:spPr>
          <a:xfrm>
            <a:off x="4246172" y="2579580"/>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 Placeholder 2">
            <a:extLst>
              <a:ext uri="{FF2B5EF4-FFF2-40B4-BE49-F238E27FC236}">
                <a16:creationId xmlns:a16="http://schemas.microsoft.com/office/drawing/2014/main" id="{D09F3077-198E-3B47-B50B-5AC670A1302E}"/>
              </a:ext>
            </a:extLst>
          </p:cNvPr>
          <p:cNvSpPr>
            <a:spLocks noGrp="1"/>
          </p:cNvSpPr>
          <p:nvPr>
            <p:ph type="body" sz="quarter" idx="18" hasCustomPrompt="1"/>
          </p:nvPr>
        </p:nvSpPr>
        <p:spPr>
          <a:xfrm>
            <a:off x="252336" y="4230254"/>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60" name="Triangle 59">
            <a:extLst>
              <a:ext uri="{FF2B5EF4-FFF2-40B4-BE49-F238E27FC236}">
                <a16:creationId xmlns:a16="http://schemas.microsoft.com/office/drawing/2014/main" id="{01885070-E58F-7544-B91A-17853B8D6DEA}"/>
              </a:ext>
            </a:extLst>
          </p:cNvPr>
          <p:cNvSpPr/>
          <p:nvPr userDrawn="1"/>
        </p:nvSpPr>
        <p:spPr>
          <a:xfrm>
            <a:off x="252336" y="2561293"/>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23">
            <a:extLst>
              <a:ext uri="{FF2B5EF4-FFF2-40B4-BE49-F238E27FC236}">
                <a16:creationId xmlns:a16="http://schemas.microsoft.com/office/drawing/2014/main" id="{1253AEA5-EA77-E446-B498-F3EB5FD79F9F}"/>
              </a:ext>
            </a:extLst>
          </p:cNvPr>
          <p:cNvSpPr>
            <a:spLocks noGrp="1"/>
          </p:cNvSpPr>
          <p:nvPr>
            <p:ph type="body" sz="quarter" idx="19"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Tree>
    <p:extLst>
      <p:ext uri="{BB962C8B-B14F-4D97-AF65-F5344CB8AC3E}">
        <p14:creationId xmlns:p14="http://schemas.microsoft.com/office/powerpoint/2010/main" val="13704139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2">
    <p:spTree>
      <p:nvGrpSpPr>
        <p:cNvPr id="1" name=""/>
        <p:cNvGrpSpPr/>
        <p:nvPr/>
      </p:nvGrpSpPr>
      <p:grpSpPr>
        <a:xfrm>
          <a:off x="0" y="0"/>
          <a:ext cx="0" cy="0"/>
          <a:chOff x="0" y="0"/>
          <a:chExt cx="0" cy="0"/>
        </a:xfrm>
      </p:grpSpPr>
      <p:cxnSp>
        <p:nvCxnSpPr>
          <p:cNvPr id="18" name="Straight Connector 17"/>
          <p:cNvCxnSpPr/>
          <p:nvPr userDrawn="1"/>
        </p:nvCxnSpPr>
        <p:spPr>
          <a:xfrm>
            <a:off x="0" y="477911"/>
            <a:ext cx="12192000" cy="0"/>
          </a:xfrm>
          <a:prstGeom prst="line">
            <a:avLst/>
          </a:prstGeom>
          <a:ln>
            <a:solidFill>
              <a:srgbClr val="353E47"/>
            </a:solidFill>
          </a:ln>
        </p:spPr>
        <p:style>
          <a:lnRef idx="1">
            <a:schemeClr val="accent1"/>
          </a:lnRef>
          <a:fillRef idx="0">
            <a:schemeClr val="accent1"/>
          </a:fillRef>
          <a:effectRef idx="0">
            <a:schemeClr val="accent1"/>
          </a:effectRef>
          <a:fontRef idx="minor">
            <a:schemeClr val="tx1"/>
          </a:fontRef>
        </p:style>
      </p:cxnSp>
      <p:sp>
        <p:nvSpPr>
          <p:cNvPr id="19" name="Text Placeholder 2"/>
          <p:cNvSpPr>
            <a:spLocks noGrp="1"/>
          </p:cNvSpPr>
          <p:nvPr>
            <p:ph type="body" sz="quarter" idx="10" hasCustomPrompt="1"/>
          </p:nvPr>
        </p:nvSpPr>
        <p:spPr>
          <a:xfrm>
            <a:off x="333621"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0" name="Text Placeholder 2"/>
          <p:cNvSpPr>
            <a:spLocks noGrp="1"/>
          </p:cNvSpPr>
          <p:nvPr>
            <p:ph type="body" sz="quarter" idx="11" hasCustomPrompt="1"/>
          </p:nvPr>
        </p:nvSpPr>
        <p:spPr>
          <a:xfrm>
            <a:off x="3273765"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1" name="Text Placeholder 2"/>
          <p:cNvSpPr>
            <a:spLocks noGrp="1"/>
          </p:cNvSpPr>
          <p:nvPr>
            <p:ph type="body" sz="quarter" idx="12" hasCustomPrompt="1"/>
          </p:nvPr>
        </p:nvSpPr>
        <p:spPr>
          <a:xfrm>
            <a:off x="6145266"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2" name="Text Placeholder 2"/>
          <p:cNvSpPr>
            <a:spLocks noGrp="1"/>
          </p:cNvSpPr>
          <p:nvPr>
            <p:ph type="body" sz="quarter" idx="13" hasCustomPrompt="1"/>
          </p:nvPr>
        </p:nvSpPr>
        <p:spPr>
          <a:xfrm>
            <a:off x="9098549"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3"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5" name="Triangle 14"/>
          <p:cNvSpPr/>
          <p:nvPr userDrawn="1"/>
        </p:nvSpPr>
        <p:spPr>
          <a:xfrm rot="10800000">
            <a:off x="3726458" y="486571"/>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iangle 15"/>
          <p:cNvSpPr/>
          <p:nvPr userDrawn="1"/>
        </p:nvSpPr>
        <p:spPr>
          <a:xfrm rot="10800000">
            <a:off x="9609856" y="490612"/>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0800000">
            <a:off x="734413" y="477911"/>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10800000">
            <a:off x="6617811" y="494652"/>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 column with icons slide">
    <p:spTree>
      <p:nvGrpSpPr>
        <p:cNvPr id="1" name=""/>
        <p:cNvGrpSpPr/>
        <p:nvPr/>
      </p:nvGrpSpPr>
      <p:grpSpPr>
        <a:xfrm>
          <a:off x="0" y="0"/>
          <a:ext cx="0" cy="0"/>
          <a:chOff x="0" y="0"/>
          <a:chExt cx="0" cy="0"/>
        </a:xfrm>
      </p:grpSpPr>
      <p:sp>
        <p:nvSpPr>
          <p:cNvPr id="12" name="Rectangle 11"/>
          <p:cNvSpPr/>
          <p:nvPr userDrawn="1"/>
        </p:nvSpPr>
        <p:spPr>
          <a:xfrm>
            <a:off x="0" y="0"/>
            <a:ext cx="12192000" cy="23749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3C55"/>
              </a:solidFill>
            </a:endParaRPr>
          </a:p>
        </p:txBody>
      </p:sp>
      <p:sp>
        <p:nvSpPr>
          <p:cNvPr id="18" name="Text Placeholder 23"/>
          <p:cNvSpPr>
            <a:spLocks noGrp="1"/>
          </p:cNvSpPr>
          <p:nvPr>
            <p:ph type="body" sz="quarter" idx="13" hasCustomPrompt="1"/>
          </p:nvPr>
        </p:nvSpPr>
        <p:spPr>
          <a:xfrm>
            <a:off x="0" y="445647"/>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684287"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3" name="Text Placeholder 23"/>
          <p:cNvSpPr>
            <a:spLocks noGrp="1"/>
          </p:cNvSpPr>
          <p:nvPr>
            <p:ph type="body" sz="quarter" idx="15" hasCustomPrompt="1"/>
          </p:nvPr>
        </p:nvSpPr>
        <p:spPr>
          <a:xfrm>
            <a:off x="684287"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4" name="Straight Connector 3"/>
          <p:cNvCxnSpPr/>
          <p:nvPr userDrawn="1"/>
        </p:nvCxnSpPr>
        <p:spPr>
          <a:xfrm flipH="1">
            <a:off x="555813"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23"/>
          <p:cNvSpPr>
            <a:spLocks noGrp="1"/>
          </p:cNvSpPr>
          <p:nvPr>
            <p:ph type="body" sz="quarter" idx="16" hasCustomPrompt="1"/>
          </p:nvPr>
        </p:nvSpPr>
        <p:spPr>
          <a:xfrm>
            <a:off x="451221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7" name="Text Placeholder 23"/>
          <p:cNvSpPr>
            <a:spLocks noGrp="1"/>
          </p:cNvSpPr>
          <p:nvPr>
            <p:ph type="body" sz="quarter" idx="17" hasCustomPrompt="1"/>
          </p:nvPr>
        </p:nvSpPr>
        <p:spPr>
          <a:xfrm>
            <a:off x="451221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28" name="Straight Connector 27"/>
          <p:cNvCxnSpPr/>
          <p:nvPr userDrawn="1"/>
        </p:nvCxnSpPr>
        <p:spPr>
          <a:xfrm flipH="1">
            <a:off x="438374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0" name="Text Placeholder 23"/>
          <p:cNvSpPr>
            <a:spLocks noGrp="1"/>
          </p:cNvSpPr>
          <p:nvPr>
            <p:ph type="body" sz="quarter" idx="18" hasCustomPrompt="1"/>
          </p:nvPr>
        </p:nvSpPr>
        <p:spPr>
          <a:xfrm>
            <a:off x="822808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1" name="Text Placeholder 23"/>
          <p:cNvSpPr>
            <a:spLocks noGrp="1"/>
          </p:cNvSpPr>
          <p:nvPr>
            <p:ph type="body" sz="quarter" idx="19" hasCustomPrompt="1"/>
          </p:nvPr>
        </p:nvSpPr>
        <p:spPr>
          <a:xfrm>
            <a:off x="822808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35" name="Straight Connector 34"/>
          <p:cNvCxnSpPr/>
          <p:nvPr userDrawn="1"/>
        </p:nvCxnSpPr>
        <p:spPr>
          <a:xfrm flipH="1">
            <a:off x="809961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4" name="Triangle 33"/>
          <p:cNvSpPr/>
          <p:nvPr userDrawn="1"/>
        </p:nvSpPr>
        <p:spPr>
          <a:xfrm rot="5400000">
            <a:off x="5461568" y="1673914"/>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riangle 36"/>
          <p:cNvSpPr/>
          <p:nvPr userDrawn="1"/>
        </p:nvSpPr>
        <p:spPr>
          <a:xfrm rot="5400000">
            <a:off x="1613532" y="1655489"/>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riangle 37"/>
          <p:cNvSpPr/>
          <p:nvPr userDrawn="1"/>
        </p:nvSpPr>
        <p:spPr>
          <a:xfrm rot="5400000">
            <a:off x="9107001" y="1673914"/>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Design 2">
    <p:spTree>
      <p:nvGrpSpPr>
        <p:cNvPr id="1" name=""/>
        <p:cNvGrpSpPr/>
        <p:nvPr/>
      </p:nvGrpSpPr>
      <p:grpSpPr>
        <a:xfrm>
          <a:off x="0" y="0"/>
          <a:ext cx="0" cy="0"/>
          <a:chOff x="0" y="0"/>
          <a:chExt cx="0" cy="0"/>
        </a:xfrm>
      </p:grpSpPr>
      <p:sp>
        <p:nvSpPr>
          <p:cNvPr id="9" name="Rectangle 8"/>
          <p:cNvSpPr/>
          <p:nvPr userDrawn="1"/>
        </p:nvSpPr>
        <p:spPr>
          <a:xfrm>
            <a:off x="0" y="2320257"/>
            <a:ext cx="12192000" cy="27940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150100" y="677143"/>
            <a:ext cx="4467719" cy="1209253"/>
          </a:xfrm>
          <a:prstGeom prst="rect">
            <a:avLst/>
          </a:prstGeom>
        </p:spPr>
      </p:pic>
      <p:sp>
        <p:nvSpPr>
          <p:cNvPr id="11" name="Footer Placeholder 6"/>
          <p:cNvSpPr txBox="1">
            <a:spLocks noGrp="1"/>
          </p:cNvSpPr>
          <p:nvPr userDrawn="1"/>
        </p:nvSpPr>
        <p:spPr bwMode="auto">
          <a:xfrm>
            <a:off x="9625579" y="62353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2" name="Picture 8"/>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809137" y="61390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04900" y="923006"/>
            <a:ext cx="5773175" cy="6516158"/>
          </a:xfrm>
          <a:prstGeom prst="rect">
            <a:avLst/>
          </a:prstGeom>
        </p:spPr>
      </p:pic>
      <p:sp>
        <p:nvSpPr>
          <p:cNvPr id="14" name="Picture Placeholder 7"/>
          <p:cNvSpPr>
            <a:spLocks noGrp="1"/>
          </p:cNvSpPr>
          <p:nvPr>
            <p:ph type="pic" sz="quarter" idx="10"/>
          </p:nvPr>
        </p:nvSpPr>
        <p:spPr>
          <a:xfrm>
            <a:off x="-1219200" y="-241300"/>
            <a:ext cx="7797799" cy="8856914"/>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15" name="Text Placeholder 23"/>
          <p:cNvSpPr>
            <a:spLocks noGrp="1"/>
          </p:cNvSpPr>
          <p:nvPr>
            <p:ph type="body" sz="quarter" idx="12" hasCustomPrompt="1"/>
          </p:nvPr>
        </p:nvSpPr>
        <p:spPr>
          <a:xfrm>
            <a:off x="7469651" y="3051307"/>
            <a:ext cx="4354050" cy="1650628"/>
          </a:xfrm>
        </p:spPr>
        <p:txBody>
          <a:bodyPr>
            <a:normAutofit/>
          </a:bodyPr>
          <a:lstStyle>
            <a:lvl1pPr marL="0" indent="0" algn="ctr">
              <a:lnSpc>
                <a:spcPts val="4000"/>
              </a:lnSpc>
              <a:buNone/>
              <a:defRPr sz="3600" b="0" baseline="0">
                <a:solidFill>
                  <a:schemeClr val="bg1"/>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3 column with icons slide">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CF9D0D72-C3F8-584A-8699-47CDAC0A99C9}"/>
              </a:ext>
            </a:extLst>
          </p:cNvPr>
          <p:cNvCxnSpPr>
            <a:cxnSpLocks/>
          </p:cNvCxnSpPr>
          <p:nvPr userDrawn="1"/>
        </p:nvCxnSpPr>
        <p:spPr>
          <a:xfrm>
            <a:off x="-3880" y="2086593"/>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8" name="Text Placeholder 23"/>
          <p:cNvSpPr>
            <a:spLocks noGrp="1"/>
          </p:cNvSpPr>
          <p:nvPr>
            <p:ph type="body" sz="quarter" idx="13"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704165" y="3376016"/>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21" name="Text Placeholder 23">
            <a:extLst>
              <a:ext uri="{FF2B5EF4-FFF2-40B4-BE49-F238E27FC236}">
                <a16:creationId xmlns:a16="http://schemas.microsoft.com/office/drawing/2014/main" id="{46EB5BD2-E95A-9D49-86A1-BBE510B33216}"/>
              </a:ext>
            </a:extLst>
          </p:cNvPr>
          <p:cNvSpPr>
            <a:spLocks noGrp="1"/>
          </p:cNvSpPr>
          <p:nvPr>
            <p:ph type="body" sz="quarter" idx="16" hasCustomPrompt="1"/>
          </p:nvPr>
        </p:nvSpPr>
        <p:spPr>
          <a:xfrm>
            <a:off x="6765237" y="3346647"/>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Tree>
    <p:extLst>
      <p:ext uri="{BB962C8B-B14F-4D97-AF65-F5344CB8AC3E}">
        <p14:creationId xmlns:p14="http://schemas.microsoft.com/office/powerpoint/2010/main" val="334221377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3 column with icons slide">
    <p:spTree>
      <p:nvGrpSpPr>
        <p:cNvPr id="1" name=""/>
        <p:cNvGrpSpPr/>
        <p:nvPr/>
      </p:nvGrpSpPr>
      <p:grpSpPr>
        <a:xfrm>
          <a:off x="0" y="0"/>
          <a:ext cx="0" cy="0"/>
          <a:chOff x="0" y="0"/>
          <a:chExt cx="0" cy="0"/>
        </a:xfrm>
      </p:grpSpPr>
      <p:sp>
        <p:nvSpPr>
          <p:cNvPr id="18" name="Text Placeholder 23"/>
          <p:cNvSpPr>
            <a:spLocks noGrp="1"/>
          </p:cNvSpPr>
          <p:nvPr>
            <p:ph type="body" sz="quarter" idx="13"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extLst>
      <p:ext uri="{BB962C8B-B14F-4D97-AF65-F5344CB8AC3E}">
        <p14:creationId xmlns:p14="http://schemas.microsoft.com/office/powerpoint/2010/main" val="92264037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 bullets slide">
    <p:spTree>
      <p:nvGrpSpPr>
        <p:cNvPr id="1" name=""/>
        <p:cNvGrpSpPr/>
        <p:nvPr/>
      </p:nvGrpSpPr>
      <p:grpSpPr>
        <a:xfrm>
          <a:off x="0" y="0"/>
          <a:ext cx="0" cy="0"/>
          <a:chOff x="0" y="0"/>
          <a:chExt cx="0" cy="0"/>
        </a:xfrm>
      </p:grpSpPr>
      <p:sp>
        <p:nvSpPr>
          <p:cNvPr id="34" name="Rectangle 33"/>
          <p:cNvSpPr/>
          <p:nvPr userDrawn="1"/>
        </p:nvSpPr>
        <p:spPr>
          <a:xfrm>
            <a:off x="4903304" y="1126433"/>
            <a:ext cx="7288696" cy="1302295"/>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p:cNvSpPr/>
          <p:nvPr userDrawn="1"/>
        </p:nvSpPr>
        <p:spPr>
          <a:xfrm>
            <a:off x="4903304" y="2749824"/>
            <a:ext cx="7288696" cy="1302295"/>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4903304" y="4373215"/>
            <a:ext cx="7288696" cy="1302295"/>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8" name="Straight Connector 37"/>
          <p:cNvCxnSpPr/>
          <p:nvPr userDrawn="1"/>
        </p:nvCxnSpPr>
        <p:spPr>
          <a:xfrm>
            <a:off x="6175512" y="1223543"/>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6175512" y="285205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6175512" y="449638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41" name="Picture 40"/>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954456" y="677649"/>
            <a:ext cx="1176669" cy="5446643"/>
          </a:xfrm>
          <a:prstGeom prst="rect">
            <a:avLst/>
          </a:prstGeom>
        </p:spPr>
      </p:pic>
      <p:sp>
        <p:nvSpPr>
          <p:cNvPr id="42" name="Text Placeholder 23"/>
          <p:cNvSpPr>
            <a:spLocks noGrp="1"/>
          </p:cNvSpPr>
          <p:nvPr>
            <p:ph type="body" sz="quarter" idx="13" hasCustomPrompt="1"/>
          </p:nvPr>
        </p:nvSpPr>
        <p:spPr>
          <a:xfrm>
            <a:off x="643223" y="1079254"/>
            <a:ext cx="3821205"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43" name="Text Placeholder 25"/>
          <p:cNvSpPr>
            <a:spLocks noGrp="1"/>
          </p:cNvSpPr>
          <p:nvPr>
            <p:ph type="body" sz="quarter" idx="14" hasCustomPrompt="1"/>
          </p:nvPr>
        </p:nvSpPr>
        <p:spPr>
          <a:xfrm>
            <a:off x="643223" y="2087287"/>
            <a:ext cx="3821205"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44" name="Text Placeholder 23"/>
          <p:cNvSpPr>
            <a:spLocks noGrp="1"/>
          </p:cNvSpPr>
          <p:nvPr>
            <p:ph type="body" sz="quarter" idx="15" hasCustomPrompt="1"/>
          </p:nvPr>
        </p:nvSpPr>
        <p:spPr>
          <a:xfrm>
            <a:off x="4975024" y="1126433"/>
            <a:ext cx="1176670" cy="1292995"/>
          </a:xfrm>
        </p:spPr>
        <p:txBody>
          <a:bodyPr anchor="ctr">
            <a:normAutofit/>
          </a:bodyPr>
          <a:lstStyle>
            <a:lvl1pPr marL="0" indent="0" algn="ctr">
              <a:buNone/>
              <a:defRPr sz="4800">
                <a:solidFill>
                  <a:schemeClr val="bg1"/>
                </a:solidFill>
                <a:latin typeface="+mn-lt"/>
              </a:defRPr>
            </a:lvl1pPr>
          </a:lstStyle>
          <a:p>
            <a:pPr lvl="0"/>
            <a:r>
              <a:rPr lang="en-US" dirty="0"/>
              <a:t>01</a:t>
            </a:r>
          </a:p>
        </p:txBody>
      </p:sp>
      <p:sp>
        <p:nvSpPr>
          <p:cNvPr id="45" name="Text Placeholder 2"/>
          <p:cNvSpPr>
            <a:spLocks noGrp="1"/>
          </p:cNvSpPr>
          <p:nvPr>
            <p:ph type="body" sz="quarter" idx="12" hasCustomPrompt="1"/>
          </p:nvPr>
        </p:nvSpPr>
        <p:spPr>
          <a:xfrm>
            <a:off x="6271051" y="1126433"/>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cxnSp>
        <p:nvCxnSpPr>
          <p:cNvPr id="51" name="Straight Connector 50"/>
          <p:cNvCxnSpPr/>
          <p:nvPr userDrawn="1"/>
        </p:nvCxnSpPr>
        <p:spPr>
          <a:xfrm>
            <a:off x="417209" y="1920386"/>
            <a:ext cx="42875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52" name="Text Placeholder 23"/>
          <p:cNvSpPr>
            <a:spLocks noGrp="1"/>
          </p:cNvSpPr>
          <p:nvPr>
            <p:ph type="body" sz="quarter" idx="16" hasCustomPrompt="1"/>
          </p:nvPr>
        </p:nvSpPr>
        <p:spPr>
          <a:xfrm>
            <a:off x="4998842" y="2740524"/>
            <a:ext cx="1176670" cy="1292995"/>
          </a:xfrm>
        </p:spPr>
        <p:txBody>
          <a:bodyPr anchor="ctr">
            <a:normAutofit/>
          </a:bodyPr>
          <a:lstStyle>
            <a:lvl1pPr marL="0" indent="0" algn="ctr">
              <a:buNone/>
              <a:defRPr sz="4800">
                <a:solidFill>
                  <a:schemeClr val="bg1"/>
                </a:solidFill>
                <a:latin typeface="+mn-lt"/>
              </a:defRPr>
            </a:lvl1pPr>
          </a:lstStyle>
          <a:p>
            <a:pPr lvl="0"/>
            <a:r>
              <a:rPr lang="en-US" dirty="0"/>
              <a:t>02</a:t>
            </a:r>
          </a:p>
        </p:txBody>
      </p:sp>
      <p:sp>
        <p:nvSpPr>
          <p:cNvPr id="53" name="Text Placeholder 2"/>
          <p:cNvSpPr>
            <a:spLocks noGrp="1"/>
          </p:cNvSpPr>
          <p:nvPr>
            <p:ph type="body" sz="quarter" idx="17" hasCustomPrompt="1"/>
          </p:nvPr>
        </p:nvSpPr>
        <p:spPr>
          <a:xfrm>
            <a:off x="6294869" y="2740524"/>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ext Placeholder 23"/>
          <p:cNvSpPr>
            <a:spLocks noGrp="1"/>
          </p:cNvSpPr>
          <p:nvPr>
            <p:ph type="body" sz="quarter" idx="18" hasCustomPrompt="1"/>
          </p:nvPr>
        </p:nvSpPr>
        <p:spPr>
          <a:xfrm>
            <a:off x="4968894" y="4387646"/>
            <a:ext cx="1176670" cy="1292995"/>
          </a:xfrm>
        </p:spPr>
        <p:txBody>
          <a:bodyPr anchor="ctr">
            <a:normAutofit/>
          </a:bodyPr>
          <a:lstStyle>
            <a:lvl1pPr marL="0" indent="0" algn="ctr">
              <a:buNone/>
              <a:defRPr sz="4800">
                <a:solidFill>
                  <a:schemeClr val="bg1"/>
                </a:solidFill>
                <a:latin typeface="+mn-lt"/>
              </a:defRPr>
            </a:lvl1pPr>
          </a:lstStyle>
          <a:p>
            <a:pPr lvl="0"/>
            <a:r>
              <a:rPr lang="en-US" dirty="0"/>
              <a:t>03</a:t>
            </a:r>
          </a:p>
        </p:txBody>
      </p:sp>
      <p:sp>
        <p:nvSpPr>
          <p:cNvPr id="55" name="Text Placeholder 2"/>
          <p:cNvSpPr>
            <a:spLocks noGrp="1"/>
          </p:cNvSpPr>
          <p:nvPr>
            <p:ph type="body" sz="quarter" idx="19" hasCustomPrompt="1"/>
          </p:nvPr>
        </p:nvSpPr>
        <p:spPr>
          <a:xfrm>
            <a:off x="6264921" y="4387646"/>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24" name="Picture 2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Laptop slide 1">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000190" y="1447737"/>
            <a:ext cx="7941283" cy="4839954"/>
          </a:xfrm>
          <a:prstGeom prst="rect">
            <a:avLst/>
          </a:prstGeom>
        </p:spPr>
      </p:pic>
      <p:sp>
        <p:nvSpPr>
          <p:cNvPr id="25"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6" name="Text Placeholder 25"/>
          <p:cNvSpPr>
            <a:spLocks noGrp="1"/>
          </p:cNvSpPr>
          <p:nvPr>
            <p:ph type="body" sz="quarter" idx="14" hasCustomPrompt="1"/>
          </p:nvPr>
        </p:nvSpPr>
        <p:spPr>
          <a:xfrm>
            <a:off x="0" y="1045042"/>
            <a:ext cx="12192000" cy="590599"/>
          </a:xfrm>
        </p:spPr>
        <p:txBody>
          <a:bodyPr>
            <a:noAutofit/>
          </a:bodyPr>
          <a:lstStyle>
            <a:lvl1pPr marL="0" indent="0" algn="ctr">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cxnSp>
        <p:nvCxnSpPr>
          <p:cNvPr id="27" name="Straight Connector 26"/>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3184071" y="1893434"/>
            <a:ext cx="5665788" cy="3478212"/>
          </a:xfrm>
          <a:prstGeom prst="rect">
            <a:avLst/>
          </a:prstGeom>
        </p:spPr>
        <p:txBody>
          <a:bodyPr anchor="t"/>
          <a:lstStyle>
            <a:lvl1pPr marL="228600" marR="0" indent="-228600" algn="ctr" defTabSz="914400" rtl="0" eaLnBrk="1" fontAlgn="auto" latinLnBrk="0" hangingPunct="1">
              <a:lnSpc>
                <a:spcPct val="90000"/>
              </a:lnSpc>
              <a:spcBef>
                <a:spcPts val="1000"/>
              </a:spcBef>
              <a:spcAft>
                <a:spcPts val="0"/>
              </a:spcAft>
              <a:buClrTx/>
              <a:buSzTx/>
              <a:buFont typeface="Arial"/>
              <a:buNone/>
              <a:tabLst/>
              <a:defRPr sz="28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endParaRPr lang="en-US" dirty="0"/>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sp>
        <p:nvSpPr>
          <p:cNvPr id="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kern="1200" dirty="0">
              <a:solidFill>
                <a:srgbClr val="6D6E6C"/>
              </a:solidFill>
              <a:latin typeface="+mn-lt"/>
              <a:ea typeface="MS PGothic" charset="-128"/>
              <a:cs typeface="Geneva" charset="0"/>
            </a:endParaRPr>
          </a:p>
        </p:txBody>
      </p:sp>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Laptop slide 2">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429500" y="740153"/>
            <a:ext cx="4762500" cy="5612853"/>
          </a:xfrm>
          <a:prstGeom prst="rect">
            <a:avLst/>
          </a:prstGeom>
        </p:spPr>
      </p:pic>
      <p:cxnSp>
        <p:nvCxnSpPr>
          <p:cNvPr id="27" name="Straight Connector 26"/>
          <p:cNvCxnSpPr/>
          <p:nvPr userDrawn="1"/>
        </p:nvCxnSpPr>
        <p:spPr>
          <a:xfrm flipH="1">
            <a:off x="378379" y="1908558"/>
            <a:ext cx="6789867"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8802435" y="1223694"/>
            <a:ext cx="3389565" cy="4033653"/>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here to add photo</a:t>
            </a:r>
          </a:p>
        </p:txBody>
      </p:sp>
      <p:sp>
        <p:nvSpPr>
          <p:cNvPr id="9" name="Text Placeholder 23"/>
          <p:cNvSpPr>
            <a:spLocks noGrp="1"/>
          </p:cNvSpPr>
          <p:nvPr>
            <p:ph type="body" sz="quarter" idx="16" hasCustomPrompt="1"/>
          </p:nvPr>
        </p:nvSpPr>
        <p:spPr>
          <a:xfrm>
            <a:off x="643223" y="1079254"/>
            <a:ext cx="6361734"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0" name="Text Placeholder 25"/>
          <p:cNvSpPr>
            <a:spLocks noGrp="1"/>
          </p:cNvSpPr>
          <p:nvPr>
            <p:ph type="body" sz="quarter" idx="17" hasCustomPrompt="1"/>
          </p:nvPr>
        </p:nvSpPr>
        <p:spPr>
          <a:xfrm>
            <a:off x="643223" y="2087287"/>
            <a:ext cx="6361734"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1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Phone Slide 1">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l="-3666" t="-1339"/>
          <a:stretch/>
        </p:blipFill>
        <p:spPr>
          <a:xfrm>
            <a:off x="2449287" y="1355271"/>
            <a:ext cx="9742714" cy="5502729"/>
          </a:xfrm>
          <a:prstGeom prst="rect">
            <a:avLst/>
          </a:prstGeom>
        </p:spPr>
      </p:pic>
      <p:sp>
        <p:nvSpPr>
          <p:cNvPr id="6" name="Picture Placeholder 5"/>
          <p:cNvSpPr>
            <a:spLocks noGrp="1"/>
          </p:cNvSpPr>
          <p:nvPr>
            <p:ph type="pic" sz="quarter" idx="18" hasCustomPrompt="1"/>
          </p:nvPr>
        </p:nvSpPr>
        <p:spPr>
          <a:xfrm>
            <a:off x="3731480" y="2335213"/>
            <a:ext cx="4098925" cy="26289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r>
              <a:rPr lang="en-US" dirty="0"/>
              <a:t>Click here to add photo</a:t>
            </a:r>
          </a:p>
        </p:txBody>
      </p:sp>
      <p:sp>
        <p:nvSpPr>
          <p:cNvPr id="14"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cxnSp>
        <p:nvCxnSpPr>
          <p:cNvPr id="15" name="Straight Connector 14"/>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Phone Slid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890657" y="550299"/>
            <a:ext cx="5479143" cy="6292294"/>
          </a:xfrm>
          <a:prstGeom prst="rect">
            <a:avLst/>
          </a:prstGeom>
        </p:spPr>
      </p:pic>
      <p:sp>
        <p:nvSpPr>
          <p:cNvPr id="7" name="Picture Placeholder 6"/>
          <p:cNvSpPr>
            <a:spLocks noGrp="1"/>
          </p:cNvSpPr>
          <p:nvPr>
            <p:ph type="pic" sz="quarter" idx="14" hasCustomPrompt="1"/>
          </p:nvPr>
        </p:nvSpPr>
        <p:spPr>
          <a:xfrm>
            <a:off x="7754938" y="1192681"/>
            <a:ext cx="2187575" cy="3886200"/>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a:buNone/>
              <a:tabLst/>
              <a:defRPr>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cxnSp>
        <p:nvCxnSpPr>
          <p:cNvPr id="11" name="Straight Connector 10"/>
          <p:cNvCxnSpPr/>
          <p:nvPr userDrawn="1"/>
        </p:nvCxnSpPr>
        <p:spPr>
          <a:xfrm flipH="1">
            <a:off x="378380" y="1908558"/>
            <a:ext cx="63489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16" hasCustomPrompt="1"/>
          </p:nvPr>
        </p:nvSpPr>
        <p:spPr>
          <a:xfrm>
            <a:off x="643223" y="1079254"/>
            <a:ext cx="5839220"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3" name="Text Placeholder 25"/>
          <p:cNvSpPr>
            <a:spLocks noGrp="1"/>
          </p:cNvSpPr>
          <p:nvPr>
            <p:ph type="body" sz="quarter" idx="17" hasCustomPrompt="1"/>
          </p:nvPr>
        </p:nvSpPr>
        <p:spPr>
          <a:xfrm>
            <a:off x="643223" y="2087287"/>
            <a:ext cx="5839220"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24" name="Text Placeholder 23"/>
          <p:cNvSpPr>
            <a:spLocks noGrp="1"/>
          </p:cNvSpPr>
          <p:nvPr>
            <p:ph type="body" sz="quarter" idx="13" hasCustomPrompt="1"/>
          </p:nvPr>
        </p:nvSpPr>
        <p:spPr>
          <a:xfrm>
            <a:off x="427462" y="853210"/>
            <a:ext cx="2730297" cy="1841017"/>
          </a:xfrm>
        </p:spPr>
        <p:txBody>
          <a:bodyPr anchor="ctr">
            <a:noAutofit/>
          </a:bodyPr>
          <a:lstStyle>
            <a:lvl1pPr marL="0" indent="0" algn="l">
              <a:buNone/>
              <a:defRPr sz="5400" baseline="0">
                <a:solidFill>
                  <a:srgbClr val="6D6E6C"/>
                </a:solidFill>
                <a:latin typeface="+mn-lt"/>
              </a:defRPr>
            </a:lvl1pPr>
          </a:lstStyle>
          <a:p>
            <a:pPr lvl="0"/>
            <a:r>
              <a:rPr lang="en-US" dirty="0"/>
              <a:t>UP NEXT</a:t>
            </a:r>
          </a:p>
        </p:txBody>
      </p:sp>
      <p:sp>
        <p:nvSpPr>
          <p:cNvPr id="25" name="Text Placeholder 25"/>
          <p:cNvSpPr>
            <a:spLocks noGrp="1"/>
          </p:cNvSpPr>
          <p:nvPr>
            <p:ph type="body" sz="quarter" idx="14" hasCustomPrompt="1"/>
          </p:nvPr>
        </p:nvSpPr>
        <p:spPr>
          <a:xfrm>
            <a:off x="3474722" y="858821"/>
            <a:ext cx="4770814" cy="1841017"/>
          </a:xfrm>
        </p:spPr>
        <p:txBody>
          <a:bodyPr anchor="ctr">
            <a:noAutofit/>
          </a:bodyPr>
          <a:lstStyle>
            <a:lvl1pPr marL="0" indent="0" algn="l">
              <a:buNone/>
              <a:defRPr sz="2800" i="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Any Questions?</a:t>
            </a:r>
          </a:p>
        </p:txBody>
      </p:sp>
      <p:cxnSp>
        <p:nvCxnSpPr>
          <p:cNvPr id="26" name="Straight Connector 25"/>
          <p:cNvCxnSpPr>
            <a:cxnSpLocks/>
          </p:cNvCxnSpPr>
          <p:nvPr userDrawn="1"/>
        </p:nvCxnSpPr>
        <p:spPr>
          <a:xfrm>
            <a:off x="3304063" y="834922"/>
            <a:ext cx="0" cy="1999718"/>
          </a:xfrm>
          <a:prstGeom prst="line">
            <a:avLst/>
          </a:prstGeom>
          <a:ln w="19050">
            <a:solidFill>
              <a:srgbClr val="CE1779"/>
            </a:solidFill>
          </a:ln>
        </p:spPr>
        <p:style>
          <a:lnRef idx="1">
            <a:schemeClr val="accent1"/>
          </a:lnRef>
          <a:fillRef idx="0">
            <a:schemeClr val="accent1"/>
          </a:fillRef>
          <a:effectRef idx="0">
            <a:schemeClr val="accent1"/>
          </a:effectRef>
          <a:fontRef idx="minor">
            <a:schemeClr val="tx1"/>
          </a:fontRef>
        </p:style>
      </p:cxnSp>
      <p:sp>
        <p:nvSpPr>
          <p:cNvPr id="2" name="Freeform 1">
            <a:extLst>
              <a:ext uri="{FF2B5EF4-FFF2-40B4-BE49-F238E27FC236}">
                <a16:creationId xmlns:a16="http://schemas.microsoft.com/office/drawing/2014/main" id="{880D545A-B2E4-E04A-9869-68D29DE3E866}"/>
              </a:ext>
            </a:extLst>
          </p:cNvPr>
          <p:cNvSpPr/>
          <p:nvPr userDrawn="1"/>
        </p:nvSpPr>
        <p:spPr>
          <a:xfrm>
            <a:off x="3035808" y="566928"/>
            <a:ext cx="9198864" cy="6309360"/>
          </a:xfrm>
          <a:custGeom>
            <a:avLst/>
            <a:gdLst>
              <a:gd name="connsiteX0" fmla="*/ 9162288 w 9198864"/>
              <a:gd name="connsiteY0" fmla="*/ 0 h 6309360"/>
              <a:gd name="connsiteX1" fmla="*/ 9162288 w 9198864"/>
              <a:gd name="connsiteY1" fmla="*/ 0 h 6309360"/>
              <a:gd name="connsiteX2" fmla="*/ 0 w 9198864"/>
              <a:gd name="connsiteY2" fmla="*/ 6309360 h 6309360"/>
              <a:gd name="connsiteX3" fmla="*/ 9198864 w 9198864"/>
              <a:gd name="connsiteY3" fmla="*/ 6309360 h 6309360"/>
              <a:gd name="connsiteX4" fmla="*/ 9162288 w 9198864"/>
              <a:gd name="connsiteY4" fmla="*/ 0 h 6309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98864" h="6309360">
                <a:moveTo>
                  <a:pt x="9162288" y="0"/>
                </a:moveTo>
                <a:lnTo>
                  <a:pt x="9162288" y="0"/>
                </a:lnTo>
                <a:lnTo>
                  <a:pt x="0" y="6309360"/>
                </a:lnTo>
                <a:lnTo>
                  <a:pt x="9198864" y="6309360"/>
                </a:lnTo>
                <a:lnTo>
                  <a:pt x="9162288" y="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E95D2"/>
              </a:solidFill>
            </a:endParaRPr>
          </a:p>
        </p:txBody>
      </p:sp>
      <p:pic>
        <p:nvPicPr>
          <p:cNvPr id="13" name="Picture 12">
            <a:extLst>
              <a:ext uri="{FF2B5EF4-FFF2-40B4-BE49-F238E27FC236}">
                <a16:creationId xmlns:a16="http://schemas.microsoft.com/office/drawing/2014/main" id="{E0F80F4D-8E9D-4E44-8C15-5A38944239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9496" y="4593271"/>
            <a:ext cx="4704093" cy="1273231"/>
          </a:xfrm>
          <a:prstGeom prst="rect">
            <a:avLst/>
          </a:prstGeom>
        </p:spPr>
      </p:pic>
      <p:sp>
        <p:nvSpPr>
          <p:cNvPr id="14" name="Text Placeholder 2">
            <a:extLst>
              <a:ext uri="{FF2B5EF4-FFF2-40B4-BE49-F238E27FC236}">
                <a16:creationId xmlns:a16="http://schemas.microsoft.com/office/drawing/2014/main" id="{EDC3F543-D829-4C4F-8BC0-87126215E886}"/>
              </a:ext>
            </a:extLst>
          </p:cNvPr>
          <p:cNvSpPr>
            <a:spLocks noGrp="1"/>
          </p:cNvSpPr>
          <p:nvPr>
            <p:ph type="body" sz="quarter" idx="18" hasCustomPrompt="1"/>
          </p:nvPr>
        </p:nvSpPr>
        <p:spPr>
          <a:xfrm>
            <a:off x="8173004" y="3523263"/>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5" name="Diamond 14">
            <a:extLst>
              <a:ext uri="{FF2B5EF4-FFF2-40B4-BE49-F238E27FC236}">
                <a16:creationId xmlns:a16="http://schemas.microsoft.com/office/drawing/2014/main" id="{0D6CBF79-4370-F34F-9007-D1AA45DEEDB2}"/>
              </a:ext>
            </a:extLst>
          </p:cNvPr>
          <p:cNvSpPr/>
          <p:nvPr userDrawn="1"/>
        </p:nvSpPr>
        <p:spPr>
          <a:xfrm rot="341170">
            <a:off x="7432937" y="3077610"/>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
            <a:extLst>
              <a:ext uri="{FF2B5EF4-FFF2-40B4-BE49-F238E27FC236}">
                <a16:creationId xmlns:a16="http://schemas.microsoft.com/office/drawing/2014/main" id="{D1F57243-0F4E-AA4F-868C-347A56FC0669}"/>
              </a:ext>
            </a:extLst>
          </p:cNvPr>
          <p:cNvSpPr>
            <a:spLocks noGrp="1"/>
          </p:cNvSpPr>
          <p:nvPr>
            <p:ph type="body" sz="quarter" idx="19" hasCustomPrompt="1"/>
          </p:nvPr>
        </p:nvSpPr>
        <p:spPr>
          <a:xfrm>
            <a:off x="7195575" y="4231446"/>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9" name="Diamond 18">
            <a:extLst>
              <a:ext uri="{FF2B5EF4-FFF2-40B4-BE49-F238E27FC236}">
                <a16:creationId xmlns:a16="http://schemas.microsoft.com/office/drawing/2014/main" id="{BA3808A1-2A98-1D4C-90F4-35D474687F46}"/>
              </a:ext>
            </a:extLst>
          </p:cNvPr>
          <p:cNvSpPr/>
          <p:nvPr userDrawn="1"/>
        </p:nvSpPr>
        <p:spPr>
          <a:xfrm rot="341170">
            <a:off x="6355812" y="3967076"/>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rotWithShape="1">
          <a:blip r:embed="rId3" cstate="screen">
            <a:extLst>
              <a:ext uri="{28A0092B-C50C-407E-A947-70E740481C1C}">
                <a14:useLocalDpi xmlns:a14="http://schemas.microsoft.com/office/drawing/2010/main"/>
              </a:ext>
            </a:extLst>
          </a:blip>
          <a:srcRect l="-9801" b="-15543"/>
          <a:stretch/>
        </p:blipFill>
        <p:spPr>
          <a:xfrm>
            <a:off x="8906226" y="-36577"/>
            <a:ext cx="3270440" cy="2694227"/>
          </a:xfrm>
          <a:prstGeom prst="rect">
            <a:avLst/>
          </a:prstGeom>
        </p:spPr>
      </p:pic>
    </p:spTree>
    <p:extLst>
      <p:ext uri="{BB962C8B-B14F-4D97-AF65-F5344CB8AC3E}">
        <p14:creationId xmlns:p14="http://schemas.microsoft.com/office/powerpoint/2010/main" val="64295131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568B6B40-4FEF-704C-BA00-8092469DEA4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10047508" y="1029646"/>
            <a:ext cx="2144492" cy="4335476"/>
          </a:xfrm>
          <a:prstGeom prst="rect">
            <a:avLst/>
          </a:prstGeom>
        </p:spPr>
      </p:pic>
      <p:sp>
        <p:nvSpPr>
          <p:cNvPr id="7" name="Freeform 6">
            <a:extLst>
              <a:ext uri="{FF2B5EF4-FFF2-40B4-BE49-F238E27FC236}">
                <a16:creationId xmlns:a16="http://schemas.microsoft.com/office/drawing/2014/main" id="{781E9F8C-89AB-E747-841D-3F5CB4857B12}"/>
              </a:ext>
            </a:extLst>
          </p:cNvPr>
          <p:cNvSpPr/>
          <p:nvPr userDrawn="1"/>
        </p:nvSpPr>
        <p:spPr>
          <a:xfrm rot="5400000" flipV="1">
            <a:off x="7804964" y="2470964"/>
            <a:ext cx="3920051" cy="4854022"/>
          </a:xfrm>
          <a:custGeom>
            <a:avLst/>
            <a:gdLst>
              <a:gd name="connsiteX0" fmla="*/ 0 w 3920051"/>
              <a:gd name="connsiteY0" fmla="*/ 4854022 h 4854022"/>
              <a:gd name="connsiteX1" fmla="*/ 3920051 w 3920051"/>
              <a:gd name="connsiteY1" fmla="*/ 4854022 h 4854022"/>
              <a:gd name="connsiteX2" fmla="*/ 3920051 w 3920051"/>
              <a:gd name="connsiteY2" fmla="*/ 1186429 h 4854022"/>
              <a:gd name="connsiteX3" fmla="*/ 3150098 w 3920051"/>
              <a:gd name="connsiteY3" fmla="*/ 0 h 4854022"/>
            </a:gdLst>
            <a:ahLst/>
            <a:cxnLst>
              <a:cxn ang="0">
                <a:pos x="connsiteX0" y="connsiteY0"/>
              </a:cxn>
              <a:cxn ang="0">
                <a:pos x="connsiteX1" y="connsiteY1"/>
              </a:cxn>
              <a:cxn ang="0">
                <a:pos x="connsiteX2" y="connsiteY2"/>
              </a:cxn>
              <a:cxn ang="0">
                <a:pos x="connsiteX3" y="connsiteY3"/>
              </a:cxn>
            </a:cxnLst>
            <a:rect l="l" t="t" r="r" b="b"/>
            <a:pathLst>
              <a:path w="3920051" h="4854022">
                <a:moveTo>
                  <a:pt x="0" y="4854022"/>
                </a:moveTo>
                <a:lnTo>
                  <a:pt x="3920051" y="4854022"/>
                </a:lnTo>
                <a:lnTo>
                  <a:pt x="3920051" y="1186429"/>
                </a:lnTo>
                <a:lnTo>
                  <a:pt x="3150098" y="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rgbClr val="EE7123"/>
              </a:solidFill>
            </a:endParaRPr>
          </a:p>
        </p:txBody>
      </p:sp>
      <p:sp>
        <p:nvSpPr>
          <p:cNvPr id="34" name="テキスト プレースホルダー 36">
            <a:extLst>
              <a:ext uri="{FF2B5EF4-FFF2-40B4-BE49-F238E27FC236}">
                <a16:creationId xmlns:a16="http://schemas.microsoft.com/office/drawing/2014/main" id="{238A4793-5502-844C-9067-4344AA518ED1}"/>
              </a:ext>
            </a:extLst>
          </p:cNvPr>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36" name="Picture 35">
            <a:extLst>
              <a:ext uri="{FF2B5EF4-FFF2-40B4-BE49-F238E27FC236}">
                <a16:creationId xmlns:a16="http://schemas.microsoft.com/office/drawing/2014/main" id="{30400D71-66F5-7F4B-9F2F-41E002AB9C8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Design 3">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7013" y="603682"/>
            <a:ext cx="4948628" cy="1339418"/>
          </a:xfrm>
          <a:prstGeom prst="rect">
            <a:avLst/>
          </a:prstGeom>
        </p:spPr>
      </p:pic>
      <p:sp>
        <p:nvSpPr>
          <p:cNvPr id="14" name="Footer Placeholder 6"/>
          <p:cNvSpPr txBox="1">
            <a:spLocks noGrp="1"/>
          </p:cNvSpPr>
          <p:nvPr userDrawn="1"/>
        </p:nvSpPr>
        <p:spPr bwMode="auto">
          <a:xfrm>
            <a:off x="2493155" y="60321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9" name="Picture 8"/>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676713" y="59358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rot="10800000">
            <a:off x="4178299" y="1244309"/>
            <a:ext cx="6457791" cy="7288881"/>
          </a:xfrm>
          <a:prstGeom prst="rect">
            <a:avLst/>
          </a:prstGeom>
        </p:spPr>
      </p:pic>
      <p:sp>
        <p:nvSpPr>
          <p:cNvPr id="21" name="Picture Placeholder 7"/>
          <p:cNvSpPr>
            <a:spLocks noGrp="1"/>
          </p:cNvSpPr>
          <p:nvPr>
            <p:ph type="pic" sz="quarter" idx="10"/>
          </p:nvPr>
        </p:nvSpPr>
        <p:spPr>
          <a:xfrm flipH="1">
            <a:off x="5081903" y="-409549"/>
            <a:ext cx="9329451" cy="10596598"/>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a:noFill/>
          <a:ln>
            <a:noFill/>
          </a:ln>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22" name="Text Placeholder 23"/>
          <p:cNvSpPr>
            <a:spLocks noGrp="1"/>
          </p:cNvSpPr>
          <p:nvPr>
            <p:ph type="body" sz="quarter" idx="12" hasCustomPrompt="1"/>
          </p:nvPr>
        </p:nvSpPr>
        <p:spPr>
          <a:xfrm>
            <a:off x="404782" y="2765791"/>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 ">
    <p:spTree>
      <p:nvGrpSpPr>
        <p:cNvPr id="1" name=""/>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6">
    <p:spTree>
      <p:nvGrpSpPr>
        <p:cNvPr id="1" name=""/>
        <p:cNvGrpSpPr/>
        <p:nvPr/>
      </p:nvGrpSpPr>
      <p:grpSpPr>
        <a:xfrm>
          <a:off x="0" y="0"/>
          <a:ext cx="0" cy="0"/>
          <a:chOff x="0" y="0"/>
          <a:chExt cx="0" cy="0"/>
        </a:xfrm>
      </p:grpSpPr>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7">
    <p:spTree>
      <p:nvGrpSpPr>
        <p:cNvPr id="1" name=""/>
        <p:cNvGrpSpPr/>
        <p:nvPr/>
      </p:nvGrpSpPr>
      <p:grpSpPr>
        <a:xfrm>
          <a:off x="0" y="0"/>
          <a:ext cx="0" cy="0"/>
          <a:chOff x="0" y="0"/>
          <a:chExt cx="0" cy="0"/>
        </a:xfrm>
      </p:grpSpPr>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8">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680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with 1 colum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4" hasCustomPrompt="1"/>
          </p:nvPr>
        </p:nvSpPr>
        <p:spPr>
          <a:xfrm>
            <a:off x="4161985" y="2117448"/>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only with 2 colums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4" name="Text Placeholder 25"/>
          <p:cNvSpPr>
            <a:spLocks noGrp="1"/>
          </p:cNvSpPr>
          <p:nvPr>
            <p:ph type="body" sz="quarter" idx="15" hasCustomPrompt="1"/>
          </p:nvPr>
        </p:nvSpPr>
        <p:spPr>
          <a:xfrm>
            <a:off x="4161986" y="2127058"/>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5" name="Text Placeholder 25"/>
          <p:cNvSpPr>
            <a:spLocks noGrp="1"/>
          </p:cNvSpPr>
          <p:nvPr>
            <p:ph type="body" sz="quarter" idx="16" hasCustomPrompt="1"/>
          </p:nvPr>
        </p:nvSpPr>
        <p:spPr>
          <a:xfrm>
            <a:off x="7969071" y="2107839"/>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6" name="Straight Connector 15"/>
          <p:cNvCxnSpPr>
            <a:cxnSpLocks/>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33" name="Text Placeholder 25"/>
          <p:cNvSpPr>
            <a:spLocks noGrp="1"/>
          </p:cNvSpPr>
          <p:nvPr>
            <p:ph type="body" sz="quarter" idx="15" hasCustomPrompt="1"/>
          </p:nvPr>
        </p:nvSpPr>
        <p:spPr>
          <a:xfrm>
            <a:off x="4175360" y="2128494"/>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4" name="Text Placeholder 25"/>
          <p:cNvSpPr>
            <a:spLocks noGrp="1"/>
          </p:cNvSpPr>
          <p:nvPr>
            <p:ph type="body" sz="quarter" idx="16" hasCustomPrompt="1"/>
          </p:nvPr>
        </p:nvSpPr>
        <p:spPr>
          <a:xfrm>
            <a:off x="9228157"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5" name="Text Placeholder 25"/>
          <p:cNvSpPr>
            <a:spLocks noGrp="1"/>
          </p:cNvSpPr>
          <p:nvPr>
            <p:ph type="body" sz="quarter" idx="17" hasCustomPrompt="1"/>
          </p:nvPr>
        </p:nvSpPr>
        <p:spPr>
          <a:xfrm>
            <a:off x="6723190"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s-ES" sz="1100" b="0" kern="1200" dirty="0">
                <a:solidFill>
                  <a:srgbClr val="6D6E6C"/>
                </a:solidFill>
                <a:effectLst/>
                <a:latin typeface="+mn-lt"/>
                <a:ea typeface="MS PGothic" charset="-128"/>
                <a:cs typeface="Geneva" charset="0"/>
              </a:rPr>
              <a:t>modelo de formación para la enseñanza de competencias empresariales</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587680-F485-A944-B74B-98B26E054E49}" type="datetimeFigureOut">
              <a:rPr lang="en-US" smtClean="0"/>
              <a:t>5/15/2020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004C27-DD68-9D4F-8D80-21602C2A289B}" type="slidenum">
              <a:rPr lang="en-US" smtClean="0"/>
              <a:t>‹Nº›</a:t>
            </a:fld>
            <a:endParaRPr lang="en-US" dirty="0"/>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722" r:id="rId1"/>
    <p:sldLayoutId id="2147483760" r:id="rId2"/>
    <p:sldLayoutId id="2147483714" r:id="rId3"/>
    <p:sldLayoutId id="2147483700" r:id="rId4"/>
    <p:sldLayoutId id="2147483766" r:id="rId5"/>
    <p:sldLayoutId id="2147483762" r:id="rId6"/>
    <p:sldLayoutId id="2147483742" r:id="rId7"/>
    <p:sldLayoutId id="2147483743" r:id="rId8"/>
    <p:sldLayoutId id="2147483710" r:id="rId9"/>
    <p:sldLayoutId id="2147483771" r:id="rId10"/>
    <p:sldLayoutId id="2147483775" r:id="rId11"/>
    <p:sldLayoutId id="2147483745" r:id="rId12"/>
    <p:sldLayoutId id="2147483707" r:id="rId13"/>
    <p:sldLayoutId id="2147483744" r:id="rId14"/>
    <p:sldLayoutId id="2147483720" r:id="rId15"/>
    <p:sldLayoutId id="2147483701" r:id="rId16"/>
    <p:sldLayoutId id="2147483698" r:id="rId17"/>
    <p:sldLayoutId id="2147483716" r:id="rId18"/>
    <p:sldLayoutId id="2147483715" r:id="rId19"/>
    <p:sldLayoutId id="2147483708" r:id="rId20"/>
    <p:sldLayoutId id="2147483719" r:id="rId21"/>
    <p:sldLayoutId id="2147483718" r:id="rId22"/>
    <p:sldLayoutId id="2147483723" r:id="rId23"/>
    <p:sldLayoutId id="2147483725" r:id="rId24"/>
    <p:sldLayoutId id="2147483721" r:id="rId25"/>
    <p:sldLayoutId id="2147483706" r:id="rId26"/>
    <p:sldLayoutId id="2147483765" r:id="rId27"/>
    <p:sldLayoutId id="2147483764" r:id="rId28"/>
    <p:sldLayoutId id="2147483773" r:id="rId29"/>
    <p:sldLayoutId id="2147483736" r:id="rId30"/>
    <p:sldLayoutId id="2147483703" r:id="rId31"/>
    <p:sldLayoutId id="2147483699" r:id="rId32"/>
    <p:sldLayoutId id="2147483776" r:id="rId33"/>
    <p:sldLayoutId id="2147483711" r:id="rId34"/>
    <p:sldLayoutId id="2147483768" r:id="rId35"/>
    <p:sldLayoutId id="2147483769" r:id="rId36"/>
    <p:sldLayoutId id="2147483770" r:id="rId37"/>
    <p:sldLayoutId id="2147483704" r:id="rId38"/>
    <p:sldLayoutId id="2147483738" r:id="rId39"/>
    <p:sldLayoutId id="2147483739" r:id="rId40"/>
    <p:sldLayoutId id="2147483741" r:id="rId41"/>
    <p:sldLayoutId id="2147483686" r:id="rId42"/>
    <p:sldLayoutId id="2147483755" r:id="rId43"/>
    <p:sldLayoutId id="2147483756" r:id="rId44"/>
    <p:sldLayoutId id="2147483753" r:id="rId45"/>
    <p:sldLayoutId id="2147483746" r:id="rId46"/>
    <p:sldLayoutId id="2147483772" r:id="rId47"/>
    <p:sldLayoutId id="2147483734" r:id="rId48"/>
    <p:sldLayoutId id="2147483747" r:id="rId49"/>
    <p:sldLayoutId id="2147483767" r:id="rId50"/>
    <p:sldLayoutId id="2147483774" r:id="rId51"/>
    <p:sldLayoutId id="2147483748" r:id="rId52"/>
    <p:sldLayoutId id="2147483749" r:id="rId53"/>
    <p:sldLayoutId id="2147483750" r:id="rId54"/>
    <p:sldLayoutId id="2147483751" r:id="rId55"/>
    <p:sldLayoutId id="2147483752" r:id="rId56"/>
    <p:sldLayoutId id="2147483687" r:id="rId57"/>
    <p:sldLayoutId id="2147483754" r:id="rId58"/>
    <p:sldLayoutId id="2147483740" r:id="rId59"/>
    <p:sldLayoutId id="2147483705" r:id="rId60"/>
    <p:sldLayoutId id="2147483737" r:id="rId61"/>
    <p:sldLayoutId id="2147483735" r:id="rId62"/>
    <p:sldLayoutId id="2147483709" r:id="rId63"/>
    <p:sldLayoutId id="2147483717" r:id="rId64"/>
    <p:sldLayoutId id="2147483654" r:id="rId65"/>
  </p:sldLayoutIdLst>
  <p:txStyles>
    <p:titleStyle>
      <a:lvl1pPr algn="l" defTabSz="914400" rtl="0" eaLnBrk="1" latinLnBrk="0" hangingPunct="1">
        <a:lnSpc>
          <a:spcPct val="90000"/>
        </a:lnSpc>
        <a:spcBef>
          <a:spcPct val="0"/>
        </a:spcBef>
        <a:buNone/>
        <a:defRPr sz="48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www.socketloop.com/blogs/currencies-of-life-revenue-is-vanity-profit-is-sanity-free-cash-flow-is-king-and-compouding-cash-is-queen" TargetMode="External"/><Relationship Id="rId2" Type="http://schemas.openxmlformats.org/officeDocument/2006/relationships/image" Target="../media/image30.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www.gov.uk/paye-for-employers" TargetMode="External"/><Relationship Id="rId1" Type="http://schemas.openxmlformats.org/officeDocument/2006/relationships/slideLayout" Target="../slideLayouts/slideLayout54.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www.revenue.ie/en/employing-people/paye-modernisation/index.aspx" TargetMode="External"/><Relationship Id="rId1" Type="http://schemas.openxmlformats.org/officeDocument/2006/relationships/slideLayout" Target="../slideLayouts/slideLayout54.xml"/></Relationships>
</file>

<file path=ppt/slides/_rels/slide16.xml.rels><?xml version="1.0" encoding="UTF-8" standalone="yes"?>
<Relationships xmlns="http://schemas.openxmlformats.org/package/2006/relationships"><Relationship Id="rId3" Type="http://schemas.openxmlformats.org/officeDocument/2006/relationships/hyperlink" Target="https://www.cannalawblog.com/what-to-look-for-in-an-cannabis-accountant/" TargetMode="External"/><Relationship Id="rId2" Type="http://schemas.openxmlformats.org/officeDocument/2006/relationships/image" Target="../media/image36.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hyperlink" Target="https://kenyaemploymentlaw.com/2016/06/06/separation-part-ii/" TargetMode="External"/><Relationship Id="rId2" Type="http://schemas.openxmlformats.org/officeDocument/2006/relationships/image" Target="../media/image39.jp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hyperlink" Target="https://www.gov.uk/paternity-pay-leave" TargetMode="External"/><Relationship Id="rId2" Type="http://schemas.openxmlformats.org/officeDocument/2006/relationships/hyperlink" Target="https://www.cuestioneslaborales.es/wp-content/uploads/2019/05/Estatuto-de-los-trabajadores-PDF.pdf" TargetMode="External"/><Relationship Id="rId1" Type="http://schemas.openxmlformats.org/officeDocument/2006/relationships/slideLayout" Target="../slideLayouts/slideLayout33.xml"/><Relationship Id="rId6" Type="http://schemas.openxmlformats.org/officeDocument/2006/relationships/image" Target="../media/image41.png"/><Relationship Id="rId5" Type="http://schemas.openxmlformats.org/officeDocument/2006/relationships/hyperlink" Target="http://regardingnannies.com/tag/cindy-wilkinson/" TargetMode="External"/><Relationship Id="rId4" Type="http://schemas.openxmlformats.org/officeDocument/2006/relationships/image" Target="../media/image40.jpeg"/></Relationships>
</file>

<file path=ppt/slides/_rels/slide23.xml.rels><?xml version="1.0" encoding="UTF-8" standalone="yes"?>
<Relationships xmlns="http://schemas.openxmlformats.org/package/2006/relationships"><Relationship Id="rId3" Type="http://schemas.openxmlformats.org/officeDocument/2006/relationships/hyperlink" Target="https://ar.wikipedia.org/wiki/%D9%85%D9%84%D9%81:Gnome-face-sick.svg" TargetMode="External"/><Relationship Id="rId2" Type="http://schemas.openxmlformats.org/officeDocument/2006/relationships/image" Target="../media/image42.png"/><Relationship Id="rId1" Type="http://schemas.openxmlformats.org/officeDocument/2006/relationships/slideLayout" Target="../slideLayouts/slideLayout44.xml"/></Relationships>
</file>

<file path=ppt/slides/_rels/slide24.xml.rels><?xml version="1.0" encoding="UTF-8" standalone="yes"?>
<Relationships xmlns="http://schemas.openxmlformats.org/package/2006/relationships"><Relationship Id="rId3" Type="http://schemas.openxmlformats.org/officeDocument/2006/relationships/hyperlink" Target="http://4closurefraud.org/2013/04/28/loans-borrowed-against-pensions-squeeze-retirees/" TargetMode="External"/><Relationship Id="rId2" Type="http://schemas.openxmlformats.org/officeDocument/2006/relationships/image" Target="../media/image43.png"/><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3" Type="http://schemas.openxmlformats.org/officeDocument/2006/relationships/hyperlink" Target="https://www.moneyadviceservice.org.uk/en/tools/workplace-pension-contribution-calculator" TargetMode="External"/><Relationship Id="rId2" Type="http://schemas.openxmlformats.org/officeDocument/2006/relationships/hyperlink" Target="https://www.google.com/url?q=https://www.jubilaciondefuturo.es/es/blog/el-sistema-publico-de-pensiones-en-espana-situacion-actual-y-perspectivas.html&amp;ust=1589632140000000&amp;usg=AOvVaw14gmkgOn8nwZq3H7cbjbyF&amp;hl=es&amp;source=gmail" TargetMode="Externa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hyperlink" Target="https://www.peoplematters.in/article/retention/why-employee-well-being-is-an-integral-part-of-business-6840" TargetMode="External"/><Relationship Id="rId2" Type="http://schemas.openxmlformats.org/officeDocument/2006/relationships/image" Target="../media/image44.jpeg"/><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9.png"/><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hyperlink" Target="https://2012books.lardbucket.org/books/an-introduction-to-organizational-communication/s12-recruiting-socializing-and-dis.html" TargetMode="External"/><Relationship Id="rId2" Type="http://schemas.openxmlformats.org/officeDocument/2006/relationships/image" Target="../media/image27.jpeg"/><Relationship Id="rId1" Type="http://schemas.openxmlformats.org/officeDocument/2006/relationships/slideLayout" Target="../slideLayouts/slideLayout44.xml"/></Relationships>
</file>

<file path=ppt/slides/_rels/slide8.xml.rels><?xml version="1.0" encoding="UTF-8" standalone="yes"?>
<Relationships xmlns="http://schemas.openxmlformats.org/package/2006/relationships"><Relationship Id="rId3" Type="http://schemas.openxmlformats.org/officeDocument/2006/relationships/hyperlink" Target="https://www.maxpixel.net/Business-Euro-Banknotes-No-One-Paper-Counting-3125587" TargetMode="External"/><Relationship Id="rId2" Type="http://schemas.openxmlformats.org/officeDocument/2006/relationships/image" Target="../media/image28.jpg"/><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344385" y="2505694"/>
            <a:ext cx="3916720" cy="2742961"/>
          </a:xfrm>
        </p:spPr>
        <p:txBody>
          <a:bodyPr>
            <a:normAutofit lnSpcReduction="10000"/>
          </a:bodyPr>
          <a:lstStyle/>
          <a:p>
            <a:r>
              <a:rPr lang="es-ES" sz="2800" b="1" dirty="0">
                <a:solidFill>
                  <a:srgbClr val="CE1779"/>
                </a:solidFill>
              </a:rPr>
              <a:t>MÓDULO 3: </a:t>
            </a:r>
            <a:r>
              <a:rPr lang="es-ES" b="1" dirty="0"/>
              <a:t>	</a:t>
            </a:r>
          </a:p>
          <a:p>
            <a:pPr>
              <a:lnSpc>
                <a:spcPct val="100000"/>
              </a:lnSpc>
            </a:pPr>
            <a:endParaRPr lang="en-US" sz="300" b="1" dirty="0"/>
          </a:p>
          <a:p>
            <a:pPr>
              <a:lnSpc>
                <a:spcPct val="100000"/>
              </a:lnSpc>
              <a:spcBef>
                <a:spcPts val="0"/>
              </a:spcBef>
            </a:pPr>
            <a:r>
              <a:rPr lang="es-ES" sz="3300" b="1" dirty="0"/>
              <a:t>¿QUÉ RECURSOS NECESITA PARA CONTRATAR A ALGUIEN?</a:t>
            </a:r>
          </a:p>
        </p:txBody>
      </p:sp>
      <p:pic>
        <p:nvPicPr>
          <p:cNvPr id="21" name="Picture Placeholder 20" descr="A clock on a table&#10;&#10;Description automatically generated">
            <a:extLst>
              <a:ext uri="{FF2B5EF4-FFF2-40B4-BE49-F238E27FC236}">
                <a16:creationId xmlns:a16="http://schemas.microsoft.com/office/drawing/2014/main" id="{D8937857-520B-2542-BE82-4A37B8E49086}"/>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112550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46442" y="500519"/>
            <a:ext cx="2585516" cy="2425550"/>
          </a:xfrm>
        </p:spPr>
        <p:txBody>
          <a:bodyPr>
            <a:noAutofit/>
          </a:bodyPr>
          <a:lstStyle/>
          <a:p>
            <a:r>
              <a:rPr lang="es-ES" dirty="0"/>
              <a:t>TENGA EN CUENTA – </a:t>
            </a:r>
            <a:r>
              <a:rPr lang="es-ES" dirty="0">
                <a:solidFill>
                  <a:srgbClr val="CE1779"/>
                </a:solidFill>
              </a:rPr>
              <a:t>EL FLUJO DE CAJA</a:t>
            </a:r>
            <a:r>
              <a:rPr lang="es-ES" dirty="0"/>
              <a:t> </a:t>
            </a:r>
          </a:p>
        </p:txBody>
      </p:sp>
      <p:sp>
        <p:nvSpPr>
          <p:cNvPr id="7" name="Text Placeholder 6"/>
          <p:cNvSpPr>
            <a:spLocks noGrp="1"/>
          </p:cNvSpPr>
          <p:nvPr>
            <p:ph type="body" sz="quarter" idx="15"/>
          </p:nvPr>
        </p:nvSpPr>
        <p:spPr>
          <a:xfrm>
            <a:off x="3279228" y="537318"/>
            <a:ext cx="7649046" cy="5077098"/>
          </a:xfrm>
        </p:spPr>
        <p:txBody>
          <a:bodyPr/>
          <a:lstStyle/>
          <a:p>
            <a:pPr marL="457200" indent="-457200">
              <a:buClr>
                <a:srgbClr val="6D6E6C"/>
              </a:buClr>
              <a:buFont typeface="+mj-lt"/>
              <a:buAutoNum type="arabicPeriod"/>
            </a:pPr>
            <a:r>
              <a:rPr lang="es-ES"/>
              <a:t>Muchas </a:t>
            </a:r>
            <a:r>
              <a:rPr lang="es-ES" b="1">
                <a:solidFill>
                  <a:srgbClr val="CE1779"/>
                </a:solidFill>
              </a:rPr>
              <a:t>personas autónomas cobran cuando se lo permite su flujo de caja</a:t>
            </a:r>
            <a:r>
              <a:rPr lang="es-ES"/>
              <a:t>, que puede ser irregular o sufrir demoras, pero la persona a quien contrate esperará recibir su salario íntegro y el mismo día cada mes. </a:t>
            </a:r>
            <a:br>
              <a:rPr lang="es-ES"/>
            </a:br>
            <a:br>
              <a:rPr lang="es-ES"/>
            </a:br>
            <a:r>
              <a:rPr lang="es-ES"/>
              <a:t>No hay flexibilidad para reducir ese pago si un mes ha sido flojo. </a:t>
            </a:r>
          </a:p>
          <a:p>
            <a:pPr>
              <a:buClr>
                <a:srgbClr val="CE1779"/>
              </a:buClr>
            </a:pPr>
            <a:endParaRPr lang="en-IE" dirty="0"/>
          </a:p>
        </p:txBody>
      </p:sp>
      <p:pic>
        <p:nvPicPr>
          <p:cNvPr id="8" name="Picture 7" descr="A picture containing table&#10;&#10;Description automatically generated">
            <a:extLst>
              <a:ext uri="{FF2B5EF4-FFF2-40B4-BE49-F238E27FC236}">
                <a16:creationId xmlns:a16="http://schemas.microsoft.com/office/drawing/2014/main" id="{7051816B-51D8-41BF-9AA8-F0077BE77731}"/>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8819666" y="3321447"/>
            <a:ext cx="3372334" cy="2523429"/>
          </a:xfrm>
          <a:prstGeom prst="rect">
            <a:avLst/>
          </a:prstGeom>
        </p:spPr>
      </p:pic>
      <p:sp>
        <p:nvSpPr>
          <p:cNvPr id="5" name="Rectangle 4">
            <a:extLst>
              <a:ext uri="{FF2B5EF4-FFF2-40B4-BE49-F238E27FC236}">
                <a16:creationId xmlns:a16="http://schemas.microsoft.com/office/drawing/2014/main" id="{2A358863-4031-4ECF-A4C5-3DC4AE3EB5C9}"/>
              </a:ext>
            </a:extLst>
          </p:cNvPr>
          <p:cNvSpPr/>
          <p:nvPr/>
        </p:nvSpPr>
        <p:spPr>
          <a:xfrm>
            <a:off x="3279228" y="3429000"/>
            <a:ext cx="5325224" cy="2308324"/>
          </a:xfrm>
          <a:prstGeom prst="rect">
            <a:avLst/>
          </a:prstGeom>
        </p:spPr>
        <p:txBody>
          <a:bodyPr wrap="square">
            <a:spAutoFit/>
          </a:bodyPr>
          <a:lstStyle/>
          <a:p>
            <a:pPr algn="just">
              <a:buClr>
                <a:srgbClr val="CE1779"/>
              </a:buClr>
            </a:pPr>
            <a:endParaRPr lang="en-IE" sz="2400" dirty="0"/>
          </a:p>
          <a:p>
            <a:pPr algn="just">
              <a:buClr>
                <a:srgbClr val="CE1779"/>
              </a:buClr>
            </a:pPr>
            <a:r>
              <a:rPr lang="es-ES" sz="2400">
                <a:solidFill>
                  <a:srgbClr val="6D6E6C"/>
                </a:solidFill>
              </a:rPr>
              <a:t>2. Flujo de caja – Vale la pena </a:t>
            </a:r>
            <a:r>
              <a:rPr lang="es-ES" sz="2400" b="1">
                <a:solidFill>
                  <a:srgbClr val="CE1779"/>
                </a:solidFill>
              </a:rPr>
              <a:t>revisar su flujo de caja en los 12 últimos meses y elaborar un pronóstico nuevo, </a:t>
            </a:r>
            <a:r>
              <a:rPr lang="es-ES" sz="2400">
                <a:solidFill>
                  <a:srgbClr val="6D6E6C"/>
                </a:solidFill>
              </a:rPr>
              <a:t>teniendo en cuenta la carga de trabajo y los pagos previstos. Fíjese en los altibajos. </a:t>
            </a:r>
          </a:p>
        </p:txBody>
      </p:sp>
    </p:spTree>
    <p:extLst>
      <p:ext uri="{BB962C8B-B14F-4D97-AF65-F5344CB8AC3E}">
        <p14:creationId xmlns:p14="http://schemas.microsoft.com/office/powerpoint/2010/main" val="1304051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46442" y="500519"/>
            <a:ext cx="2344884" cy="2425550"/>
          </a:xfrm>
        </p:spPr>
        <p:txBody>
          <a:bodyPr>
            <a:noAutofit/>
          </a:bodyPr>
          <a:lstStyle/>
          <a:p>
            <a:r>
              <a:rPr lang="es-ES" dirty="0"/>
              <a:t>INGRESOS TÍPICOS DE UNA PEQUEÑA EMPRESA</a:t>
            </a:r>
          </a:p>
        </p:txBody>
      </p:sp>
      <p:pic>
        <p:nvPicPr>
          <p:cNvPr id="3" name="Picture 2" descr="A close up of a map&#10;&#10;Description automatically generated">
            <a:extLst>
              <a:ext uri="{FF2B5EF4-FFF2-40B4-BE49-F238E27FC236}">
                <a16:creationId xmlns:a16="http://schemas.microsoft.com/office/drawing/2014/main" id="{40566C22-C2A7-A143-BE10-57F6966D917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987731" y="336133"/>
            <a:ext cx="8757827" cy="5622878"/>
          </a:xfrm>
          <a:prstGeom prst="rect">
            <a:avLst/>
          </a:prstGeom>
        </p:spPr>
      </p:pic>
    </p:spTree>
    <p:extLst>
      <p:ext uri="{BB962C8B-B14F-4D97-AF65-F5344CB8AC3E}">
        <p14:creationId xmlns:p14="http://schemas.microsoft.com/office/powerpoint/2010/main" val="7120589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46442" y="500519"/>
            <a:ext cx="2561801" cy="2425550"/>
          </a:xfrm>
        </p:spPr>
        <p:txBody>
          <a:bodyPr>
            <a:noAutofit/>
          </a:bodyPr>
          <a:lstStyle/>
          <a:p>
            <a:r>
              <a:rPr lang="es-ES"/>
              <a:t>CICLO HABITUAL DE FLUJO DE CAJA</a:t>
            </a:r>
          </a:p>
        </p:txBody>
      </p:sp>
      <p:sp>
        <p:nvSpPr>
          <p:cNvPr id="3" name="Rectangle 2">
            <a:extLst>
              <a:ext uri="{FF2B5EF4-FFF2-40B4-BE49-F238E27FC236}">
                <a16:creationId xmlns:a16="http://schemas.microsoft.com/office/drawing/2014/main" id="{69CEFF91-30AD-5F4D-BFBC-5782C4374CEB}"/>
              </a:ext>
            </a:extLst>
          </p:cNvPr>
          <p:cNvSpPr/>
          <p:nvPr/>
        </p:nvSpPr>
        <p:spPr>
          <a:xfrm>
            <a:off x="2215792" y="5582366"/>
            <a:ext cx="9593925" cy="646331"/>
          </a:xfrm>
          <a:prstGeom prst="rect">
            <a:avLst/>
          </a:prstGeom>
        </p:spPr>
        <p:txBody>
          <a:bodyPr wrap="square">
            <a:spAutoFit/>
          </a:bodyPr>
          <a:lstStyle/>
          <a:p>
            <a:r>
              <a:rPr lang="es-ES">
                <a:solidFill>
                  <a:schemeClr val="tx1">
                    <a:lumMod val="65000"/>
                    <a:lumOff val="35000"/>
                  </a:schemeClr>
                </a:solidFill>
              </a:rPr>
              <a:t>Merece la pena repasar el flujo de caja del último año y prever la carga de trabajo y la posición de efectivo de los 12 meses siguientes. </a:t>
            </a:r>
            <a:r>
              <a:rPr lang="es-ES" i="1">
                <a:solidFill>
                  <a:schemeClr val="tx1">
                    <a:lumMod val="65000"/>
                    <a:lumOff val="35000"/>
                  </a:schemeClr>
                </a:solidFill>
              </a:rPr>
              <a:t>Utilice nuestra sencilla plantilla en el Módulo 3, «Recursos».</a:t>
            </a:r>
          </a:p>
        </p:txBody>
      </p:sp>
      <p:pic>
        <p:nvPicPr>
          <p:cNvPr id="5" name="Picture 4" descr="A picture containing text&#10;&#10;Description automatically generated">
            <a:extLst>
              <a:ext uri="{FF2B5EF4-FFF2-40B4-BE49-F238E27FC236}">
                <a16:creationId xmlns:a16="http://schemas.microsoft.com/office/drawing/2014/main" id="{0098526E-19DF-3044-9272-CF9CF896B51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706456" y="237153"/>
            <a:ext cx="8039102" cy="5345213"/>
          </a:xfrm>
          <a:prstGeom prst="rect">
            <a:avLst/>
          </a:prstGeom>
        </p:spPr>
      </p:pic>
    </p:spTree>
    <p:extLst>
      <p:ext uri="{BB962C8B-B14F-4D97-AF65-F5344CB8AC3E}">
        <p14:creationId xmlns:p14="http://schemas.microsoft.com/office/powerpoint/2010/main" val="34178803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A computer sitting on top of a table&#10;&#10;Description automatically generated">
            <a:extLst>
              <a:ext uri="{FF2B5EF4-FFF2-40B4-BE49-F238E27FC236}">
                <a16:creationId xmlns:a16="http://schemas.microsoft.com/office/drawing/2014/main" id="{BACD334A-9757-2749-9655-5BB3E3D861EB}"/>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b="-70"/>
          <a:stretch/>
        </p:blipFill>
        <p:spPr>
          <a:xfrm flipH="1">
            <a:off x="6325641" y="4724"/>
            <a:ext cx="5850251" cy="6782936"/>
          </a:xfrm>
        </p:spPr>
      </p:pic>
      <p:sp>
        <p:nvSpPr>
          <p:cNvPr id="9" name="Text Placeholder 8">
            <a:extLst>
              <a:ext uri="{FF2B5EF4-FFF2-40B4-BE49-F238E27FC236}">
                <a16:creationId xmlns:a16="http://schemas.microsoft.com/office/drawing/2014/main" id="{B596032E-DC89-C248-96DA-7DB32B90D31A}"/>
              </a:ext>
            </a:extLst>
          </p:cNvPr>
          <p:cNvSpPr>
            <a:spLocks noGrp="1"/>
          </p:cNvSpPr>
          <p:nvPr>
            <p:ph type="body" sz="quarter" idx="16"/>
          </p:nvPr>
        </p:nvSpPr>
        <p:spPr>
          <a:xfrm>
            <a:off x="823804" y="512552"/>
            <a:ext cx="7849950" cy="697353"/>
          </a:xfrm>
        </p:spPr>
        <p:txBody>
          <a:bodyPr>
            <a:noAutofit/>
          </a:bodyPr>
          <a:lstStyle/>
          <a:p>
            <a:pPr algn="l"/>
            <a:r>
              <a:rPr lang="es-ES" dirty="0"/>
              <a:t>TENGA EN CUENTA – LA SEGURIDAD SOCIAL Y EL IMPUESTO SOBRE LA RENTA</a:t>
            </a:r>
          </a:p>
          <a:p>
            <a:pPr algn="l"/>
            <a:endParaRPr lang="en-US" dirty="0"/>
          </a:p>
        </p:txBody>
      </p:sp>
      <p:sp>
        <p:nvSpPr>
          <p:cNvPr id="10" name="Text Placeholder 9">
            <a:extLst>
              <a:ext uri="{FF2B5EF4-FFF2-40B4-BE49-F238E27FC236}">
                <a16:creationId xmlns:a16="http://schemas.microsoft.com/office/drawing/2014/main" id="{4E705325-BEB1-8741-8BD6-6F39866FA5B0}"/>
              </a:ext>
            </a:extLst>
          </p:cNvPr>
          <p:cNvSpPr>
            <a:spLocks noGrp="1"/>
          </p:cNvSpPr>
          <p:nvPr>
            <p:ph type="body" sz="quarter" idx="17"/>
          </p:nvPr>
        </p:nvSpPr>
        <p:spPr>
          <a:xfrm>
            <a:off x="823803" y="2049331"/>
            <a:ext cx="5501837" cy="3947440"/>
          </a:xfrm>
        </p:spPr>
        <p:txBody>
          <a:bodyPr/>
          <a:lstStyle/>
          <a:p>
            <a:pPr algn="just"/>
            <a:r>
              <a:rPr lang="es-ES"/>
              <a:t>La empresa es responsable de cumplir con la legislación nacional y asegurar el pago del impuesto sobre la renta y la seguridad social de la plantilla. De lo contrario, podría incurrir en penalizaciones.  </a:t>
            </a:r>
          </a:p>
          <a:p>
            <a:pPr algn="just"/>
            <a:r>
              <a:rPr lang="es-ES"/>
              <a:t>Es su responsabilidad cada mes que se efectúen las retenciones correctas en concepto de impuesto sobre la renta y seguridad social. También deberá abonar los seguros sociales de su plantilla. Cada país tiene un sistema distinto. </a:t>
            </a:r>
          </a:p>
        </p:txBody>
      </p:sp>
    </p:spTree>
    <p:extLst>
      <p:ext uri="{BB962C8B-B14F-4D97-AF65-F5344CB8AC3E}">
        <p14:creationId xmlns:p14="http://schemas.microsoft.com/office/powerpoint/2010/main" val="2689448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screenshot of a social media post&#10;&#10;Description automatically generated">
            <a:hlinkClick r:id="rId2"/>
            <a:extLst>
              <a:ext uri="{FF2B5EF4-FFF2-40B4-BE49-F238E27FC236}">
                <a16:creationId xmlns:a16="http://schemas.microsoft.com/office/drawing/2014/main" id="{75434FE5-0C34-A347-9B52-0873610EF5AB}"/>
              </a:ext>
            </a:extLst>
          </p:cNvPr>
          <p:cNvPicPr>
            <a:picLocks noGrp="1" noChangeAspect="1"/>
          </p:cNvPicPr>
          <p:nvPr>
            <p:ph type="pic" sz="quarter" idx="15"/>
          </p:nvPr>
        </p:nvPicPr>
        <p:blipFill rotWithShape="1">
          <a:blip r:embed="rId3" cstate="screen">
            <a:extLst>
              <a:ext uri="{28A0092B-C50C-407E-A947-70E740481C1C}">
                <a14:useLocalDpi xmlns:a14="http://schemas.microsoft.com/office/drawing/2010/main"/>
              </a:ext>
            </a:extLst>
          </a:blip>
          <a:srcRect t="-661"/>
          <a:stretch/>
        </p:blipFill>
        <p:spPr>
          <a:xfrm>
            <a:off x="8802435" y="1223694"/>
            <a:ext cx="3389565" cy="4033653"/>
          </a:xfrm>
        </p:spPr>
      </p:pic>
      <p:sp>
        <p:nvSpPr>
          <p:cNvPr id="8" name="Text Placeholder 7">
            <a:extLst>
              <a:ext uri="{FF2B5EF4-FFF2-40B4-BE49-F238E27FC236}">
                <a16:creationId xmlns:a16="http://schemas.microsoft.com/office/drawing/2014/main" id="{A7796685-C94A-C547-BA73-C860C7CE5600}"/>
              </a:ext>
            </a:extLst>
          </p:cNvPr>
          <p:cNvSpPr>
            <a:spLocks noGrp="1"/>
          </p:cNvSpPr>
          <p:nvPr>
            <p:ph type="body" sz="quarter" idx="16"/>
          </p:nvPr>
        </p:nvSpPr>
        <p:spPr/>
        <p:txBody>
          <a:bodyPr/>
          <a:lstStyle/>
          <a:p>
            <a:r>
              <a:rPr lang="es-ES"/>
              <a:t>REINO UNIDO</a:t>
            </a:r>
          </a:p>
        </p:txBody>
      </p:sp>
      <p:sp>
        <p:nvSpPr>
          <p:cNvPr id="9" name="Text Placeholder 8">
            <a:extLst>
              <a:ext uri="{FF2B5EF4-FFF2-40B4-BE49-F238E27FC236}">
                <a16:creationId xmlns:a16="http://schemas.microsoft.com/office/drawing/2014/main" id="{BC5E870D-4890-5D48-98F6-0D3FF33DCCAE}"/>
              </a:ext>
            </a:extLst>
          </p:cNvPr>
          <p:cNvSpPr>
            <a:spLocks noGrp="1"/>
          </p:cNvSpPr>
          <p:nvPr>
            <p:ph type="body" sz="quarter" idx="17"/>
          </p:nvPr>
        </p:nvSpPr>
        <p:spPr>
          <a:xfrm>
            <a:off x="643223" y="2398643"/>
            <a:ext cx="6168394" cy="3330653"/>
          </a:xfrm>
        </p:spPr>
        <p:txBody>
          <a:bodyPr/>
          <a:lstStyle/>
          <a:p>
            <a:r>
              <a:rPr lang="es-ES" sz="2400"/>
              <a:t>PAYE es el sistema de la agencia tributaria británica (HM Revenue and Customs, HMRC) para recaudar los pagos del impuesto sobre la renta y la seguridad social de las empresas. Debe registrarse en PAYE si su plantilla percibe más de 118 libras a la semana, cobra gastos y prestaciones, tiene otro trabajo o es pensionista. </a:t>
            </a:r>
          </a:p>
          <a:p>
            <a:endParaRPr lang="en-IE" sz="2400" dirty="0"/>
          </a:p>
          <a:p>
            <a:r>
              <a:rPr lang="es-ES" sz="2400"/>
              <a:t> </a:t>
            </a:r>
            <a:r>
              <a:rPr lang="es-ES" sz="2400" u="sng">
                <a:hlinkClick r:id="rId2"/>
              </a:rPr>
              <a:t>https://www.gov.uk/paye-for-employers</a:t>
            </a:r>
          </a:p>
          <a:p>
            <a:endParaRPr lang="en-US" sz="2400" dirty="0"/>
          </a:p>
        </p:txBody>
      </p:sp>
    </p:spTree>
    <p:extLst>
      <p:ext uri="{BB962C8B-B14F-4D97-AF65-F5344CB8AC3E}">
        <p14:creationId xmlns:p14="http://schemas.microsoft.com/office/powerpoint/2010/main" val="3537978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A7796685-C94A-C547-BA73-C860C7CE5600}"/>
              </a:ext>
            </a:extLst>
          </p:cNvPr>
          <p:cNvSpPr>
            <a:spLocks noGrp="1"/>
          </p:cNvSpPr>
          <p:nvPr>
            <p:ph type="body" sz="quarter" idx="16"/>
          </p:nvPr>
        </p:nvSpPr>
        <p:spPr/>
        <p:txBody>
          <a:bodyPr/>
          <a:lstStyle/>
          <a:p>
            <a:r>
              <a:rPr lang="es-ES"/>
              <a:t>IRLANDA</a:t>
            </a:r>
          </a:p>
        </p:txBody>
      </p:sp>
      <p:sp>
        <p:nvSpPr>
          <p:cNvPr id="9" name="Text Placeholder 8">
            <a:extLst>
              <a:ext uri="{FF2B5EF4-FFF2-40B4-BE49-F238E27FC236}">
                <a16:creationId xmlns:a16="http://schemas.microsoft.com/office/drawing/2014/main" id="{BC5E870D-4890-5D48-98F6-0D3FF33DCCAE}"/>
              </a:ext>
            </a:extLst>
          </p:cNvPr>
          <p:cNvSpPr>
            <a:spLocks noGrp="1"/>
          </p:cNvSpPr>
          <p:nvPr>
            <p:ph type="body" sz="quarter" idx="17"/>
          </p:nvPr>
        </p:nvSpPr>
        <p:spPr>
          <a:xfrm>
            <a:off x="643223" y="2199861"/>
            <a:ext cx="6950273" cy="3330653"/>
          </a:xfrm>
        </p:spPr>
        <p:txBody>
          <a:bodyPr/>
          <a:lstStyle/>
          <a:p>
            <a:r>
              <a:rPr lang="es-ES" sz="2400" dirty="0"/>
              <a:t>La fiscalidad irlandesa suele recaudar en origen, a través de un sistema de pago vinculado a los ingresos (PAYE). Cada mes, la empresa retiene impuestos del salario bruto en nombre de la plantilla. El importe de las retenciones depende de los ingresos y las circunstancias personales, e incluye el impuesto sobre la renta, el seguro social vinculado a la nómina (</a:t>
            </a:r>
            <a:r>
              <a:rPr lang="es-ES" sz="2400" dirty="0" err="1"/>
              <a:t>PRSI</a:t>
            </a:r>
            <a:r>
              <a:rPr lang="es-ES" sz="2400" dirty="0"/>
              <a:t>) y las cargas sociales universales (</a:t>
            </a:r>
            <a:r>
              <a:rPr lang="es-ES" sz="2400" dirty="0" err="1"/>
              <a:t>USC</a:t>
            </a:r>
            <a:r>
              <a:rPr lang="es-ES" sz="2400" dirty="0"/>
              <a:t>).  En enero de 2019 se introdujo un sistema nuevo (PAYE modernizado).</a:t>
            </a:r>
          </a:p>
          <a:p>
            <a:r>
              <a:rPr lang="es-ES" sz="2400" dirty="0"/>
              <a:t> </a:t>
            </a:r>
            <a:r>
              <a:rPr lang="es-ES" sz="2400" u="sng" dirty="0">
                <a:hlinkClick r:id="rId2"/>
              </a:rPr>
              <a:t>https://www.revenue.ie/en/employing-people/paye-modernisation/index.aspx</a:t>
            </a:r>
            <a:r>
              <a:rPr lang="es-ES" sz="2400" dirty="0"/>
              <a:t>.</a:t>
            </a:r>
          </a:p>
        </p:txBody>
      </p:sp>
      <p:pic>
        <p:nvPicPr>
          <p:cNvPr id="5" name="Picture Placeholder 4" descr="A screenshot of a cell phone&#10;&#10;Description automatically generated">
            <a:extLst>
              <a:ext uri="{FF2B5EF4-FFF2-40B4-BE49-F238E27FC236}">
                <a16:creationId xmlns:a16="http://schemas.microsoft.com/office/drawing/2014/main" id="{05429FB2-FF7C-A046-9C83-C86908EF5CCA}"/>
              </a:ext>
            </a:extLst>
          </p:cNvPr>
          <p:cNvPicPr>
            <a:picLocks noGrp="1" noChangeAspect="1"/>
          </p:cNvPicPr>
          <p:nvPr>
            <p:ph type="pic" sz="quarter" idx="15"/>
          </p:nvPr>
        </p:nvPicPr>
        <p:blipFill rotWithShape="1">
          <a:blip r:embed="rId3" cstate="screen">
            <a:extLst>
              <a:ext uri="{28A0092B-C50C-407E-A947-70E740481C1C}">
                <a14:useLocalDpi xmlns:a14="http://schemas.microsoft.com/office/drawing/2010/main"/>
              </a:ext>
            </a:extLst>
          </a:blip>
          <a:srcRect t="-330"/>
          <a:stretch/>
        </p:blipFill>
        <p:spPr>
          <a:xfrm>
            <a:off x="8802435" y="1223694"/>
            <a:ext cx="3389565" cy="4033653"/>
          </a:xfrm>
        </p:spPr>
      </p:pic>
    </p:spTree>
    <p:extLst>
      <p:ext uri="{BB962C8B-B14F-4D97-AF65-F5344CB8AC3E}">
        <p14:creationId xmlns:p14="http://schemas.microsoft.com/office/powerpoint/2010/main" val="15404797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B596032E-DC89-C248-96DA-7DB32B90D31A}"/>
              </a:ext>
            </a:extLst>
          </p:cNvPr>
          <p:cNvSpPr>
            <a:spLocks noGrp="1"/>
          </p:cNvSpPr>
          <p:nvPr>
            <p:ph type="body" sz="quarter" idx="13"/>
          </p:nvPr>
        </p:nvSpPr>
        <p:spPr>
          <a:xfrm>
            <a:off x="876301" y="397565"/>
            <a:ext cx="5219699" cy="1307325"/>
          </a:xfrm>
        </p:spPr>
        <p:txBody>
          <a:bodyPr>
            <a:normAutofit fontScale="62500" lnSpcReduction="20000"/>
          </a:bodyPr>
          <a:lstStyle/>
          <a:p>
            <a:r>
              <a:rPr lang="es-ES" sz="5100" dirty="0"/>
              <a:t>TENGA EN CUENTA – LA SEGURIDAD SOCIAL Y EL IMPUESTO SOBRE LA RENTA</a:t>
            </a:r>
          </a:p>
          <a:p>
            <a:endParaRPr lang="en-US" dirty="0"/>
          </a:p>
        </p:txBody>
      </p:sp>
      <p:sp>
        <p:nvSpPr>
          <p:cNvPr id="10" name="Text Placeholder 9">
            <a:extLst>
              <a:ext uri="{FF2B5EF4-FFF2-40B4-BE49-F238E27FC236}">
                <a16:creationId xmlns:a16="http://schemas.microsoft.com/office/drawing/2014/main" id="{4E705325-BEB1-8741-8BD6-6F39866FA5B0}"/>
              </a:ext>
            </a:extLst>
          </p:cNvPr>
          <p:cNvSpPr>
            <a:spLocks noGrp="1"/>
          </p:cNvSpPr>
          <p:nvPr>
            <p:ph type="body" sz="quarter" idx="14"/>
          </p:nvPr>
        </p:nvSpPr>
        <p:spPr>
          <a:xfrm>
            <a:off x="493987" y="2117212"/>
            <a:ext cx="8040414" cy="3975101"/>
          </a:xfrm>
        </p:spPr>
        <p:txBody>
          <a:bodyPr/>
          <a:lstStyle/>
          <a:p>
            <a:pPr algn="just"/>
            <a:r>
              <a:rPr lang="es-ES"/>
              <a:t>En lugar de establecer un sistema propio de nóminas, puede resultar más rentable subcontratar el proceso. Muchas empresas de contabilidad y asesoría ofrecen servicio de nóminas que incluye la tramitación del papeleo, solicitud de retenciones aplicables del impuesto sobre la renta y la seguridad social, y la preparación de nóminas de la plantilla.  </a:t>
            </a:r>
          </a:p>
          <a:p>
            <a:pPr algn="just"/>
            <a:r>
              <a:rPr lang="es-ES"/>
              <a:t>Por lo general, es una inversión muy interesante, ya que por una cuota relativamente baja garantizará el cumplimiento y podrá centrarse en maximizar la rentabilidad de la inversión de haber contratado a una persona. </a:t>
            </a:r>
          </a:p>
          <a:p>
            <a:endParaRPr lang="en-US" dirty="0"/>
          </a:p>
          <a:p>
            <a:endParaRPr lang="en-US" dirty="0"/>
          </a:p>
        </p:txBody>
      </p:sp>
      <p:pic>
        <p:nvPicPr>
          <p:cNvPr id="3" name="Picture 2" descr="A close up of an animal&#10;&#10;Description automatically generated">
            <a:extLst>
              <a:ext uri="{FF2B5EF4-FFF2-40B4-BE49-F238E27FC236}">
                <a16:creationId xmlns:a16="http://schemas.microsoft.com/office/drawing/2014/main" id="{8CEE15B3-0D0E-4AC5-BB36-7C24105E37C7}"/>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049407" y="3576144"/>
            <a:ext cx="2456057" cy="3112127"/>
          </a:xfrm>
          <a:prstGeom prst="rect">
            <a:avLst/>
          </a:prstGeom>
        </p:spPr>
      </p:pic>
    </p:spTree>
    <p:extLst>
      <p:ext uri="{BB962C8B-B14F-4D97-AF65-F5344CB8AC3E}">
        <p14:creationId xmlns:p14="http://schemas.microsoft.com/office/powerpoint/2010/main" val="22158216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s-ES" sz="5400" b="1"/>
              <a:t>3.4 SEGURO DE CONTRATACIÓN DE PERSONAL</a:t>
            </a:r>
            <a:r>
              <a:rPr lang="es-ES" sz="5400"/>
              <a:t> </a:t>
            </a:r>
          </a:p>
          <a:p>
            <a:endParaRPr lang="en-IE" b="1" dirty="0"/>
          </a:p>
        </p:txBody>
      </p:sp>
    </p:spTree>
    <p:extLst>
      <p:ext uri="{BB962C8B-B14F-4D97-AF65-F5344CB8AC3E}">
        <p14:creationId xmlns:p14="http://schemas.microsoft.com/office/powerpoint/2010/main" val="19034004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B596032E-DC89-C248-96DA-7DB32B90D31A}"/>
              </a:ext>
            </a:extLst>
          </p:cNvPr>
          <p:cNvSpPr>
            <a:spLocks noGrp="1"/>
          </p:cNvSpPr>
          <p:nvPr>
            <p:ph type="body" sz="quarter" idx="16"/>
          </p:nvPr>
        </p:nvSpPr>
        <p:spPr>
          <a:xfrm>
            <a:off x="5870571" y="503583"/>
            <a:ext cx="5590597" cy="1013369"/>
          </a:xfrm>
        </p:spPr>
        <p:txBody>
          <a:bodyPr>
            <a:noAutofit/>
          </a:bodyPr>
          <a:lstStyle/>
          <a:p>
            <a:pPr algn="r"/>
            <a:r>
              <a:rPr lang="es-ES" dirty="0"/>
              <a:t>SEGURO DE CONTRATACIÓN DE PERSONAL</a:t>
            </a:r>
          </a:p>
        </p:txBody>
      </p:sp>
      <p:sp>
        <p:nvSpPr>
          <p:cNvPr id="10" name="Text Placeholder 9">
            <a:extLst>
              <a:ext uri="{FF2B5EF4-FFF2-40B4-BE49-F238E27FC236}">
                <a16:creationId xmlns:a16="http://schemas.microsoft.com/office/drawing/2014/main" id="{4E705325-BEB1-8741-8BD6-6F39866FA5B0}"/>
              </a:ext>
            </a:extLst>
          </p:cNvPr>
          <p:cNvSpPr>
            <a:spLocks noGrp="1"/>
          </p:cNvSpPr>
          <p:nvPr>
            <p:ph type="body" sz="quarter" idx="17"/>
          </p:nvPr>
        </p:nvSpPr>
        <p:spPr>
          <a:xfrm>
            <a:off x="6182140" y="1953078"/>
            <a:ext cx="5280051" cy="3947440"/>
          </a:xfrm>
        </p:spPr>
        <p:txBody>
          <a:bodyPr/>
          <a:lstStyle/>
          <a:p>
            <a:pPr algn="just"/>
            <a:r>
              <a:rPr lang="es-ES"/>
              <a:t>Nada más contratar a una persona a media jornada o jornada completa, se recomienda suscribir un seguro de personal que proteja a la plantilla si se lesiona o enferma durante su trabajo en la empresa.  </a:t>
            </a:r>
          </a:p>
          <a:p>
            <a:pPr algn="just"/>
            <a:r>
              <a:rPr lang="es-ES"/>
              <a:t>En algunos países, el seguro de contratación de personal es obligatorio.</a:t>
            </a:r>
          </a:p>
        </p:txBody>
      </p:sp>
      <p:graphicFrame>
        <p:nvGraphicFramePr>
          <p:cNvPr id="6" name="Table 5">
            <a:extLst>
              <a:ext uri="{FF2B5EF4-FFF2-40B4-BE49-F238E27FC236}">
                <a16:creationId xmlns:a16="http://schemas.microsoft.com/office/drawing/2014/main" id="{AF0A4B1F-59D9-314A-8218-ADB29318F011}"/>
              </a:ext>
            </a:extLst>
          </p:cNvPr>
          <p:cNvGraphicFramePr>
            <a:graphicFrameLocks noGrp="1"/>
          </p:cNvGraphicFramePr>
          <p:nvPr>
            <p:extLst>
              <p:ext uri="{D42A27DB-BD31-4B8C-83A1-F6EECF244321}">
                <p14:modId xmlns:p14="http://schemas.microsoft.com/office/powerpoint/2010/main" val="132999669"/>
              </p:ext>
            </p:extLst>
          </p:nvPr>
        </p:nvGraphicFramePr>
        <p:xfrm>
          <a:off x="6974601" y="5137843"/>
          <a:ext cx="3422766" cy="518160"/>
        </p:xfrm>
        <a:graphic>
          <a:graphicData uri="http://schemas.openxmlformats.org/drawingml/2006/table">
            <a:tbl>
              <a:tblPr firstRow="1" firstCol="1" bandRow="1">
                <a:tableStyleId>{5C22544A-7EE6-4342-B048-85BDC9FD1C3A}</a:tableStyleId>
              </a:tblPr>
              <a:tblGrid>
                <a:gridCol w="1711383">
                  <a:extLst>
                    <a:ext uri="{9D8B030D-6E8A-4147-A177-3AD203B41FA5}">
                      <a16:colId xmlns:a16="http://schemas.microsoft.com/office/drawing/2014/main" val="2920828184"/>
                    </a:ext>
                  </a:extLst>
                </a:gridCol>
                <a:gridCol w="1711383">
                  <a:extLst>
                    <a:ext uri="{9D8B030D-6E8A-4147-A177-3AD203B41FA5}">
                      <a16:colId xmlns:a16="http://schemas.microsoft.com/office/drawing/2014/main" val="2811934373"/>
                    </a:ext>
                  </a:extLst>
                </a:gridCol>
              </a:tblGrid>
              <a:tr h="252807">
                <a:tc>
                  <a:txBody>
                    <a:bodyPr/>
                    <a:lstStyle/>
                    <a:p>
                      <a:pPr algn="ctr">
                        <a:spcAft>
                          <a:spcPts val="0"/>
                        </a:spcAft>
                      </a:pPr>
                      <a:r>
                        <a:rPr lang="es-ES" sz="1700"/>
                        <a:t>REINO UNIDO</a:t>
                      </a:r>
                    </a:p>
                  </a:txBody>
                  <a:tcPr marL="108346" marR="108346"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solidFill>
                      <a:srgbClr val="CE1779"/>
                    </a:solidFill>
                  </a:tcPr>
                </a:tc>
                <a:tc>
                  <a:txBody>
                    <a:bodyPr/>
                    <a:lstStyle/>
                    <a:p>
                      <a:pPr algn="ctr">
                        <a:spcAft>
                          <a:spcPts val="0"/>
                        </a:spcAft>
                      </a:pPr>
                      <a:r>
                        <a:rPr lang="es-ES" sz="1700"/>
                        <a:t>IRLANDA</a:t>
                      </a:r>
                    </a:p>
                  </a:txBody>
                  <a:tcPr marL="108346" marR="108346"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solidFill>
                      <a:srgbClr val="CE1779"/>
                    </a:solidFill>
                  </a:tcPr>
                </a:tc>
                <a:extLst>
                  <a:ext uri="{0D108BD9-81ED-4DB2-BD59-A6C34878D82A}">
                    <a16:rowId xmlns:a16="http://schemas.microsoft.com/office/drawing/2014/main" val="3958837126"/>
                  </a:ext>
                </a:extLst>
              </a:tr>
              <a:tr h="252807">
                <a:tc>
                  <a:txBody>
                    <a:bodyPr/>
                    <a:lstStyle/>
                    <a:p>
                      <a:pPr algn="ctr">
                        <a:spcAft>
                          <a:spcPts val="0"/>
                        </a:spcAft>
                      </a:pPr>
                      <a:r>
                        <a:rPr lang="es-ES" sz="1700" b="0">
                          <a:solidFill>
                            <a:srgbClr val="6D6E6C"/>
                          </a:solidFill>
                        </a:rPr>
                        <a:t>Obligatorio</a:t>
                      </a:r>
                    </a:p>
                  </a:txBody>
                  <a:tcPr marL="108346" marR="108346"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spcAft>
                          <a:spcPts val="0"/>
                        </a:spcAft>
                      </a:pPr>
                      <a:r>
                        <a:rPr lang="es-ES" sz="1700" b="0" dirty="0">
                          <a:solidFill>
                            <a:srgbClr val="6D6E6C"/>
                          </a:solidFill>
                        </a:rPr>
                        <a:t>No obligatorio</a:t>
                      </a:r>
                    </a:p>
                  </a:txBody>
                  <a:tcPr marL="108346" marR="108346"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404209"/>
                  </a:ext>
                </a:extLst>
              </a:tr>
            </a:tbl>
          </a:graphicData>
        </a:graphic>
      </p:graphicFrame>
      <p:sp>
        <p:nvSpPr>
          <p:cNvPr id="13" name="Picture Placeholder 5">
            <a:extLst>
              <a:ext uri="{FF2B5EF4-FFF2-40B4-BE49-F238E27FC236}">
                <a16:creationId xmlns:a16="http://schemas.microsoft.com/office/drawing/2014/main" id="{F22AFBEE-24DD-1E41-8748-0E3014AC4A7F}"/>
              </a:ext>
            </a:extLst>
          </p:cNvPr>
          <p:cNvSpPr txBox="1">
            <a:spLocks/>
          </p:cNvSpPr>
          <p:nvPr/>
        </p:nvSpPr>
        <p:spPr>
          <a:xfrm>
            <a:off x="20320" y="9538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blipFill>
            <a:blip r:embed="rId2" cstate="screen">
              <a:extLst>
                <a:ext uri="{28A0092B-C50C-407E-A947-70E740481C1C}">
                  <a14:useLocalDpi xmlns:a14="http://schemas.microsoft.com/office/drawing/2010/main"/>
                </a:ext>
              </a:extLst>
            </a:blip>
            <a:srcRect/>
            <a:stretch>
              <a:fillRect b="1569"/>
            </a:stretch>
          </a:blipFill>
          <a:ln>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baseline="0">
                <a:solidFill>
                  <a:srgbClr val="6D6E6C"/>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a:p>
            <a:endParaRPr lang="en-US" dirty="0"/>
          </a:p>
          <a:p>
            <a:endParaRPr lang="en-US" dirty="0"/>
          </a:p>
          <a:p>
            <a:pPr marL="0" indent="0">
              <a:buNone/>
            </a:pPr>
            <a:endParaRPr lang="en-US" dirty="0"/>
          </a:p>
        </p:txBody>
      </p:sp>
      <p:sp>
        <p:nvSpPr>
          <p:cNvPr id="14" name="Picture Placeholder 5">
            <a:extLst>
              <a:ext uri="{FF2B5EF4-FFF2-40B4-BE49-F238E27FC236}">
                <a16:creationId xmlns:a16="http://schemas.microsoft.com/office/drawing/2014/main" id="{B990A0ED-AB44-8745-BB0C-4BA7A6EFBFE5}"/>
              </a:ext>
            </a:extLst>
          </p:cNvPr>
          <p:cNvSpPr txBox="1">
            <a:spLocks/>
          </p:cNvSpPr>
          <p:nvPr/>
        </p:nvSpPr>
        <p:spPr>
          <a:xfrm>
            <a:off x="20320" y="9538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blipFill>
            <a:blip r:embed="rId3" cstate="screen">
              <a:extLst>
                <a:ext uri="{28A0092B-C50C-407E-A947-70E740481C1C}">
                  <a14:useLocalDpi xmlns:a14="http://schemas.microsoft.com/office/drawing/2010/main"/>
                </a:ext>
              </a:extLst>
            </a:blip>
            <a:srcRect/>
            <a:stretch>
              <a:fillRect t="1376" b="23094"/>
            </a:stretch>
          </a:blipFill>
          <a:ln>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baseline="0">
                <a:solidFill>
                  <a:srgbClr val="6D6E6C"/>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a:p>
            <a:endParaRPr lang="en-US" dirty="0"/>
          </a:p>
          <a:p>
            <a:endParaRPr lang="en-US" dirty="0"/>
          </a:p>
          <a:p>
            <a:pPr marL="0" indent="0">
              <a:buNone/>
            </a:pPr>
            <a:endParaRPr lang="en-US" dirty="0"/>
          </a:p>
        </p:txBody>
      </p:sp>
    </p:spTree>
    <p:extLst>
      <p:ext uri="{BB962C8B-B14F-4D97-AF65-F5344CB8AC3E}">
        <p14:creationId xmlns:p14="http://schemas.microsoft.com/office/powerpoint/2010/main" val="29901871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46441" y="500519"/>
            <a:ext cx="3303923" cy="2425550"/>
          </a:xfrm>
        </p:spPr>
        <p:txBody>
          <a:bodyPr>
            <a:noAutofit/>
          </a:bodyPr>
          <a:lstStyle/>
          <a:p>
            <a:r>
              <a:rPr lang="es-ES" sz="3400" dirty="0"/>
              <a:t>ADEMÁS, HAY QUE </a:t>
            </a:r>
            <a:r>
              <a:rPr lang="es-ES" sz="3400" b="1" dirty="0">
                <a:solidFill>
                  <a:srgbClr val="CE1779"/>
                </a:solidFill>
              </a:rPr>
              <a:t>INVESTIGAR OTROS SEGUROS </a:t>
            </a:r>
            <a:r>
              <a:rPr lang="es-ES" sz="3400" dirty="0"/>
              <a:t>DE EMPRESA QUE CUBRAN:</a:t>
            </a:r>
          </a:p>
        </p:txBody>
      </p:sp>
      <p:sp>
        <p:nvSpPr>
          <p:cNvPr id="7" name="Text Placeholder 6"/>
          <p:cNvSpPr>
            <a:spLocks noGrp="1"/>
          </p:cNvSpPr>
          <p:nvPr>
            <p:ph type="body" sz="quarter" idx="15"/>
          </p:nvPr>
        </p:nvSpPr>
        <p:spPr>
          <a:xfrm>
            <a:off x="3750364" y="537318"/>
            <a:ext cx="7995193" cy="5077098"/>
          </a:xfrm>
        </p:spPr>
        <p:txBody>
          <a:bodyPr/>
          <a:lstStyle/>
          <a:p>
            <a:pPr marL="457200" lvl="0" indent="-457200">
              <a:buClr>
                <a:srgbClr val="CE1779"/>
              </a:buClr>
              <a:buFont typeface="+mj-lt"/>
              <a:buAutoNum type="arabicPeriod"/>
            </a:pPr>
            <a:r>
              <a:rPr lang="es-ES" b="1" dirty="0">
                <a:solidFill>
                  <a:srgbClr val="CE1779"/>
                </a:solidFill>
              </a:rPr>
              <a:t>Demanda judicial de la plantilla</a:t>
            </a:r>
            <a:r>
              <a:rPr lang="es-ES" dirty="0"/>
              <a:t>, por ejemplo si le acusan de despido improcedente.</a:t>
            </a:r>
          </a:p>
          <a:p>
            <a:pPr marL="457200" lvl="0" indent="-457200">
              <a:buClr>
                <a:srgbClr val="CE1779"/>
              </a:buClr>
              <a:buFont typeface="+mj-lt"/>
              <a:buAutoNum type="arabicPeriod"/>
            </a:pPr>
            <a:endParaRPr lang="en-IE" dirty="0"/>
          </a:p>
          <a:p>
            <a:pPr marL="457200" lvl="0" indent="-457200">
              <a:buClr>
                <a:srgbClr val="CE1779"/>
              </a:buClr>
              <a:buFont typeface="+mj-lt"/>
              <a:buAutoNum type="arabicPeriod" startAt="2"/>
            </a:pPr>
            <a:r>
              <a:rPr lang="es-ES" b="1" dirty="0">
                <a:solidFill>
                  <a:srgbClr val="CE1779"/>
                </a:solidFill>
              </a:rPr>
              <a:t>Seguro de trabajador clave. </a:t>
            </a:r>
            <a:r>
              <a:rPr lang="es-ES" dirty="0"/>
              <a:t>La empresa se asegura contra las pérdidas económicas que sufriría si una persona clave de la plantilla falleciera o le diagnosticaran una enfermedad crítica durante el periodo de la póliza.</a:t>
            </a:r>
          </a:p>
        </p:txBody>
      </p:sp>
      <p:pic>
        <p:nvPicPr>
          <p:cNvPr id="3" name="Picture 2">
            <a:extLst>
              <a:ext uri="{FF2B5EF4-FFF2-40B4-BE49-F238E27FC236}">
                <a16:creationId xmlns:a16="http://schemas.microsoft.com/office/drawing/2014/main" id="{37EA858E-CBD3-422C-822B-2BE16ADC1FE0}"/>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6330826" y="3800823"/>
            <a:ext cx="2247900" cy="2247900"/>
          </a:xfrm>
          <a:prstGeom prst="rect">
            <a:avLst/>
          </a:prstGeom>
        </p:spPr>
      </p:pic>
    </p:spTree>
    <p:extLst>
      <p:ext uri="{BB962C8B-B14F-4D97-AF65-F5344CB8AC3E}">
        <p14:creationId xmlns:p14="http://schemas.microsoft.com/office/powerpoint/2010/main" val="37845571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1645914" y="857185"/>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Introducción</a:t>
            </a:r>
          </a:p>
        </p:txBody>
      </p:sp>
      <p:sp>
        <p:nvSpPr>
          <p:cNvPr id="16" name="Triangle 15">
            <a:extLst>
              <a:ext uri="{FF2B5EF4-FFF2-40B4-BE49-F238E27FC236}">
                <a16:creationId xmlns:a16="http://schemas.microsoft.com/office/drawing/2014/main" id="{6BFA50FA-D586-FE4B-B146-40BBFBD191BE}"/>
              </a:ext>
            </a:extLst>
          </p:cNvPr>
          <p:cNvSpPr/>
          <p:nvPr/>
        </p:nvSpPr>
        <p:spPr>
          <a:xfrm rot="5400000">
            <a:off x="891031" y="703111"/>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17" name="Text Placeholder 74">
            <a:extLst>
              <a:ext uri="{FF2B5EF4-FFF2-40B4-BE49-F238E27FC236}">
                <a16:creationId xmlns:a16="http://schemas.microsoft.com/office/drawing/2014/main" id="{182174CE-3AF8-5243-9479-BD93B48A5F01}"/>
              </a:ext>
            </a:extLst>
          </p:cNvPr>
          <p:cNvSpPr txBox="1">
            <a:spLocks/>
          </p:cNvSpPr>
          <p:nvPr/>
        </p:nvSpPr>
        <p:spPr>
          <a:xfrm>
            <a:off x="1677911" y="1723069"/>
            <a:ext cx="5295175" cy="569893"/>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sz="2400" dirty="0">
                <a:latin typeface="+mn-lt"/>
              </a:rPr>
              <a:t>Gastos de contratación</a:t>
            </a:r>
          </a:p>
        </p:txBody>
      </p:sp>
      <p:sp>
        <p:nvSpPr>
          <p:cNvPr id="18" name="Triangle 17">
            <a:extLst>
              <a:ext uri="{FF2B5EF4-FFF2-40B4-BE49-F238E27FC236}">
                <a16:creationId xmlns:a16="http://schemas.microsoft.com/office/drawing/2014/main" id="{59DE43AB-619E-A84A-BF13-C7F7231F457A}"/>
              </a:ext>
            </a:extLst>
          </p:cNvPr>
          <p:cNvSpPr/>
          <p:nvPr/>
        </p:nvSpPr>
        <p:spPr>
          <a:xfrm rot="5400000">
            <a:off x="890825" y="1551321"/>
            <a:ext cx="796578" cy="686705"/>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 Placeholder 74">
            <a:extLst>
              <a:ext uri="{FF2B5EF4-FFF2-40B4-BE49-F238E27FC236}">
                <a16:creationId xmlns:a16="http://schemas.microsoft.com/office/drawing/2014/main" id="{3E5D0AA7-22D7-F144-ACEB-FF454A34D328}"/>
              </a:ext>
            </a:extLst>
          </p:cNvPr>
          <p:cNvSpPr txBox="1">
            <a:spLocks/>
          </p:cNvSpPr>
          <p:nvPr/>
        </p:nvSpPr>
        <p:spPr>
          <a:xfrm>
            <a:off x="1660699" y="2487607"/>
            <a:ext cx="6779941"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sz="2400" dirty="0">
                <a:latin typeface="+mn-lt"/>
              </a:rPr>
              <a:t>Costes salariales</a:t>
            </a:r>
          </a:p>
        </p:txBody>
      </p:sp>
      <p:sp>
        <p:nvSpPr>
          <p:cNvPr id="20" name="Triangle 19">
            <a:extLst>
              <a:ext uri="{FF2B5EF4-FFF2-40B4-BE49-F238E27FC236}">
                <a16:creationId xmlns:a16="http://schemas.microsoft.com/office/drawing/2014/main" id="{8C19BFFB-C733-034A-8439-8455B2A8B75D}"/>
              </a:ext>
            </a:extLst>
          </p:cNvPr>
          <p:cNvSpPr/>
          <p:nvPr/>
        </p:nvSpPr>
        <p:spPr>
          <a:xfrm rot="5400000">
            <a:off x="891030" y="2406321"/>
            <a:ext cx="796578" cy="686705"/>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cxnSp>
        <p:nvCxnSpPr>
          <p:cNvPr id="21" name="Straight Connector 20">
            <a:extLst>
              <a:ext uri="{FF2B5EF4-FFF2-40B4-BE49-F238E27FC236}">
                <a16:creationId xmlns:a16="http://schemas.microsoft.com/office/drawing/2014/main" id="{7CE2C194-3194-874C-94A7-A9848E31FB8E}"/>
              </a:ext>
            </a:extLst>
          </p:cNvPr>
          <p:cNvCxnSpPr>
            <a:cxnSpLocks/>
          </p:cNvCxnSpPr>
          <p:nvPr/>
        </p:nvCxnSpPr>
        <p:spPr>
          <a:xfrm>
            <a:off x="13446" y="1062340"/>
            <a:ext cx="945762" cy="0"/>
          </a:xfrm>
          <a:prstGeom prst="line">
            <a:avLst/>
          </a:prstGeom>
          <a:ln>
            <a:solidFill>
              <a:srgbClr val="2E95D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6DA9547-B32A-B34B-A190-F3C5D78445DA}"/>
              </a:ext>
            </a:extLst>
          </p:cNvPr>
          <p:cNvCxnSpPr>
            <a:cxnSpLocks/>
          </p:cNvCxnSpPr>
          <p:nvPr/>
        </p:nvCxnSpPr>
        <p:spPr>
          <a:xfrm>
            <a:off x="13446" y="1889474"/>
            <a:ext cx="945762"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6981623-1A22-7B4B-9A85-AA27C7CC9F29}"/>
              </a:ext>
            </a:extLst>
          </p:cNvPr>
          <p:cNvCxnSpPr>
            <a:cxnSpLocks/>
          </p:cNvCxnSpPr>
          <p:nvPr/>
        </p:nvCxnSpPr>
        <p:spPr>
          <a:xfrm>
            <a:off x="13446" y="2703405"/>
            <a:ext cx="932520" cy="0"/>
          </a:xfrm>
          <a:prstGeom prst="line">
            <a:avLst/>
          </a:prstGeom>
          <a:ln>
            <a:solidFill>
              <a:srgbClr val="EE7123"/>
            </a:solidFill>
          </a:ln>
        </p:spPr>
        <p:style>
          <a:lnRef idx="1">
            <a:schemeClr val="accent1"/>
          </a:lnRef>
          <a:fillRef idx="0">
            <a:schemeClr val="accent1"/>
          </a:fillRef>
          <a:effectRef idx="0">
            <a:schemeClr val="accent1"/>
          </a:effectRef>
          <a:fontRef idx="minor">
            <a:schemeClr val="tx1"/>
          </a:fontRef>
        </p:style>
      </p:cxnSp>
      <p:sp>
        <p:nvSpPr>
          <p:cNvPr id="24" name="Text Placeholder 74">
            <a:extLst>
              <a:ext uri="{FF2B5EF4-FFF2-40B4-BE49-F238E27FC236}">
                <a16:creationId xmlns:a16="http://schemas.microsoft.com/office/drawing/2014/main" id="{567BC736-3D4C-2045-B96C-4FF7417E757A}"/>
              </a:ext>
            </a:extLst>
          </p:cNvPr>
          <p:cNvSpPr txBox="1">
            <a:spLocks/>
          </p:cNvSpPr>
          <p:nvPr/>
        </p:nvSpPr>
        <p:spPr>
          <a:xfrm>
            <a:off x="916059" y="866411"/>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3.1</a:t>
            </a:r>
          </a:p>
        </p:txBody>
      </p:sp>
      <p:sp>
        <p:nvSpPr>
          <p:cNvPr id="25" name="Text Placeholder 74">
            <a:extLst>
              <a:ext uri="{FF2B5EF4-FFF2-40B4-BE49-F238E27FC236}">
                <a16:creationId xmlns:a16="http://schemas.microsoft.com/office/drawing/2014/main" id="{DC9C93F8-E940-2C46-9404-E4D271F31613}"/>
              </a:ext>
            </a:extLst>
          </p:cNvPr>
          <p:cNvSpPr txBox="1">
            <a:spLocks/>
          </p:cNvSpPr>
          <p:nvPr/>
        </p:nvSpPr>
        <p:spPr>
          <a:xfrm>
            <a:off x="927210" y="1728003"/>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3.2</a:t>
            </a:r>
          </a:p>
        </p:txBody>
      </p:sp>
      <p:sp>
        <p:nvSpPr>
          <p:cNvPr id="26" name="Text Placeholder 74">
            <a:extLst>
              <a:ext uri="{FF2B5EF4-FFF2-40B4-BE49-F238E27FC236}">
                <a16:creationId xmlns:a16="http://schemas.microsoft.com/office/drawing/2014/main" id="{044D33A0-E646-1D48-8B18-EF4C251C1CF6}"/>
              </a:ext>
            </a:extLst>
          </p:cNvPr>
          <p:cNvSpPr txBox="1">
            <a:spLocks/>
          </p:cNvSpPr>
          <p:nvPr/>
        </p:nvSpPr>
        <p:spPr>
          <a:xfrm>
            <a:off x="917939" y="2569262"/>
            <a:ext cx="530054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3.3</a:t>
            </a:r>
          </a:p>
        </p:txBody>
      </p:sp>
      <p:sp>
        <p:nvSpPr>
          <p:cNvPr id="28" name="Text Placeholder 9">
            <a:extLst>
              <a:ext uri="{FF2B5EF4-FFF2-40B4-BE49-F238E27FC236}">
                <a16:creationId xmlns:a16="http://schemas.microsoft.com/office/drawing/2014/main" id="{0D51B58D-4E0D-C944-A8C8-AC3E9AA3DE5F}"/>
              </a:ext>
            </a:extLst>
          </p:cNvPr>
          <p:cNvSpPr txBox="1">
            <a:spLocks/>
          </p:cNvSpPr>
          <p:nvPr/>
        </p:nvSpPr>
        <p:spPr>
          <a:xfrm>
            <a:off x="7682357" y="4280187"/>
            <a:ext cx="4354050"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s-ES" sz="2800" b="1" dirty="0">
                <a:solidFill>
                  <a:schemeClr val="bg1"/>
                </a:solidFill>
              </a:rPr>
              <a:t>MÓDULO 3:</a:t>
            </a:r>
          </a:p>
          <a:p>
            <a:pPr algn="r">
              <a:lnSpc>
                <a:spcPct val="100000"/>
              </a:lnSpc>
            </a:pPr>
            <a:endParaRPr lang="en-US" sz="300" b="1" dirty="0">
              <a:solidFill>
                <a:schemeClr val="bg1"/>
              </a:solidFill>
            </a:endParaRPr>
          </a:p>
          <a:p>
            <a:pPr algn="r">
              <a:lnSpc>
                <a:spcPts val="4320"/>
              </a:lnSpc>
              <a:spcBef>
                <a:spcPts val="0"/>
              </a:spcBef>
            </a:pPr>
            <a:r>
              <a:rPr lang="es-ES" dirty="0">
                <a:solidFill>
                  <a:schemeClr val="bg1"/>
                </a:solidFill>
              </a:rPr>
              <a:t>¿QUÉ RECURSOS </a:t>
            </a:r>
          </a:p>
          <a:p>
            <a:pPr algn="r">
              <a:lnSpc>
                <a:spcPts val="4320"/>
              </a:lnSpc>
              <a:spcBef>
                <a:spcPts val="0"/>
              </a:spcBef>
            </a:pPr>
            <a:r>
              <a:rPr lang="es-ES" dirty="0">
                <a:solidFill>
                  <a:schemeClr val="bg1"/>
                </a:solidFill>
              </a:rPr>
              <a:t>NECESITA?</a:t>
            </a:r>
          </a:p>
          <a:p>
            <a:pPr algn="r"/>
            <a:endParaRPr lang="en-US" dirty="0">
              <a:solidFill>
                <a:schemeClr val="bg1"/>
              </a:solidFill>
            </a:endParaRPr>
          </a:p>
        </p:txBody>
      </p:sp>
      <p:sp>
        <p:nvSpPr>
          <p:cNvPr id="29" name="Triangle 28">
            <a:extLst>
              <a:ext uri="{FF2B5EF4-FFF2-40B4-BE49-F238E27FC236}">
                <a16:creationId xmlns:a16="http://schemas.microsoft.com/office/drawing/2014/main" id="{3B0A0F29-73D8-4842-9A3C-A4DBC1060A26}"/>
              </a:ext>
            </a:extLst>
          </p:cNvPr>
          <p:cNvSpPr/>
          <p:nvPr/>
        </p:nvSpPr>
        <p:spPr>
          <a:xfrm rot="5400000">
            <a:off x="889150" y="3248631"/>
            <a:ext cx="796578" cy="686705"/>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cxnSp>
        <p:nvCxnSpPr>
          <p:cNvPr id="30" name="Straight Connector 29">
            <a:extLst>
              <a:ext uri="{FF2B5EF4-FFF2-40B4-BE49-F238E27FC236}">
                <a16:creationId xmlns:a16="http://schemas.microsoft.com/office/drawing/2014/main" id="{28950D14-7F7D-CB4A-98DA-960C40EC9CC3}"/>
              </a:ext>
            </a:extLst>
          </p:cNvPr>
          <p:cNvCxnSpPr>
            <a:cxnSpLocks/>
          </p:cNvCxnSpPr>
          <p:nvPr/>
        </p:nvCxnSpPr>
        <p:spPr>
          <a:xfrm>
            <a:off x="11566" y="3545715"/>
            <a:ext cx="932520" cy="0"/>
          </a:xfrm>
          <a:prstGeom prst="line">
            <a:avLst/>
          </a:prstGeom>
          <a:ln>
            <a:solidFill>
              <a:srgbClr val="FDC010"/>
            </a:solidFill>
          </a:ln>
        </p:spPr>
        <p:style>
          <a:lnRef idx="1">
            <a:schemeClr val="accent1"/>
          </a:lnRef>
          <a:fillRef idx="0">
            <a:schemeClr val="accent1"/>
          </a:fillRef>
          <a:effectRef idx="0">
            <a:schemeClr val="accent1"/>
          </a:effectRef>
          <a:fontRef idx="minor">
            <a:schemeClr val="tx1"/>
          </a:fontRef>
        </p:style>
      </p:cxnSp>
      <p:sp>
        <p:nvSpPr>
          <p:cNvPr id="31" name="Text Placeholder 74">
            <a:extLst>
              <a:ext uri="{FF2B5EF4-FFF2-40B4-BE49-F238E27FC236}">
                <a16:creationId xmlns:a16="http://schemas.microsoft.com/office/drawing/2014/main" id="{91EE3373-B457-A942-8275-EA7E467E9EEE}"/>
              </a:ext>
            </a:extLst>
          </p:cNvPr>
          <p:cNvSpPr txBox="1">
            <a:spLocks/>
          </p:cNvSpPr>
          <p:nvPr/>
        </p:nvSpPr>
        <p:spPr>
          <a:xfrm>
            <a:off x="916059" y="3411572"/>
            <a:ext cx="3546515"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3.4</a:t>
            </a:r>
          </a:p>
        </p:txBody>
      </p:sp>
      <p:sp>
        <p:nvSpPr>
          <p:cNvPr id="32" name="Text Placeholder 74">
            <a:extLst>
              <a:ext uri="{FF2B5EF4-FFF2-40B4-BE49-F238E27FC236}">
                <a16:creationId xmlns:a16="http://schemas.microsoft.com/office/drawing/2014/main" id="{F71555E0-2FB0-234C-BB08-6B0B6CE57241}"/>
              </a:ext>
            </a:extLst>
          </p:cNvPr>
          <p:cNvSpPr txBox="1">
            <a:spLocks/>
          </p:cNvSpPr>
          <p:nvPr/>
        </p:nvSpPr>
        <p:spPr>
          <a:xfrm>
            <a:off x="1677910" y="3382016"/>
            <a:ext cx="3587069" cy="455859"/>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Seguro de contratación de personal</a:t>
            </a:r>
          </a:p>
        </p:txBody>
      </p:sp>
      <p:sp>
        <p:nvSpPr>
          <p:cNvPr id="27" name="Text Placeholder 74">
            <a:extLst>
              <a:ext uri="{FF2B5EF4-FFF2-40B4-BE49-F238E27FC236}">
                <a16:creationId xmlns:a16="http://schemas.microsoft.com/office/drawing/2014/main" id="{E142588A-6CF0-3A4E-B764-64066C2BA962}"/>
              </a:ext>
            </a:extLst>
          </p:cNvPr>
          <p:cNvSpPr txBox="1">
            <a:spLocks/>
          </p:cNvSpPr>
          <p:nvPr/>
        </p:nvSpPr>
        <p:spPr>
          <a:xfrm>
            <a:off x="1636723" y="4238148"/>
            <a:ext cx="3381601" cy="893025"/>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sz="2400" dirty="0">
                <a:latin typeface="+mn-lt"/>
              </a:rPr>
              <a:t>Baja por enfermedad, maternidad y paternidad, y jornada flexible </a:t>
            </a:r>
          </a:p>
        </p:txBody>
      </p:sp>
      <p:sp>
        <p:nvSpPr>
          <p:cNvPr id="33" name="Triangle 32">
            <a:extLst>
              <a:ext uri="{FF2B5EF4-FFF2-40B4-BE49-F238E27FC236}">
                <a16:creationId xmlns:a16="http://schemas.microsoft.com/office/drawing/2014/main" id="{F9BB7770-8B9A-7A4F-BEB1-D96062B3F57A}"/>
              </a:ext>
            </a:extLst>
          </p:cNvPr>
          <p:cNvSpPr/>
          <p:nvPr/>
        </p:nvSpPr>
        <p:spPr>
          <a:xfrm rot="5400000">
            <a:off x="881840" y="4084075"/>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cxnSp>
        <p:nvCxnSpPr>
          <p:cNvPr id="34" name="Straight Connector 33">
            <a:extLst>
              <a:ext uri="{FF2B5EF4-FFF2-40B4-BE49-F238E27FC236}">
                <a16:creationId xmlns:a16="http://schemas.microsoft.com/office/drawing/2014/main" id="{7C02BDD3-555B-424C-89AF-3CD7B4EC52B2}"/>
              </a:ext>
            </a:extLst>
          </p:cNvPr>
          <p:cNvCxnSpPr>
            <a:cxnSpLocks/>
          </p:cNvCxnSpPr>
          <p:nvPr/>
        </p:nvCxnSpPr>
        <p:spPr>
          <a:xfrm>
            <a:off x="4255" y="4443304"/>
            <a:ext cx="945762" cy="0"/>
          </a:xfrm>
          <a:prstGeom prst="line">
            <a:avLst/>
          </a:prstGeom>
          <a:ln>
            <a:solidFill>
              <a:srgbClr val="2E95D2"/>
            </a:solidFill>
          </a:ln>
        </p:spPr>
        <p:style>
          <a:lnRef idx="1">
            <a:schemeClr val="accent1"/>
          </a:lnRef>
          <a:fillRef idx="0">
            <a:schemeClr val="accent1"/>
          </a:fillRef>
          <a:effectRef idx="0">
            <a:schemeClr val="accent1"/>
          </a:effectRef>
          <a:fontRef idx="minor">
            <a:schemeClr val="tx1"/>
          </a:fontRef>
        </p:style>
      </p:cxnSp>
      <p:sp>
        <p:nvSpPr>
          <p:cNvPr id="35" name="Text Placeholder 74">
            <a:extLst>
              <a:ext uri="{FF2B5EF4-FFF2-40B4-BE49-F238E27FC236}">
                <a16:creationId xmlns:a16="http://schemas.microsoft.com/office/drawing/2014/main" id="{171E07C9-A1DC-F840-B767-F7B3B38A7E34}"/>
              </a:ext>
            </a:extLst>
          </p:cNvPr>
          <p:cNvSpPr txBox="1">
            <a:spLocks/>
          </p:cNvSpPr>
          <p:nvPr/>
        </p:nvSpPr>
        <p:spPr>
          <a:xfrm>
            <a:off x="906868" y="4247375"/>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3.5</a:t>
            </a:r>
          </a:p>
        </p:txBody>
      </p:sp>
      <p:sp>
        <p:nvSpPr>
          <p:cNvPr id="40" name="Text Placeholder 74">
            <a:extLst>
              <a:ext uri="{FF2B5EF4-FFF2-40B4-BE49-F238E27FC236}">
                <a16:creationId xmlns:a16="http://schemas.microsoft.com/office/drawing/2014/main" id="{AAD21573-2D57-A249-8B3A-344EC61DD207}"/>
              </a:ext>
            </a:extLst>
          </p:cNvPr>
          <p:cNvSpPr txBox="1">
            <a:spLocks/>
          </p:cNvSpPr>
          <p:nvPr/>
        </p:nvSpPr>
        <p:spPr>
          <a:xfrm>
            <a:off x="6115384" y="847959"/>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Plan de jubilación</a:t>
            </a:r>
          </a:p>
        </p:txBody>
      </p:sp>
      <p:sp>
        <p:nvSpPr>
          <p:cNvPr id="41" name="Triangle 40">
            <a:extLst>
              <a:ext uri="{FF2B5EF4-FFF2-40B4-BE49-F238E27FC236}">
                <a16:creationId xmlns:a16="http://schemas.microsoft.com/office/drawing/2014/main" id="{FF7053DE-34B1-134C-8E3A-8536567FDC05}"/>
              </a:ext>
            </a:extLst>
          </p:cNvPr>
          <p:cNvSpPr/>
          <p:nvPr/>
        </p:nvSpPr>
        <p:spPr>
          <a:xfrm rot="5400000">
            <a:off x="5360501" y="693885"/>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42" name="Text Placeholder 74">
            <a:extLst>
              <a:ext uri="{FF2B5EF4-FFF2-40B4-BE49-F238E27FC236}">
                <a16:creationId xmlns:a16="http://schemas.microsoft.com/office/drawing/2014/main" id="{1BEFD62D-CB79-C444-AA81-91F63583DBCF}"/>
              </a:ext>
            </a:extLst>
          </p:cNvPr>
          <p:cNvSpPr txBox="1">
            <a:spLocks/>
          </p:cNvSpPr>
          <p:nvPr/>
        </p:nvSpPr>
        <p:spPr>
          <a:xfrm>
            <a:off x="6147381" y="1713843"/>
            <a:ext cx="5295175" cy="569893"/>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sz="2400" dirty="0">
                <a:latin typeface="+mn-lt"/>
              </a:rPr>
              <a:t>Retenciones privadas (solo Reino Unido)</a:t>
            </a:r>
          </a:p>
        </p:txBody>
      </p:sp>
      <p:sp>
        <p:nvSpPr>
          <p:cNvPr id="43" name="Triangle 42">
            <a:extLst>
              <a:ext uri="{FF2B5EF4-FFF2-40B4-BE49-F238E27FC236}">
                <a16:creationId xmlns:a16="http://schemas.microsoft.com/office/drawing/2014/main" id="{3A88223E-D952-9A4D-963C-3F02BA457208}"/>
              </a:ext>
            </a:extLst>
          </p:cNvPr>
          <p:cNvSpPr/>
          <p:nvPr/>
        </p:nvSpPr>
        <p:spPr>
          <a:xfrm rot="5400000">
            <a:off x="5360295" y="1542095"/>
            <a:ext cx="796578" cy="686705"/>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44" name="Text Placeholder 74">
            <a:extLst>
              <a:ext uri="{FF2B5EF4-FFF2-40B4-BE49-F238E27FC236}">
                <a16:creationId xmlns:a16="http://schemas.microsoft.com/office/drawing/2014/main" id="{68242D94-BD16-2C4F-842F-1B62B2C4C0BA}"/>
              </a:ext>
            </a:extLst>
          </p:cNvPr>
          <p:cNvSpPr txBox="1">
            <a:spLocks/>
          </p:cNvSpPr>
          <p:nvPr/>
        </p:nvSpPr>
        <p:spPr>
          <a:xfrm>
            <a:off x="6130169" y="2478381"/>
            <a:ext cx="6779941"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sz="2400" dirty="0">
                <a:latin typeface="+mn-lt"/>
              </a:rPr>
              <a:t>Otras prestaciones de la plantilla</a:t>
            </a:r>
          </a:p>
        </p:txBody>
      </p:sp>
      <p:sp>
        <p:nvSpPr>
          <p:cNvPr id="45" name="Triangle 44">
            <a:extLst>
              <a:ext uri="{FF2B5EF4-FFF2-40B4-BE49-F238E27FC236}">
                <a16:creationId xmlns:a16="http://schemas.microsoft.com/office/drawing/2014/main" id="{18E16345-69F2-464C-9FA8-9205553512A0}"/>
              </a:ext>
            </a:extLst>
          </p:cNvPr>
          <p:cNvSpPr/>
          <p:nvPr/>
        </p:nvSpPr>
        <p:spPr>
          <a:xfrm rot="5400000">
            <a:off x="5360500" y="2397095"/>
            <a:ext cx="796578" cy="686705"/>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49" name="Text Placeholder 74">
            <a:extLst>
              <a:ext uri="{FF2B5EF4-FFF2-40B4-BE49-F238E27FC236}">
                <a16:creationId xmlns:a16="http://schemas.microsoft.com/office/drawing/2014/main" id="{5813362D-4117-304D-B20A-BBFAA3F50475}"/>
              </a:ext>
            </a:extLst>
          </p:cNvPr>
          <p:cNvSpPr txBox="1">
            <a:spLocks/>
          </p:cNvSpPr>
          <p:nvPr/>
        </p:nvSpPr>
        <p:spPr>
          <a:xfrm>
            <a:off x="5385529" y="857185"/>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3.6</a:t>
            </a:r>
          </a:p>
        </p:txBody>
      </p:sp>
      <p:sp>
        <p:nvSpPr>
          <p:cNvPr id="50" name="Text Placeholder 74">
            <a:extLst>
              <a:ext uri="{FF2B5EF4-FFF2-40B4-BE49-F238E27FC236}">
                <a16:creationId xmlns:a16="http://schemas.microsoft.com/office/drawing/2014/main" id="{000CA47C-C7E9-D944-9369-7757EA5D85EC}"/>
              </a:ext>
            </a:extLst>
          </p:cNvPr>
          <p:cNvSpPr txBox="1">
            <a:spLocks/>
          </p:cNvSpPr>
          <p:nvPr/>
        </p:nvSpPr>
        <p:spPr>
          <a:xfrm>
            <a:off x="5396680" y="1718777"/>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3.7</a:t>
            </a:r>
          </a:p>
        </p:txBody>
      </p:sp>
      <p:sp>
        <p:nvSpPr>
          <p:cNvPr id="51" name="Text Placeholder 74">
            <a:extLst>
              <a:ext uri="{FF2B5EF4-FFF2-40B4-BE49-F238E27FC236}">
                <a16:creationId xmlns:a16="http://schemas.microsoft.com/office/drawing/2014/main" id="{373498BA-2A45-C04C-9205-749786CF7F91}"/>
              </a:ext>
            </a:extLst>
          </p:cNvPr>
          <p:cNvSpPr txBox="1">
            <a:spLocks/>
          </p:cNvSpPr>
          <p:nvPr/>
        </p:nvSpPr>
        <p:spPr>
          <a:xfrm>
            <a:off x="5387409" y="2560036"/>
            <a:ext cx="530054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3.8</a:t>
            </a:r>
          </a:p>
        </p:txBody>
      </p:sp>
      <p:sp>
        <p:nvSpPr>
          <p:cNvPr id="52" name="Triangle 51">
            <a:extLst>
              <a:ext uri="{FF2B5EF4-FFF2-40B4-BE49-F238E27FC236}">
                <a16:creationId xmlns:a16="http://schemas.microsoft.com/office/drawing/2014/main" id="{D83C0A9E-E9D4-A64C-9EEE-26F25D25AB5A}"/>
              </a:ext>
            </a:extLst>
          </p:cNvPr>
          <p:cNvSpPr/>
          <p:nvPr/>
        </p:nvSpPr>
        <p:spPr>
          <a:xfrm rot="5400000">
            <a:off x="5358620" y="3239405"/>
            <a:ext cx="796578" cy="686705"/>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54" name="Text Placeholder 74">
            <a:extLst>
              <a:ext uri="{FF2B5EF4-FFF2-40B4-BE49-F238E27FC236}">
                <a16:creationId xmlns:a16="http://schemas.microsoft.com/office/drawing/2014/main" id="{079E60C9-ADE9-B54D-85A8-D77C01F6BEBB}"/>
              </a:ext>
            </a:extLst>
          </p:cNvPr>
          <p:cNvSpPr txBox="1">
            <a:spLocks/>
          </p:cNvSpPr>
          <p:nvPr/>
        </p:nvSpPr>
        <p:spPr>
          <a:xfrm>
            <a:off x="5385529" y="3402346"/>
            <a:ext cx="530054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3.9</a:t>
            </a:r>
          </a:p>
        </p:txBody>
      </p:sp>
      <p:sp>
        <p:nvSpPr>
          <p:cNvPr id="55" name="Text Placeholder 74">
            <a:extLst>
              <a:ext uri="{FF2B5EF4-FFF2-40B4-BE49-F238E27FC236}">
                <a16:creationId xmlns:a16="http://schemas.microsoft.com/office/drawing/2014/main" id="{7801298D-6974-D347-9659-7C77DC31334B}"/>
              </a:ext>
            </a:extLst>
          </p:cNvPr>
          <p:cNvSpPr txBox="1">
            <a:spLocks/>
          </p:cNvSpPr>
          <p:nvPr/>
        </p:nvSpPr>
        <p:spPr>
          <a:xfrm>
            <a:off x="6147380" y="3372790"/>
            <a:ext cx="4991829" cy="290491"/>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2400" dirty="0">
                <a:solidFill>
                  <a:srgbClr val="6D6E6C"/>
                </a:solidFill>
              </a:rPr>
              <a:t>Instalaciones</a:t>
            </a:r>
          </a:p>
        </p:txBody>
      </p:sp>
      <p:sp>
        <p:nvSpPr>
          <p:cNvPr id="56" name="Text Placeholder 74">
            <a:extLst>
              <a:ext uri="{FF2B5EF4-FFF2-40B4-BE49-F238E27FC236}">
                <a16:creationId xmlns:a16="http://schemas.microsoft.com/office/drawing/2014/main" id="{539CAA10-59C6-EA4C-B5AE-4B91C93415AC}"/>
              </a:ext>
            </a:extLst>
          </p:cNvPr>
          <p:cNvSpPr txBox="1">
            <a:spLocks/>
          </p:cNvSpPr>
          <p:nvPr/>
        </p:nvSpPr>
        <p:spPr>
          <a:xfrm>
            <a:off x="6106193" y="4228923"/>
            <a:ext cx="4341049" cy="514078"/>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sz="2400" dirty="0">
                <a:latin typeface="+mn-lt"/>
              </a:rPr>
              <a:t>Su tiempo</a:t>
            </a:r>
          </a:p>
        </p:txBody>
      </p:sp>
      <p:sp>
        <p:nvSpPr>
          <p:cNvPr id="57" name="Triangle 56">
            <a:extLst>
              <a:ext uri="{FF2B5EF4-FFF2-40B4-BE49-F238E27FC236}">
                <a16:creationId xmlns:a16="http://schemas.microsoft.com/office/drawing/2014/main" id="{757C12C5-A7BA-D74F-BF12-36279F11D150}"/>
              </a:ext>
            </a:extLst>
          </p:cNvPr>
          <p:cNvSpPr/>
          <p:nvPr/>
        </p:nvSpPr>
        <p:spPr>
          <a:xfrm rot="5400000">
            <a:off x="5351310" y="4074849"/>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59" name="Text Placeholder 74">
            <a:extLst>
              <a:ext uri="{FF2B5EF4-FFF2-40B4-BE49-F238E27FC236}">
                <a16:creationId xmlns:a16="http://schemas.microsoft.com/office/drawing/2014/main" id="{2A0C76C4-8D93-344B-9FED-48DE658EAA3F}"/>
              </a:ext>
            </a:extLst>
          </p:cNvPr>
          <p:cNvSpPr txBox="1">
            <a:spLocks/>
          </p:cNvSpPr>
          <p:nvPr/>
        </p:nvSpPr>
        <p:spPr>
          <a:xfrm>
            <a:off x="5376338" y="4238149"/>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s-ES" sz="1800" dirty="0">
                <a:solidFill>
                  <a:schemeClr val="bg1"/>
                </a:solidFill>
              </a:rPr>
              <a:t>3.10</a:t>
            </a:r>
          </a:p>
        </p:txBody>
      </p:sp>
      <p:sp>
        <p:nvSpPr>
          <p:cNvPr id="2" name="Rectangle 1">
            <a:extLst>
              <a:ext uri="{FF2B5EF4-FFF2-40B4-BE49-F238E27FC236}">
                <a16:creationId xmlns:a16="http://schemas.microsoft.com/office/drawing/2014/main" id="{61FE1807-D848-4E29-91BB-2CE5D57B97F8}"/>
              </a:ext>
            </a:extLst>
          </p:cNvPr>
          <p:cNvSpPr/>
          <p:nvPr/>
        </p:nvSpPr>
        <p:spPr>
          <a:xfrm>
            <a:off x="791655" y="5306258"/>
            <a:ext cx="6582922" cy="1077218"/>
          </a:xfrm>
          <a:prstGeom prst="rect">
            <a:avLst/>
          </a:prstGeom>
        </p:spPr>
        <p:txBody>
          <a:bodyPr wrap="square">
            <a:spAutoFit/>
          </a:bodyPr>
          <a:lstStyle/>
          <a:p>
            <a:r>
              <a:rPr lang="es-ES" sz="1600" dirty="0">
                <a:latin typeface="MVWVBI+Helvetica"/>
              </a:rPr>
              <a:t>Proyecto financiado con el apoyo de la Comisión Europea. Esta publicación refleja únicamente las opiniones de quien lo escribe; la Comisión no se responsabiliza del uso que pueda darse de la información contenida aquí. Proyecto nº: 2018-1-</a:t>
            </a:r>
            <a:r>
              <a:rPr lang="es-ES" sz="1600" dirty="0" err="1">
                <a:latin typeface="MVWVBI+Helvetica"/>
              </a:rPr>
              <a:t>UK01</a:t>
            </a:r>
            <a:r>
              <a:rPr lang="es-ES" sz="1600">
                <a:latin typeface="MVWVBI+Helvetica"/>
              </a:rPr>
              <a:t>-KA202-048089</a:t>
            </a:r>
            <a:r>
              <a:rPr lang="es-ES" sz="1600" b="1"/>
              <a:t> </a:t>
            </a:r>
          </a:p>
        </p:txBody>
      </p:sp>
    </p:spTree>
    <p:extLst>
      <p:ext uri="{BB962C8B-B14F-4D97-AF65-F5344CB8AC3E}">
        <p14:creationId xmlns:p14="http://schemas.microsoft.com/office/powerpoint/2010/main" val="12714675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46441" y="500519"/>
            <a:ext cx="2972619" cy="2425550"/>
          </a:xfrm>
        </p:spPr>
        <p:txBody>
          <a:bodyPr>
            <a:noAutofit/>
          </a:bodyPr>
          <a:lstStyle/>
          <a:p>
            <a:r>
              <a:rPr lang="es-ES" sz="3400"/>
              <a:t>ADEMÁS, HAY QUE </a:t>
            </a:r>
            <a:r>
              <a:rPr lang="es-ES" sz="3400" b="1">
                <a:solidFill>
                  <a:srgbClr val="CE1779"/>
                </a:solidFill>
              </a:rPr>
              <a:t>INVESTIGAR OTROS SEGUROS </a:t>
            </a:r>
            <a:r>
              <a:rPr lang="es-ES" sz="3400"/>
              <a:t>DE EMPRESA QUE CUBRAN:</a:t>
            </a:r>
          </a:p>
        </p:txBody>
      </p:sp>
      <p:sp>
        <p:nvSpPr>
          <p:cNvPr id="7" name="Text Placeholder 6"/>
          <p:cNvSpPr>
            <a:spLocks noGrp="1"/>
          </p:cNvSpPr>
          <p:nvPr>
            <p:ph type="body" sz="quarter" idx="15"/>
          </p:nvPr>
        </p:nvSpPr>
        <p:spPr>
          <a:xfrm>
            <a:off x="3750364" y="537318"/>
            <a:ext cx="8136836" cy="5077098"/>
          </a:xfrm>
        </p:spPr>
        <p:txBody>
          <a:bodyPr/>
          <a:lstStyle/>
          <a:p>
            <a:pPr marL="457200" lvl="0" indent="-457200">
              <a:buClr>
                <a:srgbClr val="CE1779"/>
              </a:buClr>
              <a:buFont typeface="+mj-lt"/>
              <a:buAutoNum type="arabicPeriod" startAt="3"/>
            </a:pPr>
            <a:r>
              <a:rPr lang="es-ES" b="1" dirty="0">
                <a:solidFill>
                  <a:srgbClr val="CE1779"/>
                </a:solidFill>
              </a:rPr>
              <a:t>Seguro de responsabilidad civil profesional.</a:t>
            </a:r>
            <a:r>
              <a:rPr lang="es-ES" dirty="0"/>
              <a:t> Es una póliza de seguro que le protege de las reclamaciones de clientes insatisfechos con el trabajo que ha realizado su empresa. Suele cubrir...</a:t>
            </a:r>
          </a:p>
          <a:p>
            <a:pPr lvl="0">
              <a:buClr>
                <a:srgbClr val="CE1779"/>
              </a:buClr>
            </a:pPr>
            <a:endParaRPr lang="en-IE" sz="1000" dirty="0"/>
          </a:p>
          <a:p>
            <a:pPr marL="719138" lvl="0" indent="-314325">
              <a:spcBef>
                <a:spcPts val="300"/>
              </a:spcBef>
              <a:buClr>
                <a:srgbClr val="CE1779"/>
              </a:buClr>
              <a:buFont typeface="Arial" panose="020B0604020202020204" pitchFamily="34" charset="0"/>
              <a:buChar char="•"/>
            </a:pPr>
            <a:r>
              <a:rPr lang="es-ES" dirty="0">
                <a:solidFill>
                  <a:srgbClr val="CE1779"/>
                </a:solidFill>
              </a:rPr>
              <a:t>Negligencia.</a:t>
            </a:r>
            <a:r>
              <a:rPr lang="es-ES" dirty="0"/>
              <a:t> Si su empresa ha incurrido en negligencia o ha incumplido un deber de asistencia al cliente.</a:t>
            </a:r>
          </a:p>
          <a:p>
            <a:pPr marL="719138" lvl="0" indent="-314325">
              <a:spcBef>
                <a:spcPts val="300"/>
              </a:spcBef>
              <a:buClr>
                <a:srgbClr val="CE1779"/>
              </a:buClr>
              <a:buFont typeface="Arial" panose="020B0604020202020204" pitchFamily="34" charset="0"/>
              <a:buChar char="•"/>
            </a:pPr>
            <a:r>
              <a:rPr lang="es-ES" dirty="0">
                <a:solidFill>
                  <a:srgbClr val="CE1779"/>
                </a:solidFill>
              </a:rPr>
              <a:t>Pérdida de documentos o datos.</a:t>
            </a:r>
            <a:r>
              <a:rPr lang="es-ES" dirty="0"/>
              <a:t> Si su empresa ha traspapelado documentación importante o datos de un cliente.</a:t>
            </a:r>
          </a:p>
          <a:p>
            <a:pPr marL="719138" lvl="0" indent="-314325">
              <a:spcBef>
                <a:spcPts val="300"/>
              </a:spcBef>
              <a:buClr>
                <a:srgbClr val="CE1779"/>
              </a:buClr>
              <a:buFont typeface="Arial" panose="020B0604020202020204" pitchFamily="34" charset="0"/>
              <a:buChar char="•"/>
            </a:pPr>
            <a:r>
              <a:rPr lang="es-ES" dirty="0">
                <a:solidFill>
                  <a:srgbClr val="CE1779"/>
                </a:solidFill>
              </a:rPr>
              <a:t>Propiedad intelectual (PI).</a:t>
            </a:r>
            <a:r>
              <a:rPr lang="es-ES" dirty="0"/>
              <a:t> Si su empresa ha infringido accidentalmente el </a:t>
            </a:r>
            <a:r>
              <a:rPr lang="es-ES" i="1" dirty="0"/>
              <a:t>copyright</a:t>
            </a:r>
            <a:r>
              <a:rPr lang="es-ES" dirty="0"/>
              <a:t>, marcas u otras clases de PI de titularidad de otras empresas o particulares.</a:t>
            </a:r>
          </a:p>
          <a:p>
            <a:pPr marL="719138" lvl="0" indent="-314325">
              <a:spcBef>
                <a:spcPts val="300"/>
              </a:spcBef>
              <a:buClr>
                <a:srgbClr val="CE1779"/>
              </a:buClr>
              <a:buFont typeface="Arial" panose="020B0604020202020204" pitchFamily="34" charset="0"/>
              <a:buChar char="•"/>
            </a:pPr>
            <a:r>
              <a:rPr lang="es-ES" dirty="0">
                <a:solidFill>
                  <a:srgbClr val="CE1779"/>
                </a:solidFill>
              </a:rPr>
              <a:t>Calumnias</a:t>
            </a:r>
            <a:r>
              <a:rPr lang="es-ES" dirty="0"/>
              <a:t>. Si su empresa ha creado o usado material sobre otras organizaciones que pueda ser ofensivo.</a:t>
            </a:r>
          </a:p>
          <a:p>
            <a:pPr marL="719138" lvl="0" indent="-314325">
              <a:spcBef>
                <a:spcPts val="300"/>
              </a:spcBef>
              <a:buClr>
                <a:srgbClr val="CE1779"/>
              </a:buClr>
              <a:buFont typeface="Arial" panose="020B0604020202020204" pitchFamily="34" charset="0"/>
              <a:buChar char="•"/>
            </a:pPr>
            <a:r>
              <a:rPr lang="es-ES" dirty="0">
                <a:solidFill>
                  <a:srgbClr val="CE1779"/>
                </a:solidFill>
              </a:rPr>
              <a:t>Deshonestidad</a:t>
            </a:r>
            <a:r>
              <a:rPr lang="es-ES" dirty="0"/>
              <a:t>. Si alguien de su empresa ha robado a un cliente.</a:t>
            </a:r>
          </a:p>
          <a:p>
            <a:pPr marL="457200" indent="-457200">
              <a:buClr>
                <a:srgbClr val="CE1779"/>
              </a:buClr>
              <a:buFont typeface="+mj-lt"/>
              <a:buAutoNum type="arabicPeriod" startAt="3"/>
            </a:pPr>
            <a:endParaRPr lang="en-US" dirty="0"/>
          </a:p>
        </p:txBody>
      </p:sp>
    </p:spTree>
    <p:extLst>
      <p:ext uri="{BB962C8B-B14F-4D97-AF65-F5344CB8AC3E}">
        <p14:creationId xmlns:p14="http://schemas.microsoft.com/office/powerpoint/2010/main" val="17859164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4" y="3583517"/>
            <a:ext cx="7171439" cy="2654302"/>
          </a:xfrm>
        </p:spPr>
        <p:txBody>
          <a:bodyPr/>
          <a:lstStyle/>
          <a:p>
            <a:r>
              <a:rPr lang="es-ES" b="1" dirty="0"/>
              <a:t>3.5 BAJA POR ENFERMEDAD, MATERNIDAD Y PATERNIDAD, Y JORNADA FLEXIBLE</a:t>
            </a:r>
            <a:r>
              <a:rPr lang="es-ES" sz="5400" dirty="0"/>
              <a:t> </a:t>
            </a:r>
          </a:p>
        </p:txBody>
      </p:sp>
    </p:spTree>
    <p:extLst>
      <p:ext uri="{BB962C8B-B14F-4D97-AF65-F5344CB8AC3E}">
        <p14:creationId xmlns:p14="http://schemas.microsoft.com/office/powerpoint/2010/main" val="5239822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23B2770-DD7F-8842-888F-65036F9FFFDE}"/>
              </a:ext>
            </a:extLst>
          </p:cNvPr>
          <p:cNvSpPr>
            <a:spLocks noGrp="1"/>
          </p:cNvSpPr>
          <p:nvPr>
            <p:ph type="body" sz="quarter" idx="20"/>
          </p:nvPr>
        </p:nvSpPr>
        <p:spPr>
          <a:xfrm>
            <a:off x="4598504" y="520060"/>
            <a:ext cx="7341703" cy="5106679"/>
          </a:xfrm>
        </p:spPr>
        <p:txBody>
          <a:bodyPr/>
          <a:lstStyle/>
          <a:p>
            <a:pPr lvl="0">
              <a:buClr>
                <a:srgbClr val="CE1779"/>
              </a:buClr>
              <a:buFont typeface="Arial" panose="020B0604020202020204" pitchFamily="34" charset="0"/>
              <a:buChar char="•"/>
            </a:pPr>
            <a:r>
              <a:rPr lang="es-ES" dirty="0"/>
              <a:t>Los empleados pueden ausentarse 2 días sin trabajo si un pariente tiene un accidente, muerte o enfermedad con intervención hospitalaria. Si el empleado tiene que viajar, tiene 4 días.</a:t>
            </a:r>
          </a:p>
          <a:p>
            <a:pPr lvl="0">
              <a:buClr>
                <a:srgbClr val="CE1779"/>
              </a:buClr>
              <a:buFont typeface="Arial" panose="020B0604020202020204" pitchFamily="34" charset="0"/>
              <a:buChar char="•"/>
            </a:pPr>
            <a:r>
              <a:rPr lang="es-ES" dirty="0"/>
              <a:t>Todas las mujeres embarazadas trabajadoras tienen derecho a 16 semanas de baja por maternidad sin interrupciones.</a:t>
            </a:r>
          </a:p>
          <a:p>
            <a:pPr lvl="0">
              <a:buClr>
                <a:srgbClr val="CE1779"/>
              </a:buClr>
              <a:buFont typeface="Arial" panose="020B0604020202020204" pitchFamily="34" charset="0"/>
              <a:buChar char="•"/>
            </a:pPr>
            <a:r>
              <a:rPr lang="es-ES" dirty="0"/>
              <a:t>La paternidad se deja actualmente en 12 semanas.</a:t>
            </a:r>
          </a:p>
          <a:p>
            <a:pPr lvl="0">
              <a:buClr>
                <a:srgbClr val="CE1779"/>
              </a:buClr>
              <a:buFont typeface="Arial" panose="020B0604020202020204" pitchFamily="34" charset="0"/>
              <a:buChar char="•"/>
            </a:pPr>
            <a:r>
              <a:rPr lang="es-ES" dirty="0"/>
              <a:t>Las personas que trabajan a tiempo parcial después de la maternidad o paternidad tienen la opción de trabajar de manera flexible</a:t>
            </a:r>
          </a:p>
          <a:p>
            <a:pPr lvl="0">
              <a:buClr>
                <a:srgbClr val="CE1779"/>
              </a:buClr>
              <a:buFont typeface="Arial" panose="020B0604020202020204" pitchFamily="34" charset="0"/>
              <a:buChar char="•"/>
            </a:pPr>
            <a:r>
              <a:rPr lang="en-GB" dirty="0">
                <a:hlinkClick r:id="rId2"/>
              </a:rPr>
              <a:t>https://www.cuestioneslaborales.es/wp-content/uploads/2019/05/Estatuto-de-los-trabajadores-PDF.pdf</a:t>
            </a:r>
            <a:endParaRPr lang="es-ES" u="sng" dirty="0">
              <a:hlinkClick r:id="rId3"/>
            </a:endParaRPr>
          </a:p>
        </p:txBody>
      </p:sp>
      <p:sp>
        <p:nvSpPr>
          <p:cNvPr id="2" name="Text Placeholder 1">
            <a:extLst>
              <a:ext uri="{FF2B5EF4-FFF2-40B4-BE49-F238E27FC236}">
                <a16:creationId xmlns:a16="http://schemas.microsoft.com/office/drawing/2014/main" id="{75DD18DA-BCA7-3A4A-B64F-0DDEBB4B1424}"/>
              </a:ext>
            </a:extLst>
          </p:cNvPr>
          <p:cNvSpPr>
            <a:spLocks noGrp="1"/>
          </p:cNvSpPr>
          <p:nvPr>
            <p:ph type="body" sz="quarter" idx="21"/>
          </p:nvPr>
        </p:nvSpPr>
        <p:spPr>
          <a:xfrm>
            <a:off x="357810" y="520059"/>
            <a:ext cx="3140759" cy="4210967"/>
          </a:xfrm>
        </p:spPr>
        <p:txBody>
          <a:bodyPr>
            <a:normAutofit/>
          </a:bodyPr>
          <a:lstStyle/>
          <a:p>
            <a:r>
              <a:rPr lang="es-ES" dirty="0"/>
              <a:t>ASEGÚRESE DE </a:t>
            </a:r>
            <a:r>
              <a:rPr lang="es-ES" b="1" dirty="0">
                <a:solidFill>
                  <a:srgbClr val="CE1779"/>
                </a:solidFill>
              </a:rPr>
              <a:t>CONOCER EL SISTEMA Y LOS REQUISITOS MÍNIMOS</a:t>
            </a:r>
            <a:r>
              <a:rPr lang="es-ES" dirty="0"/>
              <a:t> DE SU PAÍS…  ESPAÑA</a:t>
            </a:r>
          </a:p>
          <a:p>
            <a:endParaRPr lang="en-US" dirty="0"/>
          </a:p>
        </p:txBody>
      </p:sp>
      <p:cxnSp>
        <p:nvCxnSpPr>
          <p:cNvPr id="4" name="Straight Connector 3">
            <a:extLst>
              <a:ext uri="{FF2B5EF4-FFF2-40B4-BE49-F238E27FC236}">
                <a16:creationId xmlns:a16="http://schemas.microsoft.com/office/drawing/2014/main" id="{4DCBA37C-BE23-3C44-B9B2-EA3522EFCC2C}"/>
              </a:ext>
            </a:extLst>
          </p:cNvPr>
          <p:cNvCxnSpPr>
            <a:cxnSpLocks/>
          </p:cNvCxnSpPr>
          <p:nvPr/>
        </p:nvCxnSpPr>
        <p:spPr>
          <a:xfrm>
            <a:off x="3990097" y="0"/>
            <a:ext cx="0" cy="685800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5CD9DD24-3C5A-4CDC-978E-6079AED0ABE7}"/>
              </a:ext>
            </a:extLst>
          </p:cNvPr>
          <p:cNvPicPr>
            <a:picLocks noChangeAspect="1"/>
          </p:cNvPicPr>
          <p:nvPr/>
        </p:nvPicPr>
        <p:blipFill rotWithShape="1">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rcRect/>
          <a:stretch/>
        </p:blipFill>
        <p:spPr>
          <a:xfrm>
            <a:off x="0" y="4330262"/>
            <a:ext cx="3990095" cy="2527737"/>
          </a:xfrm>
          <a:prstGeom prst="rect">
            <a:avLst/>
          </a:prstGeom>
        </p:spPr>
      </p:pic>
      <p:pic>
        <p:nvPicPr>
          <p:cNvPr id="6" name="Imagen 5">
            <a:extLst>
              <a:ext uri="{FF2B5EF4-FFF2-40B4-BE49-F238E27FC236}">
                <a16:creationId xmlns:a16="http://schemas.microsoft.com/office/drawing/2014/main" id="{6AD9FE24-7FEB-41D5-9DA5-1CADC1F52E95}"/>
              </a:ext>
            </a:extLst>
          </p:cNvPr>
          <p:cNvPicPr>
            <a:picLocks noChangeAspect="1"/>
          </p:cNvPicPr>
          <p:nvPr/>
        </p:nvPicPr>
        <p:blipFill>
          <a:blip r:embed="rId6"/>
          <a:stretch>
            <a:fillRect/>
          </a:stretch>
        </p:blipFill>
        <p:spPr>
          <a:xfrm>
            <a:off x="3546149" y="649369"/>
            <a:ext cx="887896" cy="887896"/>
          </a:xfrm>
          <a:prstGeom prst="rect">
            <a:avLst/>
          </a:prstGeom>
        </p:spPr>
      </p:pic>
    </p:spTree>
    <p:extLst>
      <p:ext uri="{BB962C8B-B14F-4D97-AF65-F5344CB8AC3E}">
        <p14:creationId xmlns:p14="http://schemas.microsoft.com/office/powerpoint/2010/main" val="7395808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C9FD39F4-00B7-0B40-AEEA-0CBD6FA368C4}"/>
              </a:ext>
            </a:extLst>
          </p:cNvPr>
          <p:cNvSpPr>
            <a:spLocks noGrp="1"/>
          </p:cNvSpPr>
          <p:nvPr>
            <p:ph type="body" sz="quarter" idx="13"/>
          </p:nvPr>
        </p:nvSpPr>
        <p:spPr>
          <a:xfrm>
            <a:off x="574481" y="2955539"/>
            <a:ext cx="7575605" cy="3541338"/>
          </a:xfrm>
        </p:spPr>
        <p:txBody>
          <a:bodyPr>
            <a:normAutofit/>
          </a:bodyPr>
          <a:lstStyle/>
          <a:p>
            <a:r>
              <a:rPr lang="es-ES" sz="2800"/>
              <a:t>Como empresa, debe considerar de antemano todos estos factores. En particular, establezca una política clara y sencilla de bajas por enfermedad desde el primer día. </a:t>
            </a:r>
          </a:p>
        </p:txBody>
      </p:sp>
      <p:pic>
        <p:nvPicPr>
          <p:cNvPr id="3" name="Picture 2" descr="A picture containing table, sitting, cake, yellow&#10;&#10;Description automatically generated">
            <a:extLst>
              <a:ext uri="{FF2B5EF4-FFF2-40B4-BE49-F238E27FC236}">
                <a16:creationId xmlns:a16="http://schemas.microsoft.com/office/drawing/2014/main" id="{4F6383EB-63F2-4B9A-A364-63326B3CE8CF}"/>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574481" y="1229710"/>
            <a:ext cx="2418523" cy="2418523"/>
          </a:xfrm>
          <a:prstGeom prst="rect">
            <a:avLst/>
          </a:prstGeom>
        </p:spPr>
      </p:pic>
    </p:spTree>
    <p:extLst>
      <p:ext uri="{BB962C8B-B14F-4D97-AF65-F5344CB8AC3E}">
        <p14:creationId xmlns:p14="http://schemas.microsoft.com/office/powerpoint/2010/main" val="15094946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6866244" cy="2654302"/>
          </a:xfrm>
        </p:spPr>
        <p:txBody>
          <a:bodyPr/>
          <a:lstStyle/>
          <a:p>
            <a:r>
              <a:rPr lang="es-ES" b="1" dirty="0"/>
              <a:t>3.6 PLANES DE PENSIONES</a:t>
            </a:r>
            <a:r>
              <a:rPr lang="es-ES" dirty="0"/>
              <a:t> </a:t>
            </a:r>
          </a:p>
        </p:txBody>
      </p:sp>
      <p:pic>
        <p:nvPicPr>
          <p:cNvPr id="4" name="Picture 3" descr="A picture containing sitting, pair, wearing, white&#10;&#10;Description automatically generated">
            <a:extLst>
              <a:ext uri="{FF2B5EF4-FFF2-40B4-BE49-F238E27FC236}">
                <a16:creationId xmlns:a16="http://schemas.microsoft.com/office/drawing/2014/main" id="{073D40E0-B8D8-4811-B231-33809C57FF36}"/>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rot="2083063">
            <a:off x="8043219" y="1451455"/>
            <a:ext cx="3511556" cy="3289441"/>
          </a:xfrm>
          <a:prstGeom prst="rect">
            <a:avLst/>
          </a:prstGeom>
        </p:spPr>
      </p:pic>
    </p:spTree>
    <p:extLst>
      <p:ext uri="{BB962C8B-B14F-4D97-AF65-F5344CB8AC3E}">
        <p14:creationId xmlns:p14="http://schemas.microsoft.com/office/powerpoint/2010/main" val="549293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2565B82-3281-304E-9CE5-0C892324FF18}"/>
              </a:ext>
            </a:extLst>
          </p:cNvPr>
          <p:cNvSpPr>
            <a:spLocks noGrp="1"/>
          </p:cNvSpPr>
          <p:nvPr>
            <p:ph type="body" sz="quarter" idx="13"/>
          </p:nvPr>
        </p:nvSpPr>
        <p:spPr>
          <a:xfrm>
            <a:off x="4161984" y="482601"/>
            <a:ext cx="7407087" cy="1222526"/>
          </a:xfrm>
        </p:spPr>
        <p:txBody>
          <a:bodyPr/>
          <a:lstStyle/>
          <a:p>
            <a:pPr algn="r"/>
            <a:r>
              <a:rPr lang="es-ES" dirty="0"/>
              <a:t>PLANES DE PENSIONES - ESPAÑA</a:t>
            </a:r>
          </a:p>
        </p:txBody>
      </p:sp>
      <p:cxnSp>
        <p:nvCxnSpPr>
          <p:cNvPr id="6" name="Straight Connector 5">
            <a:extLst>
              <a:ext uri="{FF2B5EF4-FFF2-40B4-BE49-F238E27FC236}">
                <a16:creationId xmlns:a16="http://schemas.microsoft.com/office/drawing/2014/main" id="{8468CC75-E817-7243-A35F-15E92F341293}"/>
              </a:ext>
            </a:extLst>
          </p:cNvPr>
          <p:cNvCxnSpPr/>
          <p:nvPr/>
        </p:nvCxnSpPr>
        <p:spPr>
          <a:xfrm flipH="1">
            <a:off x="3606800" y="1270000"/>
            <a:ext cx="8255000"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C1160178-61BD-1149-943D-1693FDF7DA34}"/>
              </a:ext>
            </a:extLst>
          </p:cNvPr>
          <p:cNvSpPr/>
          <p:nvPr/>
        </p:nvSpPr>
        <p:spPr>
          <a:xfrm>
            <a:off x="3606800" y="1705127"/>
            <a:ext cx="8585200" cy="412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3">
            <a:extLst>
              <a:ext uri="{FF2B5EF4-FFF2-40B4-BE49-F238E27FC236}">
                <a16:creationId xmlns:a16="http://schemas.microsoft.com/office/drawing/2014/main" id="{DD4328E1-1602-974C-97D2-9406177986CC}"/>
              </a:ext>
            </a:extLst>
          </p:cNvPr>
          <p:cNvSpPr txBox="1">
            <a:spLocks/>
          </p:cNvSpPr>
          <p:nvPr/>
        </p:nvSpPr>
        <p:spPr>
          <a:xfrm>
            <a:off x="3606800" y="1705127"/>
            <a:ext cx="8255000" cy="473761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2400" kern="1200" baseline="0">
                <a:solidFill>
                  <a:srgbClr val="6D6E6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 dirty="0"/>
              <a:t>Todos los trabajadores pagan contribuciones de sus salarios por servicios de salud pública y pagan pensiones..</a:t>
            </a:r>
          </a:p>
          <a:p>
            <a:r>
              <a:rPr lang="en-GB" dirty="0">
                <a:hlinkClick r:id="rId2"/>
              </a:rPr>
              <a:t>https://www.google.com/url?q=https://www.jubilaciondefuturo.es/es/blog/el-sistema-publico-de-pensiones-en-espana-situacion-actual-y-perspectivas.html&amp;ust=1589632140000000&amp;usg=AOvVaw14gmkgOn8nwZq3H7cbjbyF&amp;hl=es&amp;source=gmail</a:t>
            </a:r>
            <a:endParaRPr lang="en-IE" dirty="0"/>
          </a:p>
          <a:p>
            <a:endParaRPr lang="es-ES" dirty="0"/>
          </a:p>
          <a:p>
            <a:r>
              <a:rPr lang="es-ES" dirty="0"/>
              <a:t>La edad efectiva de salida del mercado laboral es 62.2 años.</a:t>
            </a:r>
          </a:p>
          <a:p>
            <a:r>
              <a:rPr lang="es-ES" dirty="0"/>
              <a:t> </a:t>
            </a:r>
            <a:endParaRPr lang="es-ES" u="sng" dirty="0">
              <a:hlinkClick r:id="rId3"/>
            </a:endParaRPr>
          </a:p>
        </p:txBody>
      </p:sp>
      <p:pic>
        <p:nvPicPr>
          <p:cNvPr id="8" name="Imagen 7">
            <a:extLst>
              <a:ext uri="{FF2B5EF4-FFF2-40B4-BE49-F238E27FC236}">
                <a16:creationId xmlns:a16="http://schemas.microsoft.com/office/drawing/2014/main" id="{40E7F6E3-1337-448B-809C-DB97D4109A03}"/>
              </a:ext>
            </a:extLst>
          </p:cNvPr>
          <p:cNvPicPr>
            <a:picLocks noChangeAspect="1"/>
          </p:cNvPicPr>
          <p:nvPr/>
        </p:nvPicPr>
        <p:blipFill>
          <a:blip r:embed="rId4"/>
          <a:stretch>
            <a:fillRect/>
          </a:stretch>
        </p:blipFill>
        <p:spPr>
          <a:xfrm>
            <a:off x="3294087" y="890014"/>
            <a:ext cx="759972" cy="759972"/>
          </a:xfrm>
          <a:prstGeom prst="rect">
            <a:avLst/>
          </a:prstGeom>
        </p:spPr>
      </p:pic>
    </p:spTree>
    <p:extLst>
      <p:ext uri="{BB962C8B-B14F-4D97-AF65-F5344CB8AC3E}">
        <p14:creationId xmlns:p14="http://schemas.microsoft.com/office/powerpoint/2010/main" val="28463622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s-ES" b="1"/>
              <a:t>3.8 OTRAS PRESTACIONES DE LA PLANTILLA</a:t>
            </a:r>
          </a:p>
        </p:txBody>
      </p:sp>
      <p:pic>
        <p:nvPicPr>
          <p:cNvPr id="4" name="Picture 3" descr="A drawing of a cartoon character&#10;&#10;Description automatically generated">
            <a:extLst>
              <a:ext uri="{FF2B5EF4-FFF2-40B4-BE49-F238E27FC236}">
                <a16:creationId xmlns:a16="http://schemas.microsoft.com/office/drawing/2014/main" id="{E8DDD574-1191-4818-9407-5D0324DDF1A2}"/>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8496380" y="712470"/>
            <a:ext cx="3415204" cy="3749802"/>
          </a:xfrm>
          <a:prstGeom prst="rect">
            <a:avLst/>
          </a:prstGeom>
        </p:spPr>
      </p:pic>
    </p:spTree>
    <p:extLst>
      <p:ext uri="{BB962C8B-B14F-4D97-AF65-F5344CB8AC3E}">
        <p14:creationId xmlns:p14="http://schemas.microsoft.com/office/powerpoint/2010/main" val="37294918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a:xfrm>
            <a:off x="6858000" y="431801"/>
            <a:ext cx="4696255" cy="1364400"/>
          </a:xfrm>
        </p:spPr>
        <p:txBody>
          <a:bodyPr>
            <a:noAutofit/>
          </a:bodyPr>
          <a:lstStyle/>
          <a:p>
            <a:pPr algn="r"/>
            <a:r>
              <a:rPr lang="es-ES" dirty="0"/>
              <a:t>OTRAS PRESTACIONES DE LA PLANTILLA</a:t>
            </a:r>
          </a:p>
          <a:p>
            <a:pPr algn="r"/>
            <a:endParaRPr lang="en-US" dirty="0"/>
          </a:p>
        </p:txBody>
      </p:sp>
      <p:sp>
        <p:nvSpPr>
          <p:cNvPr id="4" name="Text Placeholder 3">
            <a:extLst>
              <a:ext uri="{FF2B5EF4-FFF2-40B4-BE49-F238E27FC236}">
                <a16:creationId xmlns:a16="http://schemas.microsoft.com/office/drawing/2014/main" id="{E1DB9D57-6408-544D-BAB1-F8D4DB0977BB}"/>
              </a:ext>
            </a:extLst>
          </p:cNvPr>
          <p:cNvSpPr>
            <a:spLocks noGrp="1"/>
          </p:cNvSpPr>
          <p:nvPr>
            <p:ph type="body" sz="quarter" idx="17"/>
          </p:nvPr>
        </p:nvSpPr>
        <p:spPr>
          <a:xfrm>
            <a:off x="6189088" y="1953078"/>
            <a:ext cx="5527424" cy="3947440"/>
          </a:xfrm>
        </p:spPr>
        <p:txBody>
          <a:bodyPr/>
          <a:lstStyle/>
          <a:p>
            <a:pPr algn="just"/>
            <a:r>
              <a:rPr lang="es-ES" dirty="0"/>
              <a:t>Otras prestaciones de la plantilla a tener en cuenta incluyen las bonificaciones, el vehículo de empresa y el seguro médico privado. Recuerde que muchas de estas prestaciones tributan a Hacienda, así que coméntelo primero con su plantilla.  </a:t>
            </a:r>
          </a:p>
          <a:p>
            <a:pPr algn="just"/>
            <a:r>
              <a:rPr lang="es-ES" dirty="0"/>
              <a:t>Es conocido que estas prestaciones aumentan la fidelidad de la plantilla hacia la empresa, aunque debe valorar el coste que le suponen. </a:t>
            </a:r>
          </a:p>
          <a:p>
            <a:pPr algn="just"/>
            <a:endParaRPr lang="en-US" dirty="0"/>
          </a:p>
        </p:txBody>
      </p:sp>
      <p:pic>
        <p:nvPicPr>
          <p:cNvPr id="17" name="Picture Placeholder 16" descr="A close up of text on a white background&#10;&#10;Description automatically generated">
            <a:extLst>
              <a:ext uri="{FF2B5EF4-FFF2-40B4-BE49-F238E27FC236}">
                <a16:creationId xmlns:a16="http://schemas.microsoft.com/office/drawing/2014/main" id="{9E3C0AD0-5C11-7A43-B287-5C5B1186AB1D}"/>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a:stretch/>
        </p:blipFill>
        <p:spPr>
          <a:xfrm>
            <a:off x="13382" y="41325"/>
            <a:ext cx="5850251" cy="6782936"/>
          </a:xfrm>
        </p:spPr>
      </p:pic>
      <p:pic>
        <p:nvPicPr>
          <p:cNvPr id="18" name="Picture Placeholder 12" descr="A close up of text on a white background&#10;&#10;Description automatically generated">
            <a:extLst>
              <a:ext uri="{FF2B5EF4-FFF2-40B4-BE49-F238E27FC236}">
                <a16:creationId xmlns:a16="http://schemas.microsoft.com/office/drawing/2014/main" id="{2D156AE9-3A2F-EE45-9D10-54033F9E82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3968" b="-8842"/>
          <a:stretch/>
        </p:blipFill>
        <p:spPr>
          <a:xfrm>
            <a:off x="9230" y="1342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ln>
            <a:noFill/>
          </a:ln>
        </p:spPr>
      </p:pic>
    </p:spTree>
    <p:extLst>
      <p:ext uri="{BB962C8B-B14F-4D97-AF65-F5344CB8AC3E}">
        <p14:creationId xmlns:p14="http://schemas.microsoft.com/office/powerpoint/2010/main" val="4584465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s-ES" b="1"/>
              <a:t>3.9 	Instalaciones</a:t>
            </a:r>
          </a:p>
          <a:p>
            <a:endParaRPr lang="en-IE" b="1" dirty="0"/>
          </a:p>
        </p:txBody>
      </p:sp>
    </p:spTree>
    <p:extLst>
      <p:ext uri="{BB962C8B-B14F-4D97-AF65-F5344CB8AC3E}">
        <p14:creationId xmlns:p14="http://schemas.microsoft.com/office/powerpoint/2010/main" val="34630044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room filled with furniture and a large window&#10;&#10;Description automatically generated">
            <a:extLst>
              <a:ext uri="{FF2B5EF4-FFF2-40B4-BE49-F238E27FC236}">
                <a16:creationId xmlns:a16="http://schemas.microsoft.com/office/drawing/2014/main" id="{9CFE0B66-3C32-E445-88F2-73CF8088914D}"/>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sp>
        <p:nvSpPr>
          <p:cNvPr id="5" name="Text Placeholder 4"/>
          <p:cNvSpPr>
            <a:spLocks noGrp="1"/>
          </p:cNvSpPr>
          <p:nvPr>
            <p:ph type="body" sz="quarter" idx="16"/>
          </p:nvPr>
        </p:nvSpPr>
        <p:spPr>
          <a:xfrm>
            <a:off x="816856" y="771474"/>
            <a:ext cx="5279028" cy="697353"/>
          </a:xfrm>
        </p:spPr>
        <p:txBody>
          <a:bodyPr>
            <a:noAutofit/>
          </a:bodyPr>
          <a:lstStyle/>
          <a:p>
            <a:pPr algn="l"/>
            <a:r>
              <a:rPr lang="es-ES" dirty="0"/>
              <a:t>INSTALACIONES – </a:t>
            </a:r>
            <a:br>
              <a:rPr lang="es-ES" dirty="0"/>
            </a:br>
            <a:r>
              <a:rPr lang="es-ES" dirty="0"/>
              <a:t>UN BUEN COMIENZO</a:t>
            </a:r>
          </a:p>
          <a:p>
            <a:pPr algn="l"/>
            <a:endParaRPr lang="en-US" dirty="0"/>
          </a:p>
        </p:txBody>
      </p:sp>
      <p:sp>
        <p:nvSpPr>
          <p:cNvPr id="6" name="Text Placeholder 5"/>
          <p:cNvSpPr>
            <a:spLocks noGrp="1"/>
          </p:cNvSpPr>
          <p:nvPr>
            <p:ph type="body" sz="quarter" idx="17"/>
          </p:nvPr>
        </p:nvSpPr>
        <p:spPr/>
        <p:txBody>
          <a:bodyPr/>
          <a:lstStyle/>
          <a:p>
            <a:pPr algn="just"/>
            <a:r>
              <a:rPr lang="es-ES" dirty="0"/>
              <a:t>Si dirige el negocio desde casa, cuando se incorpore la primera persona quizá tenga que trasladarse a un local. </a:t>
            </a:r>
          </a:p>
          <a:p>
            <a:pPr algn="just"/>
            <a:r>
              <a:rPr lang="es-ES" dirty="0"/>
              <a:t>Alquilar una unidad en un vivero o centro de empresas, o un despacho pequeño en un centro de </a:t>
            </a:r>
            <a:r>
              <a:rPr lang="es-ES" i="1" dirty="0"/>
              <a:t>coworking </a:t>
            </a:r>
            <a:r>
              <a:rPr lang="es-ES" dirty="0"/>
              <a:t>le ayudará a controlar los gastos</a:t>
            </a:r>
            <a:r>
              <a:rPr lang="es-ES" i="1" dirty="0"/>
              <a:t>.</a:t>
            </a:r>
            <a:r>
              <a:rPr lang="es-ES" dirty="0"/>
              <a:t> </a:t>
            </a:r>
          </a:p>
        </p:txBody>
      </p:sp>
    </p:spTree>
    <p:extLst>
      <p:ext uri="{BB962C8B-B14F-4D97-AF65-F5344CB8AC3E}">
        <p14:creationId xmlns:p14="http://schemas.microsoft.com/office/powerpoint/2010/main" val="10406253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s-ES"/>
              <a:t>3.1 INTRODUCCIÓN</a:t>
            </a:r>
          </a:p>
        </p:txBody>
      </p:sp>
    </p:spTree>
    <p:extLst>
      <p:ext uri="{BB962C8B-B14F-4D97-AF65-F5344CB8AC3E}">
        <p14:creationId xmlns:p14="http://schemas.microsoft.com/office/powerpoint/2010/main" val="19384811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s-ES" b="1"/>
              <a:t>3.10 Su tiempo</a:t>
            </a:r>
          </a:p>
        </p:txBody>
      </p:sp>
    </p:spTree>
    <p:extLst>
      <p:ext uri="{BB962C8B-B14F-4D97-AF65-F5344CB8AC3E}">
        <p14:creationId xmlns:p14="http://schemas.microsoft.com/office/powerpoint/2010/main" val="25770883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a:xfrm>
            <a:off x="6189088" y="732135"/>
            <a:ext cx="5365168" cy="1064065"/>
          </a:xfrm>
        </p:spPr>
        <p:txBody>
          <a:bodyPr>
            <a:noAutofit/>
          </a:bodyPr>
          <a:lstStyle/>
          <a:p>
            <a:pPr algn="l"/>
            <a:r>
              <a:rPr lang="es-ES"/>
              <a:t>SU TIEMPO</a:t>
            </a:r>
          </a:p>
          <a:p>
            <a:pPr algn="r"/>
            <a:endParaRPr lang="en-US" dirty="0"/>
          </a:p>
        </p:txBody>
      </p:sp>
      <p:sp>
        <p:nvSpPr>
          <p:cNvPr id="6" name="Text Placeholder 5"/>
          <p:cNvSpPr>
            <a:spLocks noGrp="1"/>
          </p:cNvSpPr>
          <p:nvPr>
            <p:ph type="body" sz="quarter" idx="17"/>
          </p:nvPr>
        </p:nvSpPr>
        <p:spPr>
          <a:xfrm>
            <a:off x="6328369" y="2235200"/>
            <a:ext cx="5225887" cy="3733787"/>
          </a:xfrm>
        </p:spPr>
        <p:txBody>
          <a:bodyPr/>
          <a:lstStyle/>
          <a:p>
            <a:pPr algn="just"/>
            <a:r>
              <a:rPr lang="es-ES"/>
              <a:t>El principal gasto, aunque oculto, de contratar a una persona es el tiempo que le va a suponer a usted. </a:t>
            </a:r>
          </a:p>
          <a:p>
            <a:pPr algn="just"/>
            <a:r>
              <a:rPr lang="es-ES"/>
              <a:t>Después de implantar las políticas de empresa, impartir la formación inicial y gestionar los trámites, la persona nueva solo progresará si pasa tiempo con usted.   </a:t>
            </a:r>
          </a:p>
          <a:p>
            <a:pPr algn="just"/>
            <a:r>
              <a:rPr lang="es-ES"/>
              <a:t>Más sobre esto en el Módulo 5.</a:t>
            </a:r>
          </a:p>
        </p:txBody>
      </p:sp>
      <p:pic>
        <p:nvPicPr>
          <p:cNvPr id="4" name="Picture Placeholder 3" descr="A close up of a watch&#10;&#10;Description automatically generated">
            <a:extLst>
              <a:ext uri="{FF2B5EF4-FFF2-40B4-BE49-F238E27FC236}">
                <a16:creationId xmlns:a16="http://schemas.microsoft.com/office/drawing/2014/main" id="{9E884559-AD25-D748-B50C-F6779F774C79}"/>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b="-56"/>
          <a:stretch/>
        </p:blipFill>
        <p:spPr>
          <a:xfrm>
            <a:off x="13382" y="41325"/>
            <a:ext cx="5850251" cy="6782936"/>
          </a:xfrm>
        </p:spPr>
      </p:pic>
    </p:spTree>
    <p:extLst>
      <p:ext uri="{BB962C8B-B14F-4D97-AF65-F5344CB8AC3E}">
        <p14:creationId xmlns:p14="http://schemas.microsoft.com/office/powerpoint/2010/main" val="41203102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16568" y="1664208"/>
            <a:ext cx="2941191" cy="1030019"/>
          </a:xfrm>
        </p:spPr>
        <p:txBody>
          <a:bodyPr/>
          <a:lstStyle/>
          <a:p>
            <a:r>
              <a:rPr lang="es-ES" dirty="0"/>
              <a:t>A CONTI-NUACIÓN</a:t>
            </a:r>
          </a:p>
        </p:txBody>
      </p:sp>
      <p:sp>
        <p:nvSpPr>
          <p:cNvPr id="3" name="Text Placeholder 2"/>
          <p:cNvSpPr>
            <a:spLocks noGrp="1"/>
          </p:cNvSpPr>
          <p:nvPr>
            <p:ph type="body" sz="quarter" idx="14"/>
          </p:nvPr>
        </p:nvSpPr>
        <p:spPr>
          <a:xfrm>
            <a:off x="3474722" y="858821"/>
            <a:ext cx="3822190" cy="1841017"/>
          </a:xfrm>
        </p:spPr>
        <p:txBody>
          <a:bodyPr/>
          <a:lstStyle/>
          <a:p>
            <a:r>
              <a:rPr lang="es-ES" sz="2600" b="1" dirty="0">
                <a:solidFill>
                  <a:srgbClr val="CE1779"/>
                </a:solidFill>
              </a:rPr>
              <a:t>MÓDULO 4: </a:t>
            </a:r>
            <a:r>
              <a:rPr lang="es-ES" sz="2600" b="1" dirty="0"/>
              <a:t>	</a:t>
            </a:r>
          </a:p>
          <a:p>
            <a:pPr>
              <a:lnSpc>
                <a:spcPct val="100000"/>
              </a:lnSpc>
            </a:pPr>
            <a:endParaRPr lang="en-US" sz="600" b="1" dirty="0"/>
          </a:p>
          <a:p>
            <a:pPr>
              <a:lnSpc>
                <a:spcPct val="100000"/>
              </a:lnSpc>
              <a:spcBef>
                <a:spcPts val="0"/>
              </a:spcBef>
            </a:pPr>
            <a:r>
              <a:rPr lang="es-ES" sz="3300" b="1" dirty="0"/>
              <a:t>EL PROCESO DE ATRAER TALENTO</a:t>
            </a:r>
          </a:p>
        </p:txBody>
      </p:sp>
      <p:sp>
        <p:nvSpPr>
          <p:cNvPr id="21" name="Text Placeholder 20"/>
          <p:cNvSpPr>
            <a:spLocks noGrp="1"/>
          </p:cNvSpPr>
          <p:nvPr>
            <p:ph type="body" sz="quarter" idx="4294967295"/>
          </p:nvPr>
        </p:nvSpPr>
        <p:spPr>
          <a:xfrm>
            <a:off x="8508170" y="3429000"/>
            <a:ext cx="2812464" cy="323455"/>
          </a:xfrm>
        </p:spPr>
        <p:txBody>
          <a:bodyPr>
            <a:normAutofit fontScale="55000" lnSpcReduction="20000"/>
          </a:bodyPr>
          <a:lstStyle/>
          <a:p>
            <a:r>
              <a:rPr lang="es-ES" dirty="0">
                <a:solidFill>
                  <a:schemeClr val="bg1"/>
                </a:solidFill>
              </a:rPr>
              <a:t>@AmbitiontoEmploy</a:t>
            </a:r>
          </a:p>
        </p:txBody>
      </p:sp>
      <p:sp>
        <p:nvSpPr>
          <p:cNvPr id="22" name="Text Placeholder 21"/>
          <p:cNvSpPr>
            <a:spLocks noGrp="1"/>
          </p:cNvSpPr>
          <p:nvPr>
            <p:ph type="body" sz="quarter" idx="4294967295"/>
          </p:nvPr>
        </p:nvSpPr>
        <p:spPr>
          <a:xfrm>
            <a:off x="7438298" y="4369677"/>
            <a:ext cx="3595461" cy="466483"/>
          </a:xfrm>
        </p:spPr>
        <p:txBody>
          <a:bodyPr>
            <a:noAutofit/>
          </a:bodyPr>
          <a:lstStyle/>
          <a:p>
            <a:r>
              <a:rPr lang="es-ES" sz="2000" dirty="0">
                <a:solidFill>
                  <a:schemeClr val="bg1"/>
                </a:solidFill>
              </a:rPr>
              <a:t>www.</a:t>
            </a:r>
            <a:r>
              <a:rPr lang="es-ES" sz="2000" b="1" dirty="0">
                <a:solidFill>
                  <a:schemeClr val="bg1"/>
                </a:solidFill>
              </a:rPr>
              <a:t>ambitiontoemploy</a:t>
            </a:r>
            <a:r>
              <a:rPr lang="es-ES" sz="2000" dirty="0">
                <a:solidFill>
                  <a:schemeClr val="bg1"/>
                </a:solidFill>
              </a:rPr>
              <a:t>.eu</a:t>
            </a:r>
          </a:p>
        </p:txBody>
      </p:sp>
      <p:grpSp>
        <p:nvGrpSpPr>
          <p:cNvPr id="10" name="Google Shape;664;p39"/>
          <p:cNvGrpSpPr/>
          <p:nvPr/>
        </p:nvGrpSpPr>
        <p:grpSpPr>
          <a:xfrm>
            <a:off x="6578626" y="4187991"/>
            <a:ext cx="301041" cy="301041"/>
            <a:chOff x="5941025" y="3634400"/>
            <a:chExt cx="467650" cy="467650"/>
          </a:xfrm>
        </p:grpSpPr>
        <p:sp>
          <p:nvSpPr>
            <p:cNvPr id="11"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pic>
        <p:nvPicPr>
          <p:cNvPr id="5" name="Picture 4" descr="A close up of a logo&#10;&#10;Description automatically generated">
            <a:extLst>
              <a:ext uri="{FF2B5EF4-FFF2-40B4-BE49-F238E27FC236}">
                <a16:creationId xmlns:a16="http://schemas.microsoft.com/office/drawing/2014/main" id="{D83F28AA-65EF-6841-AEF8-CFDAAD7B0C25}"/>
              </a:ext>
            </a:extLst>
          </p:cNvPr>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11500"/>
                    </a14:imgEffect>
                    <a14:imgEffect>
                      <a14:saturation sat="4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7659948" y="3300312"/>
            <a:ext cx="290415" cy="290415"/>
          </a:xfrm>
          <a:prstGeom prst="rect">
            <a:avLst/>
          </a:prstGeom>
        </p:spPr>
      </p:pic>
    </p:spTree>
    <p:extLst>
      <p:ext uri="{BB962C8B-B14F-4D97-AF65-F5344CB8AC3E}">
        <p14:creationId xmlns:p14="http://schemas.microsoft.com/office/powerpoint/2010/main" val="411681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553473" y="483330"/>
            <a:ext cx="8915647" cy="507622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s-ES" sz="2400" b="1" i="1">
                <a:solidFill>
                  <a:srgbClr val="CE1779"/>
                </a:solidFill>
                <a:latin typeface="+mn-lt"/>
              </a:rPr>
              <a:t>Contratar a una persona es todo un hito en su trayectoria empresarial.</a:t>
            </a:r>
            <a:r>
              <a:rPr lang="es-ES" sz="2400">
                <a:latin typeface="+mn-lt"/>
              </a:rPr>
              <a:t> Quiere decir que su idea de negocio funciona y que va a aprovechar la oportunidad para expandirse, pero antes de continuar conviene considerar detenidamente los recursos (financieros y no financieros) que necesita para contratar a alguien. Contratar a una persona ayudará a su negocio a crecer, pero también implica nuevas exigencias para las que debe prepararse antes. </a:t>
            </a:r>
          </a:p>
          <a:p>
            <a:pPr algn="just"/>
            <a:r>
              <a:rPr lang="es-ES" sz="2400">
                <a:latin typeface="+mn-lt"/>
              </a:rPr>
              <a:t>La primera es la solidez financiera necesaria. Aunque haya calculado los costes salariales de esa nueva persona, hay muchos más factores económicos que deberá incluir en sus planes. Este módulo le ayudará a identificar los costes reales de contratar a una persona y le capacitará para planificarlo. </a:t>
            </a:r>
          </a:p>
        </p:txBody>
      </p:sp>
      <p:sp>
        <p:nvSpPr>
          <p:cNvPr id="4" name="Text Placeholder 9">
            <a:extLst>
              <a:ext uri="{FF2B5EF4-FFF2-40B4-BE49-F238E27FC236}">
                <a16:creationId xmlns:a16="http://schemas.microsoft.com/office/drawing/2014/main" id="{6F4ABD5C-EF97-6D4E-8015-FF41BD563856}"/>
              </a:ext>
            </a:extLst>
          </p:cNvPr>
          <p:cNvSpPr txBox="1">
            <a:spLocks/>
          </p:cNvSpPr>
          <p:nvPr/>
        </p:nvSpPr>
        <p:spPr>
          <a:xfrm>
            <a:off x="7572145" y="4350512"/>
            <a:ext cx="4354050"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s-ES" sz="2800" b="1">
                <a:solidFill>
                  <a:schemeClr val="bg1"/>
                </a:solidFill>
              </a:rPr>
              <a:t>MÓDULO 3:</a:t>
            </a:r>
          </a:p>
          <a:p>
            <a:pPr algn="r">
              <a:lnSpc>
                <a:spcPct val="100000"/>
              </a:lnSpc>
            </a:pPr>
            <a:endParaRPr lang="en-US" sz="300" b="1" dirty="0">
              <a:solidFill>
                <a:schemeClr val="bg1"/>
              </a:solidFill>
            </a:endParaRPr>
          </a:p>
          <a:p>
            <a:pPr algn="r">
              <a:lnSpc>
                <a:spcPct val="100000"/>
              </a:lnSpc>
              <a:spcBef>
                <a:spcPts val="0"/>
              </a:spcBef>
            </a:pPr>
            <a:r>
              <a:rPr lang="es-ES">
                <a:solidFill>
                  <a:schemeClr val="bg1"/>
                </a:solidFill>
              </a:rPr>
              <a:t>¿QUÉ </a:t>
            </a:r>
          </a:p>
          <a:p>
            <a:pPr algn="r">
              <a:lnSpc>
                <a:spcPct val="100000"/>
              </a:lnSpc>
              <a:spcBef>
                <a:spcPts val="0"/>
              </a:spcBef>
            </a:pPr>
            <a:r>
              <a:rPr lang="es-ES">
                <a:solidFill>
                  <a:schemeClr val="bg1"/>
                </a:solidFill>
              </a:rPr>
              <a:t>RECURSOS </a:t>
            </a:r>
          </a:p>
          <a:p>
            <a:pPr algn="r">
              <a:lnSpc>
                <a:spcPct val="100000"/>
              </a:lnSpc>
              <a:spcBef>
                <a:spcPts val="0"/>
              </a:spcBef>
            </a:pPr>
            <a:r>
              <a:rPr lang="es-ES">
                <a:solidFill>
                  <a:schemeClr val="bg1"/>
                </a:solidFill>
              </a:rPr>
              <a:t>NECESITA?</a:t>
            </a:r>
          </a:p>
          <a:p>
            <a:pPr algn="r"/>
            <a:endParaRPr lang="en-US" dirty="0">
              <a:solidFill>
                <a:schemeClr val="bg1"/>
              </a:solidFill>
            </a:endParaRPr>
          </a:p>
        </p:txBody>
      </p:sp>
    </p:spTree>
    <p:extLst>
      <p:ext uri="{BB962C8B-B14F-4D97-AF65-F5344CB8AC3E}">
        <p14:creationId xmlns:p14="http://schemas.microsoft.com/office/powerpoint/2010/main" val="3761040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5543165" cy="2654302"/>
          </a:xfrm>
        </p:spPr>
        <p:txBody>
          <a:bodyPr/>
          <a:lstStyle/>
          <a:p>
            <a:r>
              <a:rPr lang="es-ES" b="1"/>
              <a:t>3.2 COSTES DE CONTRATACIÓN </a:t>
            </a:r>
          </a:p>
          <a:p>
            <a:endParaRPr lang="en-IE" b="1" dirty="0"/>
          </a:p>
        </p:txBody>
      </p:sp>
      <p:pic>
        <p:nvPicPr>
          <p:cNvPr id="7" name="Picture 6">
            <a:extLst>
              <a:ext uri="{FF2B5EF4-FFF2-40B4-BE49-F238E27FC236}">
                <a16:creationId xmlns:a16="http://schemas.microsoft.com/office/drawing/2014/main" id="{5987DCF0-151D-4F22-8753-B43FA26BBCD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198459" y="756744"/>
            <a:ext cx="3788426" cy="3457904"/>
          </a:xfrm>
          <a:prstGeom prst="rect">
            <a:avLst/>
          </a:prstGeom>
        </p:spPr>
      </p:pic>
    </p:spTree>
    <p:extLst>
      <p:ext uri="{BB962C8B-B14F-4D97-AF65-F5344CB8AC3E}">
        <p14:creationId xmlns:p14="http://schemas.microsoft.com/office/powerpoint/2010/main" val="12732942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a:xfrm>
            <a:off x="6189088" y="732135"/>
            <a:ext cx="5365168" cy="1064065"/>
          </a:xfrm>
        </p:spPr>
        <p:txBody>
          <a:bodyPr>
            <a:noAutofit/>
          </a:bodyPr>
          <a:lstStyle/>
          <a:p>
            <a:pPr algn="r"/>
            <a:r>
              <a:rPr lang="es-ES"/>
              <a:t>3.2 COSTES DE CONTRATACIÓN </a:t>
            </a:r>
          </a:p>
          <a:p>
            <a:pPr algn="r"/>
            <a:endParaRPr lang="en-US" dirty="0"/>
          </a:p>
        </p:txBody>
      </p:sp>
      <p:sp>
        <p:nvSpPr>
          <p:cNvPr id="6" name="Text Placeholder 5"/>
          <p:cNvSpPr>
            <a:spLocks noGrp="1"/>
          </p:cNvSpPr>
          <p:nvPr>
            <p:ph type="body" sz="quarter" idx="17"/>
          </p:nvPr>
        </p:nvSpPr>
        <p:spPr>
          <a:xfrm>
            <a:off x="6771861" y="1796200"/>
            <a:ext cx="4782395" cy="4172787"/>
          </a:xfrm>
        </p:spPr>
        <p:txBody>
          <a:bodyPr/>
          <a:lstStyle/>
          <a:p>
            <a:pPr algn="l"/>
            <a:r>
              <a:rPr lang="es-ES" dirty="0"/>
              <a:t>Anunciar una oferta de empleo puede ser más costoso de lo que nos gustaría.               </a:t>
            </a:r>
          </a:p>
          <a:p>
            <a:pPr algn="l"/>
            <a:r>
              <a:rPr lang="es-ES" dirty="0">
                <a:solidFill>
                  <a:srgbClr val="CE1779"/>
                </a:solidFill>
              </a:rPr>
              <a:t>¿Sabía que...?</a:t>
            </a:r>
          </a:p>
        </p:txBody>
      </p:sp>
      <p:pic>
        <p:nvPicPr>
          <p:cNvPr id="8" name="Picture Placeholder 7" descr="Close-up of a calculator keypad">
            <a:extLst>
              <a:ext uri="{FF2B5EF4-FFF2-40B4-BE49-F238E27FC236}">
                <a16:creationId xmlns:a16="http://schemas.microsoft.com/office/drawing/2014/main" id="{661ABD7C-DC29-9148-9018-18E6A3AA757E}"/>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p:blipFill>
        <p:spPr>
          <a:xfrm>
            <a:off x="13382" y="557048"/>
            <a:ext cx="5850251" cy="6085490"/>
          </a:xfrm>
        </p:spPr>
      </p:pic>
      <p:sp>
        <p:nvSpPr>
          <p:cNvPr id="7" name="Text Placeholder 5">
            <a:extLst>
              <a:ext uri="{FF2B5EF4-FFF2-40B4-BE49-F238E27FC236}">
                <a16:creationId xmlns:a16="http://schemas.microsoft.com/office/drawing/2014/main" id="{5B80965F-D412-BC4D-90C8-C5FC337B2176}"/>
              </a:ext>
            </a:extLst>
          </p:cNvPr>
          <p:cNvSpPr txBox="1">
            <a:spLocks/>
          </p:cNvSpPr>
          <p:nvPr/>
        </p:nvSpPr>
        <p:spPr>
          <a:xfrm>
            <a:off x="6328369" y="3459593"/>
            <a:ext cx="5365167" cy="31504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a:buNone/>
              <a:defRPr sz="2400" kern="1200" baseline="0">
                <a:solidFill>
                  <a:srgbClr val="6D6E6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lgn="l">
              <a:buClr>
                <a:srgbClr val="CE1779"/>
              </a:buClr>
              <a:buFont typeface="Arial" panose="020B0604020202020204" pitchFamily="34" charset="0"/>
              <a:buChar char="•"/>
            </a:pPr>
            <a:r>
              <a:rPr lang="es-ES" dirty="0"/>
              <a:t>Una agencia de selección le puede pedir hasta el 20% de la nómina del primer año de esa persona.</a:t>
            </a:r>
          </a:p>
          <a:p>
            <a:pPr marL="342900" indent="-342900" algn="l">
              <a:buClr>
                <a:srgbClr val="CE1779"/>
              </a:buClr>
              <a:buFont typeface="Arial" panose="020B0604020202020204" pitchFamily="34" charset="0"/>
              <a:buChar char="•"/>
            </a:pPr>
            <a:r>
              <a:rPr lang="es-ES" dirty="0"/>
              <a:t>La prensa local cobra más por las ofertas de empleo que por el resto de los anuncios.</a:t>
            </a:r>
          </a:p>
          <a:p>
            <a:pPr marL="342900" indent="-342900" algn="l">
              <a:buClr>
                <a:srgbClr val="CE1779"/>
              </a:buClr>
              <a:buFont typeface="Arial" panose="020B0604020202020204" pitchFamily="34" charset="0"/>
              <a:buChar char="•"/>
            </a:pPr>
            <a:r>
              <a:rPr lang="es-ES" dirty="0"/>
              <a:t>Las páginas de selección de personal pueden ser muy caras.</a:t>
            </a:r>
          </a:p>
        </p:txBody>
      </p:sp>
    </p:spTree>
    <p:extLst>
      <p:ext uri="{BB962C8B-B14F-4D97-AF65-F5344CB8AC3E}">
        <p14:creationId xmlns:p14="http://schemas.microsoft.com/office/powerpoint/2010/main" val="38732506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A4728B-8273-465F-B121-F9C7E980D4FB}"/>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6926316" y="0"/>
            <a:ext cx="3333936" cy="2669038"/>
          </a:xfrm>
          <a:prstGeom prst="rect">
            <a:avLst/>
          </a:prstGeom>
        </p:spPr>
      </p:pic>
      <p:sp>
        <p:nvSpPr>
          <p:cNvPr id="7" name="Text Placeholder 6">
            <a:extLst>
              <a:ext uri="{FF2B5EF4-FFF2-40B4-BE49-F238E27FC236}">
                <a16:creationId xmlns:a16="http://schemas.microsoft.com/office/drawing/2014/main" id="{C9FD39F4-00B7-0B40-AEEA-0CBD6FA368C4}"/>
              </a:ext>
            </a:extLst>
          </p:cNvPr>
          <p:cNvSpPr>
            <a:spLocks noGrp="1"/>
          </p:cNvSpPr>
          <p:nvPr>
            <p:ph type="body" sz="quarter" idx="13"/>
          </p:nvPr>
        </p:nvSpPr>
        <p:spPr>
          <a:xfrm>
            <a:off x="574481" y="2743200"/>
            <a:ext cx="7575605" cy="3753677"/>
          </a:xfrm>
        </p:spPr>
        <p:txBody>
          <a:bodyPr>
            <a:normAutofit/>
          </a:bodyPr>
          <a:lstStyle/>
          <a:p>
            <a:r>
              <a:rPr lang="es-ES" sz="2800"/>
              <a:t>El uso de las herramientas adecuadas le supondrá un ahorro económico. Realice el Módulo x para asegurarse de alcanzar a su público objetivo de la manera más rentable posible.</a:t>
            </a:r>
          </a:p>
        </p:txBody>
      </p:sp>
    </p:spTree>
    <p:extLst>
      <p:ext uri="{BB962C8B-B14F-4D97-AF65-F5344CB8AC3E}">
        <p14:creationId xmlns:p14="http://schemas.microsoft.com/office/powerpoint/2010/main" val="8594044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5543165" cy="2654302"/>
          </a:xfrm>
        </p:spPr>
        <p:txBody>
          <a:bodyPr/>
          <a:lstStyle/>
          <a:p>
            <a:r>
              <a:rPr lang="es-ES"/>
              <a:t>3.3 COSTES SALARIALES </a:t>
            </a:r>
          </a:p>
          <a:p>
            <a:endParaRPr lang="en-IE" dirty="0"/>
          </a:p>
        </p:txBody>
      </p:sp>
      <p:pic>
        <p:nvPicPr>
          <p:cNvPr id="8" name="Picture 7">
            <a:extLst>
              <a:ext uri="{FF2B5EF4-FFF2-40B4-BE49-F238E27FC236}">
                <a16:creationId xmlns:a16="http://schemas.microsoft.com/office/drawing/2014/main" id="{BE81BD32-2608-4A03-9318-AE2B9A1990E6}"/>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6611007" y="465739"/>
            <a:ext cx="6096000" cy="4686300"/>
          </a:xfrm>
          <a:prstGeom prst="rect">
            <a:avLst/>
          </a:prstGeom>
        </p:spPr>
      </p:pic>
    </p:spTree>
    <p:extLst>
      <p:ext uri="{BB962C8B-B14F-4D97-AF65-F5344CB8AC3E}">
        <p14:creationId xmlns:p14="http://schemas.microsoft.com/office/powerpoint/2010/main" val="24120310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0BB5595-49BA-2E4C-80AB-34ED83484E49}"/>
              </a:ext>
            </a:extLst>
          </p:cNvPr>
          <p:cNvSpPr>
            <a:spLocks noGrp="1"/>
          </p:cNvSpPr>
          <p:nvPr>
            <p:ph type="body" sz="quarter" idx="16"/>
          </p:nvPr>
        </p:nvSpPr>
        <p:spPr>
          <a:xfrm>
            <a:off x="783078" y="468682"/>
            <a:ext cx="4468376" cy="763218"/>
          </a:xfrm>
        </p:spPr>
        <p:txBody>
          <a:bodyPr>
            <a:noAutofit/>
          </a:bodyPr>
          <a:lstStyle/>
          <a:p>
            <a:pPr algn="l"/>
            <a:r>
              <a:rPr lang="es-ES"/>
              <a:t>COSTES SALARIALES</a:t>
            </a:r>
          </a:p>
        </p:txBody>
      </p:sp>
      <p:sp>
        <p:nvSpPr>
          <p:cNvPr id="4" name="Text Placeholder 3">
            <a:extLst>
              <a:ext uri="{FF2B5EF4-FFF2-40B4-BE49-F238E27FC236}">
                <a16:creationId xmlns:a16="http://schemas.microsoft.com/office/drawing/2014/main" id="{D769D524-5925-D646-97B9-9B32D48FD8AF}"/>
              </a:ext>
            </a:extLst>
          </p:cNvPr>
          <p:cNvSpPr>
            <a:spLocks noGrp="1"/>
          </p:cNvSpPr>
          <p:nvPr>
            <p:ph type="body" sz="quarter" idx="17"/>
          </p:nvPr>
        </p:nvSpPr>
        <p:spPr>
          <a:xfrm>
            <a:off x="618632" y="1515921"/>
            <a:ext cx="5707009" cy="4536271"/>
          </a:xfrm>
          <a:solidFill>
            <a:schemeClr val="bg1"/>
          </a:solidFill>
        </p:spPr>
        <p:txBody>
          <a:bodyPr/>
          <a:lstStyle/>
          <a:p>
            <a:pPr algn="just"/>
            <a:r>
              <a:rPr lang="es-ES" dirty="0"/>
              <a:t>Lógicamente, el gasto individual principal de contratar a una persona son los costes salariales. Muchas empresas unipersonales minimizan el impacto financiero contratando primero a una persona a media jornada. </a:t>
            </a:r>
          </a:p>
          <a:p>
            <a:pPr algn="just"/>
            <a:r>
              <a:rPr lang="es-ES" dirty="0"/>
              <a:t>Esto funciona mejor en algunos sectores y funciones. Dependiendo del puesto, cabe señalar que a veces cuesta más encontrar a la persona correcta y que esté dispuesta a trabajar a media jornada o posteriormente incrementar su horario a medida que crezca el negocio, por lo que tendría que contratar a alguien más. </a:t>
            </a:r>
          </a:p>
        </p:txBody>
      </p:sp>
      <p:pic>
        <p:nvPicPr>
          <p:cNvPr id="9" name="Picture Placeholder 8" descr="A picture containing table, indoor, cup, food&#10;&#10;Description automatically generated">
            <a:extLst>
              <a:ext uri="{FF2B5EF4-FFF2-40B4-BE49-F238E27FC236}">
                <a16:creationId xmlns:a16="http://schemas.microsoft.com/office/drawing/2014/main" id="{89D45BA1-2FFF-5F40-A9AB-2A45CD833ADC}"/>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cxnSp>
        <p:nvCxnSpPr>
          <p:cNvPr id="7" name="Straight Connector 6">
            <a:extLst>
              <a:ext uri="{FF2B5EF4-FFF2-40B4-BE49-F238E27FC236}">
                <a16:creationId xmlns:a16="http://schemas.microsoft.com/office/drawing/2014/main" id="{065AD335-00A9-D84A-AA42-B86E9FFE83F0}"/>
              </a:ext>
            </a:extLst>
          </p:cNvPr>
          <p:cNvCxnSpPr/>
          <p:nvPr/>
        </p:nvCxnSpPr>
        <p:spPr>
          <a:xfrm>
            <a:off x="783078" y="1333500"/>
            <a:ext cx="5279144" cy="0"/>
          </a:xfrm>
          <a:prstGeom prst="line">
            <a:avLst/>
          </a:prstGeom>
          <a:ln w="19050">
            <a:solidFill>
              <a:srgbClr val="CE177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62251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6508</TotalTime>
  <Words>1708</Words>
  <Application>Microsoft Office PowerPoint</Application>
  <PresentationFormat>Panorámica</PresentationFormat>
  <Paragraphs>126</Paragraphs>
  <Slides>32</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32</vt:i4>
      </vt:variant>
    </vt:vector>
  </HeadingPairs>
  <TitlesOfParts>
    <vt:vector size="39" baseType="lpstr">
      <vt:lpstr>Arial</vt:lpstr>
      <vt:lpstr>Calibri</vt:lpstr>
      <vt:lpstr>Calibri Light</vt:lpstr>
      <vt:lpstr>MVWVBI+Helvetica</vt:lpstr>
      <vt:lpstr>Quattrocento Sans</vt:lpstr>
      <vt:lpstr>Times New Roman</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Cristina Martinez</cp:lastModifiedBy>
  <cp:revision>700</cp:revision>
  <dcterms:created xsi:type="dcterms:W3CDTF">2018-09-19T09:23:58Z</dcterms:created>
  <dcterms:modified xsi:type="dcterms:W3CDTF">2020-05-15T12:37:27Z</dcterms:modified>
</cp:coreProperties>
</file>