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handoutMasterIdLst>
    <p:handoutMasterId r:id="rId38"/>
  </p:handoutMasterIdLst>
  <p:sldIdLst>
    <p:sldId id="259" r:id="rId2"/>
    <p:sldId id="311" r:id="rId3"/>
    <p:sldId id="336" r:id="rId4"/>
    <p:sldId id="278" r:id="rId5"/>
    <p:sldId id="264" r:id="rId6"/>
    <p:sldId id="317" r:id="rId7"/>
    <p:sldId id="318" r:id="rId8"/>
    <p:sldId id="265" r:id="rId9"/>
    <p:sldId id="335" r:id="rId10"/>
    <p:sldId id="333" r:id="rId11"/>
    <p:sldId id="337" r:id="rId12"/>
    <p:sldId id="338" r:id="rId13"/>
    <p:sldId id="339" r:id="rId14"/>
    <p:sldId id="327" r:id="rId15"/>
    <p:sldId id="340" r:id="rId16"/>
    <p:sldId id="341" r:id="rId17"/>
    <p:sldId id="344" r:id="rId18"/>
    <p:sldId id="342" r:id="rId19"/>
    <p:sldId id="343" r:id="rId20"/>
    <p:sldId id="345" r:id="rId21"/>
    <p:sldId id="326" r:id="rId22"/>
    <p:sldId id="319" r:id="rId23"/>
    <p:sldId id="320" r:id="rId24"/>
    <p:sldId id="321" r:id="rId25"/>
    <p:sldId id="346" r:id="rId26"/>
    <p:sldId id="347" r:id="rId27"/>
    <p:sldId id="348" r:id="rId28"/>
    <p:sldId id="349" r:id="rId29"/>
    <p:sldId id="350" r:id="rId30"/>
    <p:sldId id="351" r:id="rId31"/>
    <p:sldId id="352" r:id="rId32"/>
    <p:sldId id="353" r:id="rId33"/>
    <p:sldId id="354" r:id="rId34"/>
    <p:sldId id="355" r:id="rId35"/>
    <p:sldId id="309"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123"/>
    <a:srgbClr val="6D6E6C"/>
    <a:srgbClr val="2E95D2"/>
    <a:srgbClr val="FDC010"/>
    <a:srgbClr val="CE1779"/>
    <a:srgbClr val="8F257A"/>
    <a:srgbClr val="0B74BB"/>
    <a:srgbClr val="16A8D3"/>
    <a:srgbClr val="EA1D76"/>
    <a:srgbClr val="F38B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45"/>
    <p:restoredTop sz="86395"/>
  </p:normalViewPr>
  <p:slideViewPr>
    <p:cSldViewPr snapToGrid="0" snapToObjects="1">
      <p:cViewPr varScale="1">
        <p:scale>
          <a:sx n="112" d="100"/>
          <a:sy n="112" d="100"/>
        </p:scale>
        <p:origin x="78" y="108"/>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5/12/2020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‹Nº›</a:t>
            </a:fld>
            <a:endParaRPr lang="en-US" dirty="0"/>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5/12/2020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‹Nº›</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189187" y="304247"/>
            <a:ext cx="6403342" cy="2123658"/>
          </a:xfrm>
          <a:prstGeom prst="rect">
            <a:avLst/>
          </a:prstGeom>
        </p:spPr>
        <p:txBody>
          <a:bodyPr wrap="square">
            <a:spAutoFit/>
          </a:bodyPr>
          <a:lstStyle/>
          <a:p>
            <a:pPr fontAlgn="base"/>
            <a:r>
              <a:rPr lang="es-ES" sz="4400" b="0" i="0" u="none" strike="noStrike" kern="1200" noProof="0" dirty="0">
                <a:solidFill>
                  <a:schemeClr val="bg1"/>
                </a:solidFill>
                <a:effectLst/>
                <a:latin typeface="+mn-lt"/>
                <a:ea typeface="+mn-ea"/>
                <a:cs typeface="+mn-cs"/>
              </a:rPr>
              <a:t>LE DAMOS LA BIENVENIDA </a:t>
            </a:r>
            <a:r>
              <a:rPr lang="es-ES" sz="4400" b="0" i="0" u="none" strike="noStrike" kern="1200" baseline="0" noProof="0" dirty="0">
                <a:solidFill>
                  <a:schemeClr val="bg1"/>
                </a:solidFill>
                <a:effectLst/>
                <a:latin typeface="+mn-lt"/>
                <a:ea typeface="+mn-ea"/>
                <a:cs typeface="+mn-cs"/>
              </a:rPr>
              <a:t>AL POWERPOINT DE </a:t>
            </a:r>
            <a:r>
              <a:rPr lang="es-ES" sz="4400" b="1" i="0" u="none" strike="noStrike" kern="1200" noProof="0" dirty="0">
                <a:solidFill>
                  <a:schemeClr val="bg1"/>
                </a:solidFill>
                <a:effectLst/>
                <a:latin typeface="+mn-lt"/>
                <a:ea typeface="+mn-ea"/>
                <a:cs typeface="+mn-cs"/>
              </a:rPr>
              <a:t>AMBITION TO EMPLOY</a:t>
            </a:r>
            <a:endParaRPr lang="es-ES" sz="3600" baseline="0" noProof="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6592530" y="866550"/>
            <a:ext cx="5420794" cy="6093976"/>
          </a:xfrm>
          <a:prstGeom prst="rect">
            <a:avLst/>
          </a:prstGeom>
        </p:spPr>
        <p:txBody>
          <a:bodyPr wrap="square">
            <a:spAutoFit/>
          </a:bodyPr>
          <a:lstStyle/>
          <a:p>
            <a:pPr fontAlgn="base"/>
            <a:r>
              <a:rPr lang="es-ES" sz="3000" b="0" i="0" u="none" strike="noStrike" kern="1200" noProof="0" dirty="0">
                <a:solidFill>
                  <a:schemeClr val="bg1"/>
                </a:solidFill>
                <a:effectLst/>
                <a:latin typeface="+mn-lt"/>
                <a:ea typeface="+mn-ea"/>
                <a:cs typeface="+mn-cs"/>
              </a:rPr>
              <a:t>CARACTERÍSTICAS</a:t>
            </a:r>
            <a:r>
              <a:rPr lang="es-ES" sz="3000" b="0" i="0" u="none" strike="noStrike" kern="1200" baseline="0" noProof="0" dirty="0">
                <a:solidFill>
                  <a:schemeClr val="bg1"/>
                </a:solidFill>
                <a:effectLst/>
                <a:latin typeface="+mn-lt"/>
                <a:ea typeface="+mn-ea"/>
                <a:cs typeface="+mn-cs"/>
              </a:rPr>
              <a:t> DE ESTE POWER POINT:</a:t>
            </a:r>
            <a:endParaRPr lang="es-ES" sz="3000" b="0" i="0" u="none" strike="noStrike" kern="1200" noProof="0" dirty="0">
              <a:solidFill>
                <a:schemeClr val="bg1"/>
              </a:solidFill>
              <a:effectLst/>
              <a:latin typeface="+mn-lt"/>
              <a:ea typeface="+mn-ea"/>
              <a:cs typeface="+mn-cs"/>
            </a:endParaRPr>
          </a:p>
          <a:p>
            <a:pPr fontAlgn="base"/>
            <a:endParaRPr lang="es-ES" sz="3000" b="0" i="0" u="none" strike="noStrike" kern="1200" noProof="0" dirty="0">
              <a:solidFill>
                <a:schemeClr val="bg1"/>
              </a:solidFill>
              <a:effectLst/>
              <a:latin typeface="+mn-lt"/>
              <a:ea typeface="+mn-ea"/>
              <a:cs typeface="+mn-cs"/>
            </a:endParaRPr>
          </a:p>
          <a:p>
            <a:pPr marL="342900" indent="-342900" fontAlgn="base">
              <a:buFont typeface="Arial" charset="0"/>
              <a:buChar char="•"/>
            </a:pPr>
            <a:r>
              <a:rPr lang="es-ES" sz="2400" b="0" i="0" u="none" strike="noStrike" kern="1200" noProof="0" dirty="0">
                <a:solidFill>
                  <a:schemeClr val="bg1"/>
                </a:solidFill>
                <a:effectLst/>
                <a:latin typeface="+mn-lt"/>
                <a:ea typeface="+mn-ea"/>
                <a:cs typeface="+mn-cs"/>
              </a:rPr>
              <a:t>Diseño</a:t>
            </a:r>
            <a:r>
              <a:rPr lang="es-ES" sz="2400" b="0" i="0" u="none" strike="noStrike" kern="1200" baseline="0" noProof="0" dirty="0">
                <a:solidFill>
                  <a:schemeClr val="bg1"/>
                </a:solidFill>
                <a:effectLst/>
                <a:latin typeface="+mn-lt"/>
                <a:ea typeface="+mn-ea"/>
                <a:cs typeface="+mn-cs"/>
              </a:rPr>
              <a:t> en formato panorámico</a:t>
            </a:r>
            <a:endParaRPr lang="es-ES" sz="2400" b="0" i="0" u="none" strike="noStrike" kern="1200" noProof="0" dirty="0">
              <a:solidFill>
                <a:schemeClr val="bg1"/>
              </a:solidFill>
              <a:effectLst/>
              <a:latin typeface="+mn-lt"/>
              <a:ea typeface="+mn-ea"/>
              <a:cs typeface="+mn-cs"/>
            </a:endParaRPr>
          </a:p>
          <a:p>
            <a:pPr marL="342900" indent="-342900" fontAlgn="base">
              <a:buFont typeface="Arial" charset="0"/>
              <a:buChar char="•"/>
            </a:pPr>
            <a:r>
              <a:rPr lang="es-ES" sz="2400" b="0" i="0" u="none" strike="noStrike" kern="1200" noProof="0" dirty="0">
                <a:solidFill>
                  <a:schemeClr val="bg1"/>
                </a:solidFill>
                <a:effectLst/>
                <a:latin typeface="+mn-lt"/>
                <a:ea typeface="+mn-ea"/>
                <a:cs typeface="+mn-cs"/>
              </a:rPr>
              <a:t>44 diseños de diapositivas</a:t>
            </a:r>
            <a:r>
              <a:rPr lang="es-ES" sz="2400" b="0" i="0" u="none" strike="noStrike" kern="1200" baseline="0" noProof="0" dirty="0">
                <a:solidFill>
                  <a:schemeClr val="bg1"/>
                </a:solidFill>
                <a:effectLst/>
                <a:latin typeface="+mn-lt"/>
                <a:ea typeface="+mn-ea"/>
                <a:cs typeface="+mn-cs"/>
              </a:rPr>
              <a:t> para escoger</a:t>
            </a:r>
            <a:endParaRPr lang="es-ES" sz="2400" b="0" i="0" u="none" strike="noStrike" kern="1200" noProof="0" dirty="0">
              <a:solidFill>
                <a:schemeClr val="bg1"/>
              </a:solidFill>
              <a:effectLst/>
              <a:latin typeface="+mn-lt"/>
              <a:ea typeface="+mn-ea"/>
              <a:cs typeface="+mn-cs"/>
            </a:endParaRPr>
          </a:p>
          <a:p>
            <a:pPr marL="342900" indent="-342900" fontAlgn="base">
              <a:buFont typeface="Arial" charset="0"/>
              <a:buChar char="•"/>
            </a:pPr>
            <a:r>
              <a:rPr lang="es-ES" sz="2400" b="0" i="0" u="none" strike="noStrike" kern="1200" noProof="0" dirty="0">
                <a:solidFill>
                  <a:schemeClr val="bg1"/>
                </a:solidFill>
                <a:effectLst/>
                <a:latin typeface="+mn-lt"/>
                <a:ea typeface="+mn-ea"/>
                <a:cs typeface="+mn-cs"/>
              </a:rPr>
              <a:t>Variaciones de color con los colores de marca </a:t>
            </a:r>
            <a:r>
              <a:rPr lang="es-ES" sz="2400" b="1" i="0" u="none" strike="noStrike" kern="1200" noProof="0" dirty="0">
                <a:solidFill>
                  <a:schemeClr val="bg1"/>
                </a:solidFill>
                <a:effectLst/>
                <a:latin typeface="+mn-lt"/>
                <a:ea typeface="+mn-ea"/>
                <a:cs typeface="+mn-cs"/>
              </a:rPr>
              <a:t>AMBITION TO EMPLOY</a:t>
            </a:r>
            <a:endParaRPr lang="es-ES" sz="2400" b="0" i="0" u="none" strike="noStrike" kern="1200" noProof="0" dirty="0">
              <a:solidFill>
                <a:schemeClr val="bg1"/>
              </a:solidFill>
              <a:effectLst/>
              <a:latin typeface="+mn-lt"/>
              <a:ea typeface="+mn-ea"/>
              <a:cs typeface="+mn-cs"/>
            </a:endParaRPr>
          </a:p>
          <a:p>
            <a:pPr marL="342900" indent="-342900" fontAlgn="base">
              <a:buFont typeface="Arial" charset="0"/>
              <a:buChar char="•"/>
            </a:pPr>
            <a:r>
              <a:rPr lang="es-ES" sz="2400" b="0" i="0" u="none" strike="noStrike" kern="1200" noProof="0" dirty="0">
                <a:solidFill>
                  <a:schemeClr val="bg1"/>
                </a:solidFill>
                <a:effectLst/>
                <a:latin typeface="+mn-lt"/>
                <a:ea typeface="+mn-ea"/>
                <a:cs typeface="+mn-cs"/>
              </a:rPr>
              <a:t>Basado en el diseño</a:t>
            </a:r>
            <a:r>
              <a:rPr lang="es-ES" sz="2400" b="0" i="0" u="none" strike="noStrike" kern="1200" baseline="0" noProof="0" dirty="0">
                <a:solidFill>
                  <a:schemeClr val="bg1"/>
                </a:solidFill>
                <a:effectLst/>
                <a:latin typeface="+mn-lt"/>
                <a:ea typeface="+mn-ea"/>
                <a:cs typeface="+mn-cs"/>
              </a:rPr>
              <a:t> de las diapositivas maestras</a:t>
            </a:r>
            <a:endParaRPr lang="es-ES" sz="2400" b="0" i="0" u="none" strike="noStrike" kern="1200" noProof="0" dirty="0">
              <a:solidFill>
                <a:schemeClr val="bg1"/>
              </a:solidFill>
              <a:effectLst/>
              <a:latin typeface="+mn-lt"/>
              <a:ea typeface="+mn-ea"/>
              <a:cs typeface="+mn-cs"/>
            </a:endParaRPr>
          </a:p>
          <a:p>
            <a:pPr marL="342900" indent="-342900" fontAlgn="base">
              <a:buFont typeface="Arial" charset="0"/>
              <a:buChar char="•"/>
            </a:pPr>
            <a:r>
              <a:rPr lang="es-ES" sz="2400" b="0" i="0" u="none" strike="noStrike" kern="1200" noProof="0" dirty="0">
                <a:solidFill>
                  <a:schemeClr val="bg1"/>
                </a:solidFill>
                <a:effectLst/>
                <a:latin typeface="+mn-lt"/>
                <a:ea typeface="+mn-ea"/>
                <a:cs typeface="+mn-cs"/>
              </a:rPr>
              <a:t>Facilidad de arrastrar y pegar imágenes</a:t>
            </a:r>
            <a:r>
              <a:rPr lang="es-ES" sz="2400" b="0" i="0" u="none" strike="noStrike" kern="1200" baseline="0" noProof="0" dirty="0">
                <a:solidFill>
                  <a:schemeClr val="bg1"/>
                </a:solidFill>
                <a:effectLst/>
                <a:latin typeface="+mn-lt"/>
                <a:ea typeface="+mn-ea"/>
                <a:cs typeface="+mn-cs"/>
              </a:rPr>
              <a:t> nuevas</a:t>
            </a:r>
            <a:endParaRPr lang="es-ES" sz="2400" b="0" i="0" u="none" strike="noStrike" kern="1200" noProof="0" dirty="0">
              <a:solidFill>
                <a:schemeClr val="bg1"/>
              </a:solidFill>
              <a:effectLst/>
              <a:latin typeface="+mn-lt"/>
              <a:ea typeface="+mn-ea"/>
              <a:cs typeface="+mn-cs"/>
            </a:endParaRPr>
          </a:p>
          <a:p>
            <a:pPr marL="342900" indent="-342900" fontAlgn="base">
              <a:buFont typeface="Arial" charset="0"/>
              <a:buChar char="•"/>
            </a:pPr>
            <a:r>
              <a:rPr lang="es-ES" sz="2400" b="0" i="0" u="none" strike="noStrike" kern="1200" noProof="0" dirty="0">
                <a:solidFill>
                  <a:schemeClr val="bg1"/>
                </a:solidFill>
                <a:effectLst/>
                <a:latin typeface="+mn-lt"/>
                <a:ea typeface="+mn-ea"/>
                <a:cs typeface="+mn-cs"/>
              </a:rPr>
              <a:t>80 iconos fáciles</a:t>
            </a:r>
            <a:r>
              <a:rPr lang="es-ES" sz="2400" b="0" i="0" u="none" strike="noStrike" kern="1200" baseline="0" noProof="0" dirty="0">
                <a:solidFill>
                  <a:schemeClr val="bg1"/>
                </a:solidFill>
                <a:effectLst/>
                <a:latin typeface="+mn-lt"/>
                <a:ea typeface="+mn-ea"/>
                <a:cs typeface="+mn-cs"/>
              </a:rPr>
              <a:t> de editar</a:t>
            </a:r>
            <a:endParaRPr lang="es-ES" sz="2400" b="0" i="0" u="none" strike="noStrike" kern="1200" noProof="0" dirty="0">
              <a:solidFill>
                <a:schemeClr val="bg1"/>
              </a:solidFill>
              <a:effectLst/>
              <a:latin typeface="+mn-lt"/>
              <a:ea typeface="+mn-ea"/>
              <a:cs typeface="+mn-cs"/>
            </a:endParaRPr>
          </a:p>
          <a:p>
            <a:pPr marL="342900" indent="-342900" fontAlgn="base">
              <a:buFont typeface="Arial" charset="0"/>
              <a:buChar char="•"/>
            </a:pPr>
            <a:r>
              <a:rPr lang="es-ES" sz="2400" b="0" i="0" u="none" strike="noStrike" kern="1200" noProof="0" dirty="0">
                <a:solidFill>
                  <a:schemeClr val="bg1"/>
                </a:solidFill>
                <a:effectLst/>
                <a:latin typeface="+mn-lt"/>
                <a:ea typeface="+mn-ea"/>
                <a:cs typeface="+mn-cs"/>
              </a:rPr>
              <a:t>Editable</a:t>
            </a:r>
            <a:r>
              <a:rPr lang="es-ES" sz="2400" b="0" i="0" u="none" strike="noStrike" kern="1200" baseline="0" noProof="0" dirty="0">
                <a:solidFill>
                  <a:schemeClr val="bg1"/>
                </a:solidFill>
                <a:effectLst/>
                <a:latin typeface="+mn-lt"/>
                <a:ea typeface="+mn-ea"/>
                <a:cs typeface="+mn-cs"/>
              </a:rPr>
              <a:t> de forma fácil e íntegramente en </a:t>
            </a:r>
            <a:r>
              <a:rPr lang="es-ES" sz="2400" b="0" i="0" u="none" strike="noStrike" kern="1200" noProof="0" dirty="0">
                <a:solidFill>
                  <a:schemeClr val="bg1"/>
                </a:solidFill>
                <a:effectLst/>
                <a:latin typeface="+mn-lt"/>
                <a:ea typeface="+mn-ea"/>
                <a:cs typeface="+mn-cs"/>
              </a:rPr>
              <a:t>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s-ES" sz="3600" b="0" i="0" u="none" strike="noStrike" kern="1200" noProof="0" dirty="0">
                <a:solidFill>
                  <a:schemeClr val="bg1"/>
                </a:solidFill>
                <a:effectLst/>
                <a:latin typeface="+mn-lt"/>
                <a:ea typeface="+mn-ea"/>
                <a:cs typeface="+mn-cs"/>
              </a:rPr>
              <a:t>		</a:t>
            </a:r>
            <a:endParaRPr lang="es-ES" sz="3600" baseline="0" noProof="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s-ES" sz="2400" b="0" i="0" u="none" strike="noStrike" kern="1200" noProof="0" dirty="0">
                <a:solidFill>
                  <a:schemeClr val="bg1"/>
                </a:solidFill>
                <a:effectLst/>
                <a:latin typeface="+mn-lt"/>
                <a:ea typeface="+mn-ea"/>
                <a:cs typeface="+mn-cs"/>
              </a:rPr>
              <a:t>Nuestro objetivo es lograr un aspecto coherente en</a:t>
            </a:r>
            <a:r>
              <a:rPr lang="es-ES" sz="2400" b="0" i="0" u="none" strike="noStrike" kern="1200" baseline="0" noProof="0" dirty="0">
                <a:solidFill>
                  <a:schemeClr val="bg1"/>
                </a:solidFill>
                <a:effectLst/>
                <a:latin typeface="+mn-lt"/>
                <a:ea typeface="+mn-ea"/>
                <a:cs typeface="+mn-cs"/>
              </a:rPr>
              <a:t> todo el material de marca, incluidos los </a:t>
            </a:r>
            <a:r>
              <a:rPr lang="es-ES" sz="2400" b="0" i="0" u="none" strike="noStrike" kern="1200" noProof="0" dirty="0">
                <a:solidFill>
                  <a:schemeClr val="bg1"/>
                </a:solidFill>
                <a:effectLst/>
                <a:latin typeface="+mn-lt"/>
                <a:ea typeface="+mn-ea"/>
                <a:cs typeface="+mn-cs"/>
              </a:rPr>
              <a:t>PowerPoint.</a:t>
            </a:r>
            <a:r>
              <a:rPr lang="es-ES" sz="2400" b="0" i="0" u="none" strike="noStrike" kern="1200" baseline="0" noProof="0" dirty="0">
                <a:solidFill>
                  <a:schemeClr val="bg1"/>
                </a:solidFill>
                <a:effectLst/>
                <a:latin typeface="+mn-lt"/>
                <a:ea typeface="+mn-ea"/>
                <a:cs typeface="+mn-cs"/>
              </a:rPr>
              <a:t> </a:t>
            </a:r>
          </a:p>
          <a:p>
            <a:pPr fontAlgn="base"/>
            <a:endParaRPr lang="es-ES" sz="2400" b="0" i="0" u="none" strike="noStrike" kern="1200" baseline="0" noProof="0" dirty="0">
              <a:solidFill>
                <a:schemeClr val="bg1"/>
              </a:solidFill>
              <a:effectLst/>
              <a:latin typeface="+mn-lt"/>
              <a:ea typeface="+mn-ea"/>
              <a:cs typeface="+mn-cs"/>
            </a:endParaRPr>
          </a:p>
          <a:p>
            <a:pPr fontAlgn="base"/>
            <a:r>
              <a:rPr lang="es-ES" sz="2400" b="0" i="0" u="none" strike="noStrike" kern="1200" noProof="0" dirty="0">
                <a:solidFill>
                  <a:schemeClr val="bg1"/>
                </a:solidFill>
                <a:effectLst/>
                <a:latin typeface="+mn-lt"/>
                <a:ea typeface="+mn-ea"/>
                <a:cs typeface="+mn-cs"/>
              </a:rPr>
              <a:t>El diseño de estas diapositivas</a:t>
            </a:r>
            <a:r>
              <a:rPr lang="es-ES" sz="2400" b="0" i="0" u="none" strike="noStrike" kern="1200" baseline="0" noProof="0" dirty="0">
                <a:solidFill>
                  <a:schemeClr val="bg1"/>
                </a:solidFill>
                <a:effectLst/>
                <a:latin typeface="+mn-lt"/>
                <a:ea typeface="+mn-ea"/>
                <a:cs typeface="+mn-cs"/>
              </a:rPr>
              <a:t> le ofrece mucha flexibilidad creativa para elaborar sus presentación.</a:t>
            </a:r>
            <a:endParaRPr lang="es-ES" sz="3600" baseline="0" noProof="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s-ES" noProof="0" dirty="0"/>
              <a:t>TÍTULO</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0" y="2123341"/>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s-ES" noProof="0" dirty="0"/>
              <a:t>TÍTULO</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s-ES" noProof="0" dirty="0"/>
              <a:t>TÍTULO</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s-ES" noProof="0" dirty="0"/>
              <a:t>TÍTULO</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s-ES" noProof="0"/>
              <a:t>TÍTULO</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a:t>Cuerpo del texto</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s-ES" noProof="0" dirty="0"/>
          </a:p>
          <a:p>
            <a:endParaRPr lang="es-ES" noProof="0" dirty="0"/>
          </a:p>
          <a:p>
            <a:endParaRPr lang="es-ES" noProof="0" dirty="0"/>
          </a:p>
          <a:p>
            <a:endParaRPr lang="es-ES" noProof="0" dirty="0"/>
          </a:p>
          <a:p>
            <a:endParaRPr lang="es-ES" noProof="0" dirty="0"/>
          </a:p>
          <a:p>
            <a:endParaRPr lang="es-ES" noProof="0" dirty="0"/>
          </a:p>
          <a:p>
            <a:endParaRPr lang="es-ES" noProof="0" dirty="0"/>
          </a:p>
          <a:p>
            <a:r>
              <a:rPr lang="es-ES" noProof="0" dirty="0"/>
              <a:t>         Pulse aquí para añadir una foto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s-ES" noProof="0" dirty="0"/>
          </a:p>
          <a:p>
            <a:endParaRPr lang="es-ES" noProof="0" dirty="0"/>
          </a:p>
          <a:p>
            <a:endParaRPr lang="es-ES" noProof="0" dirty="0"/>
          </a:p>
          <a:p>
            <a:endParaRPr lang="es-ES" noProof="0" dirty="0"/>
          </a:p>
          <a:p>
            <a:endParaRPr lang="es-ES" noProof="0" dirty="0"/>
          </a:p>
          <a:p>
            <a:endParaRPr lang="es-ES" noProof="0" dirty="0"/>
          </a:p>
          <a:p>
            <a:endParaRPr lang="es-ES" noProof="0" dirty="0"/>
          </a:p>
          <a:p>
            <a:r>
              <a:rPr lang="es-ES" noProof="0" dirty="0"/>
              <a:t>                          Pulsa aquí para añadir una foto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s-ES" noProof="0" dirty="0"/>
              <a:t>TÍTULO</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s-ES" noProof="0" dirty="0"/>
              <a:t>TÍTULO</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s-ES" noProof="0" dirty="0"/>
              <a:t>Cita</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s-ES" noProof="0" dirty="0"/>
              <a:t>TÍTULO</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s-ES" noProof="0" dirty="0"/>
              <a:t>Cita</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s-ES" noProof="0" dirty="0"/>
              <a:t>TÍTULO</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s-ES" noProof="0" dirty="0"/>
              <a:t>Cita</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s-ES" noProof="0" dirty="0"/>
              <a:t>TÍTULO</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s-ES" noProof="0" dirty="0"/>
              <a:t>Cita</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424669" y="528535"/>
            <a:ext cx="5666415" cy="2123658"/>
          </a:xfrm>
          <a:prstGeom prst="rect">
            <a:avLst/>
          </a:prstGeom>
        </p:spPr>
        <p:txBody>
          <a:bodyPr wrap="square">
            <a:spAutoFit/>
          </a:bodyPr>
          <a:lstStyle/>
          <a:p>
            <a:pPr fontAlgn="base"/>
            <a:r>
              <a:rPr lang="es-ES" sz="4400" b="1" i="0" u="none" strike="noStrike" kern="1200" baseline="0" noProof="0" dirty="0">
                <a:solidFill>
                  <a:schemeClr val="bg1"/>
                </a:solidFill>
                <a:effectLst/>
                <a:latin typeface="+mn-lt"/>
                <a:ea typeface="+mn-ea"/>
                <a:cs typeface="+mn-cs"/>
                <a:sym typeface="Quattrocento Sans"/>
              </a:rPr>
              <a:t>AMBITION TO EMPLOY </a:t>
            </a:r>
            <a:r>
              <a:rPr lang="es-ES" sz="4400" b="0" i="0" u="none" strike="noStrike" kern="1200" baseline="0" noProof="0" dirty="0">
                <a:solidFill>
                  <a:schemeClr val="bg1"/>
                </a:solidFill>
                <a:effectLst/>
                <a:latin typeface="+mn-lt"/>
                <a:ea typeface="+mn-ea"/>
                <a:cs typeface="+mn-cs"/>
                <a:sym typeface="Quattrocento Sans"/>
              </a:rPr>
              <a:t>TIPO Y TAMAÑO DE FUENTES</a:t>
            </a:r>
            <a:endParaRPr lang="es-ES" sz="3600" baseline="0" noProof="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6769510" y="1633466"/>
            <a:ext cx="4913671" cy="5170646"/>
          </a:xfrm>
          <a:prstGeom prst="rect">
            <a:avLst/>
          </a:prstGeom>
        </p:spPr>
        <p:txBody>
          <a:bodyPr wrap="square">
            <a:spAutoFit/>
          </a:bodyPr>
          <a:lstStyle/>
          <a:p>
            <a:pPr fontAlgn="base"/>
            <a:r>
              <a:rPr lang="es-ES" sz="3000" b="0" i="0" u="none" strike="noStrike" kern="1200" noProof="0" dirty="0">
                <a:solidFill>
                  <a:schemeClr val="bg1"/>
                </a:solidFill>
                <a:effectLst/>
                <a:latin typeface="+mn-lt"/>
                <a:ea typeface="+mn-ea"/>
                <a:cs typeface="+mn-cs"/>
              </a:rPr>
              <a:t>SE RUEGA MANTENER LAS FUENTES DEL DISEÑO</a:t>
            </a:r>
          </a:p>
          <a:p>
            <a:pPr fontAlgn="base"/>
            <a:endParaRPr lang="es-ES" sz="3000" b="0" i="0" u="none" strike="noStrike" kern="1200" noProof="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s-ES" sz="3000" b="0" i="0" u="none" strike="noStrike" kern="1200" noProof="0" dirty="0">
                <a:solidFill>
                  <a:schemeClr val="bg1"/>
                </a:solidFill>
                <a:effectLst/>
                <a:latin typeface="+mn-lt"/>
                <a:ea typeface="+mn-ea"/>
                <a:cs typeface="+mn-cs"/>
              </a:rPr>
              <a:t>48 puntos </a:t>
            </a:r>
            <a:r>
              <a:rPr lang="es-ES" sz="3000" b="0" i="0" u="none" strike="noStrike" kern="1200" baseline="0" noProof="0" dirty="0">
                <a:solidFill>
                  <a:schemeClr val="bg1"/>
                </a:solidFill>
                <a:effectLst/>
                <a:latin typeface="+mn-lt"/>
                <a:ea typeface="+mn-ea"/>
                <a:cs typeface="+mn-cs"/>
              </a:rPr>
              <a:t>-  </a:t>
            </a:r>
            <a:r>
              <a:rPr lang="es-ES" sz="3000" b="0" i="0" u="none" strike="noStrike" kern="1200" noProof="0" dirty="0">
                <a:solidFill>
                  <a:schemeClr val="bg1"/>
                </a:solidFill>
                <a:effectLst/>
                <a:latin typeface="+mn-lt"/>
                <a:ea typeface="+mn-ea"/>
                <a:cs typeface="+mn-cs"/>
              </a:rPr>
              <a:t>Diapositivas divisoras</a:t>
            </a:r>
            <a:endParaRPr lang="es-ES" sz="3000" b="0" i="0" u="none" strike="noStrike" kern="1200" baseline="0" noProof="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s-ES" sz="1000" b="1" baseline="0" noProof="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s-ES" sz="3000" b="0" i="0" u="none" strike="noStrike" kern="1200" noProof="0" dirty="0">
                <a:solidFill>
                  <a:schemeClr val="bg1"/>
                </a:solidFill>
                <a:effectLst/>
                <a:latin typeface="+mn-lt"/>
                <a:ea typeface="+mn-ea"/>
                <a:cs typeface="+mn-cs"/>
              </a:rPr>
              <a:t>36 puntos </a:t>
            </a:r>
            <a:r>
              <a:rPr lang="es-ES" sz="3000" b="0" i="0" u="none" strike="noStrike" kern="1200" baseline="0" noProof="0" dirty="0">
                <a:solidFill>
                  <a:schemeClr val="bg1"/>
                </a:solidFill>
                <a:effectLst/>
                <a:latin typeface="+mn-lt"/>
                <a:ea typeface="+mn-ea"/>
                <a:cs typeface="+mn-cs"/>
              </a:rPr>
              <a:t>-  </a:t>
            </a:r>
            <a:r>
              <a:rPr lang="es-ES" sz="3000" b="0" i="0" u="none" strike="noStrike" kern="1200" noProof="0" dirty="0">
                <a:solidFill>
                  <a:schemeClr val="bg1"/>
                </a:solidFill>
                <a:effectLst/>
                <a:latin typeface="+mn-lt"/>
                <a:ea typeface="+mn-ea"/>
                <a:cs typeface="+mn-cs"/>
              </a:rPr>
              <a:t>Títulos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s-ES" sz="1000" b="0" i="0" u="none" strike="noStrike" kern="1200" noProof="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s-ES" sz="3000" b="0" i="0" u="none" strike="noStrike" kern="1200" noProof="0" dirty="0">
                <a:solidFill>
                  <a:schemeClr val="bg1"/>
                </a:solidFill>
                <a:effectLst/>
                <a:latin typeface="+mn-lt"/>
                <a:ea typeface="+mn-ea"/>
                <a:cs typeface="+mn-cs"/>
              </a:rPr>
              <a:t>30  puntos </a:t>
            </a:r>
            <a:r>
              <a:rPr lang="es-ES" sz="3000" b="0" i="0" u="none" strike="noStrike" kern="1200" baseline="0" noProof="0" dirty="0">
                <a:solidFill>
                  <a:schemeClr val="bg1"/>
                </a:solidFill>
                <a:effectLst/>
                <a:latin typeface="+mn-lt"/>
                <a:ea typeface="+mn-ea"/>
                <a:cs typeface="+mn-cs"/>
              </a:rPr>
              <a:t>-  </a:t>
            </a:r>
            <a:r>
              <a:rPr lang="es-ES" sz="3000" b="0" i="0" u="none" strike="noStrike" kern="1200" noProof="0" dirty="0">
                <a:solidFill>
                  <a:schemeClr val="bg1"/>
                </a:solidFill>
                <a:effectLst/>
                <a:latin typeface="+mn-lt"/>
                <a:ea typeface="+mn-ea"/>
                <a:cs typeface="+mn-cs"/>
              </a:rPr>
              <a:t>Subtítulos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s-ES" sz="3000" b="0" i="0" u="none" strike="noStrike" kern="1200" noProof="0" dirty="0">
                <a:solidFill>
                  <a:schemeClr val="bg1"/>
                </a:solidFill>
                <a:effectLst/>
                <a:latin typeface="+mn-lt"/>
                <a:ea typeface="+mn-ea"/>
                <a:cs typeface="+mn-cs"/>
              </a:rPr>
              <a:t>	</a:t>
            </a:r>
            <a:r>
              <a:rPr lang="es-ES" sz="3000" b="0" i="0" u="none" strike="noStrike" kern="1200" baseline="0" noProof="0" dirty="0">
                <a:solidFill>
                  <a:schemeClr val="bg1"/>
                </a:solidFill>
                <a:effectLst/>
                <a:latin typeface="+mn-lt"/>
                <a:ea typeface="+mn-ea"/>
                <a:cs typeface="+mn-cs"/>
              </a:rPr>
              <a:t>         </a:t>
            </a:r>
            <a:r>
              <a:rPr lang="es-ES" sz="3000" b="0" i="0" u="none" strike="noStrike" kern="1200" noProof="0" dirty="0">
                <a:solidFill>
                  <a:schemeClr val="bg1"/>
                </a:solidFill>
                <a:effectLst/>
                <a:latin typeface="+mn-lt"/>
                <a:ea typeface="+mn-ea"/>
                <a:cs typeface="+mn-cs"/>
              </a:rPr>
              <a:t>- Citas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s-ES" sz="1000" b="0" i="0" u="none" strike="noStrike" kern="1200" noProof="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s-ES" sz="3000" b="0" i="0" u="none" strike="noStrike" kern="1200" noProof="0" dirty="0">
                <a:solidFill>
                  <a:schemeClr val="bg1"/>
                </a:solidFill>
                <a:effectLst/>
                <a:latin typeface="+mn-lt"/>
                <a:ea typeface="+mn-ea"/>
                <a:cs typeface="+mn-cs"/>
              </a:rPr>
              <a:t>24 puntos </a:t>
            </a:r>
            <a:r>
              <a:rPr lang="es-ES" sz="3000" b="0" i="0" u="none" strike="noStrike" kern="1200" baseline="0" noProof="0" dirty="0">
                <a:solidFill>
                  <a:schemeClr val="bg1"/>
                </a:solidFill>
                <a:effectLst/>
                <a:latin typeface="+mn-lt"/>
                <a:ea typeface="+mn-ea"/>
                <a:cs typeface="+mn-cs"/>
              </a:rPr>
              <a:t>-  </a:t>
            </a:r>
            <a:r>
              <a:rPr lang="es-ES" sz="3000" b="0" i="0" u="none" strike="noStrike" kern="1200" baseline="0" noProof="0" dirty="0">
                <a:solidFill>
                  <a:schemeClr val="bg1"/>
                </a:solidFill>
                <a:effectLst/>
                <a:latin typeface="+mn-lt"/>
                <a:ea typeface="Quattrocento Sans"/>
                <a:cs typeface="Quattrocento Sans"/>
                <a:sym typeface="Quattrocento Sans"/>
              </a:rPr>
              <a:t>Cuerpo de texto</a:t>
            </a:r>
            <a:endParaRPr lang="es-ES" sz="3000" noProof="0" dirty="0"/>
          </a:p>
          <a:p>
            <a:pPr fontAlgn="base"/>
            <a:endParaRPr lang="es-ES" sz="3000" b="0" i="0" u="none" strike="noStrike" kern="1200" noProof="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s-ES" sz="2400" b="0" i="0" u="none" strike="noStrike" kern="1200" baseline="0" noProof="0" dirty="0">
                <a:solidFill>
                  <a:schemeClr val="bg1"/>
                </a:solidFill>
                <a:effectLst/>
                <a:latin typeface="+mn-lt"/>
                <a:ea typeface="+mn-ea"/>
                <a:cs typeface="+mn-cs"/>
                <a:sym typeface="Quattrocento Sans"/>
              </a:rPr>
              <a:t>Asegúrese de mantener los tamaños de fuente de los diseños de diapositiva. La fuente empleada en todo el PowerPoint </a:t>
            </a:r>
            <a:r>
              <a:rPr lang="es-ES" sz="2400" b="1" i="0" u="none" strike="noStrike" kern="1200" baseline="0" noProof="0" dirty="0">
                <a:solidFill>
                  <a:schemeClr val="bg1"/>
                </a:solidFill>
                <a:effectLst/>
                <a:latin typeface="+mn-lt"/>
                <a:ea typeface="+mn-ea"/>
                <a:cs typeface="+mn-cs"/>
                <a:sym typeface="Quattrocento Sans"/>
              </a:rPr>
              <a:t>AMBITION TO EMPLOY </a:t>
            </a:r>
            <a:r>
              <a:rPr lang="es-ES" sz="2400" b="0" i="0" u="none" strike="noStrike" kern="1200" baseline="0" noProof="0" dirty="0">
                <a:solidFill>
                  <a:schemeClr val="bg1"/>
                </a:solidFill>
                <a:effectLst/>
                <a:latin typeface="+mn-lt"/>
                <a:ea typeface="+mn-ea"/>
                <a:cs typeface="+mn-cs"/>
                <a:sym typeface="Quattrocento Sans"/>
              </a:rPr>
              <a:t>es:</a:t>
            </a:r>
          </a:p>
          <a:p>
            <a:pPr fontAlgn="base"/>
            <a:endParaRPr lang="es-ES" sz="2400" b="0" i="0" u="none" strike="noStrike" kern="1200" baseline="0" noProof="0" dirty="0">
              <a:solidFill>
                <a:schemeClr val="bg1"/>
              </a:solidFill>
              <a:effectLst/>
              <a:latin typeface="+mn-lt"/>
              <a:ea typeface="+mn-ea"/>
              <a:cs typeface="+mn-cs"/>
              <a:sym typeface="Quattrocento Sans"/>
            </a:endParaRPr>
          </a:p>
          <a:p>
            <a:pPr fontAlgn="base"/>
            <a:r>
              <a:rPr lang="es-ES" sz="3600" b="1" i="1" baseline="0" noProof="0" dirty="0">
                <a:solidFill>
                  <a:schemeClr val="bg1"/>
                </a:solidFill>
                <a:latin typeface="+mn-lt"/>
                <a:ea typeface="Quattrocento Sans"/>
                <a:cs typeface="Quattrocento Sans"/>
                <a:sym typeface="Quattrocento Sans"/>
              </a:rPr>
              <a:t>Calibri</a:t>
            </a:r>
            <a:endParaRPr lang="es-ES" sz="3600" baseline="0" noProof="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s-ES" noProof="0" dirty="0"/>
              <a:t>TÍTULO</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s-ES" noProof="0" dirty="0"/>
              <a:t>Cita</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s-ES" noProof="0" dirty="0"/>
              <a:t>TÍTULO</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del texto</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s-ES" noProof="0" dirty="0"/>
              <a:t>Cita</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s-ES" noProof="0" dirty="0"/>
              <a:t>Subtítulo</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s-ES" noProof="0" dirty="0"/>
              <a:t>TÍTULO</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s-ES" noProof="0" dirty="0"/>
          </a:p>
          <a:p>
            <a:endParaRPr lang="es-ES" noProof="0" dirty="0"/>
          </a:p>
          <a:p>
            <a:endParaRPr lang="es-ES" noProof="0" dirty="0"/>
          </a:p>
          <a:p>
            <a:r>
              <a:rPr lang="es-ES" noProof="0" dirty="0"/>
              <a:t>Pulse aquí para añadir una foto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s-ES" noProof="0" dirty="0"/>
              <a:t>Subtítulo</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s-ES" noProof="0" dirty="0"/>
              <a:t>TÍTULO</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s-ES" noProof="0" dirty="0"/>
          </a:p>
          <a:p>
            <a:endParaRPr lang="es-ES" noProof="0" dirty="0"/>
          </a:p>
          <a:p>
            <a:endParaRPr lang="es-ES" noProof="0" dirty="0"/>
          </a:p>
          <a:p>
            <a:r>
              <a:rPr lang="es-ES" noProof="0" dirty="0"/>
              <a:t>Pulse aquí para añadir una foto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s-ES" noProof="0" dirty="0"/>
              <a:t>Subtítulo</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s-ES" noProof="0" dirty="0"/>
              <a:t>TÍTULO</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s-ES" noProof="0" dirty="0"/>
          </a:p>
          <a:p>
            <a:endParaRPr lang="es-ES" noProof="0" dirty="0"/>
          </a:p>
          <a:p>
            <a:endParaRPr lang="es-ES" noProof="0" dirty="0"/>
          </a:p>
          <a:p>
            <a:r>
              <a:rPr lang="es-ES" noProof="0" dirty="0"/>
              <a:t>Pulse aquí para añadir una foto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s-ES" noProof="0" dirty="0"/>
              <a:t>TÍTULO</a:t>
            </a:r>
            <a:endParaRPr lang="en-US" dirty="0"/>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
    <p:bg>
      <p:bgPr>
        <a:blipFill dpi="0" rotWithShape="1">
          <a:blip r:embed="rId2" cstate="print">
            <a:lum/>
            <a:extLst>
              <a:ext uri="{28A0092B-C50C-407E-A947-70E740481C1C}">
                <a14:useLocalDpi xmlns:a14="http://schemas.microsoft.com/office/drawing/2010/main"/>
              </a:ext>
            </a:extLst>
          </a:blip>
          <a:srcRect/>
          <a:stretch>
            <a:fillRect l="36000"/>
          </a:stretch>
        </a:blipFill>
        <a:effectLst/>
      </p:bgPr>
    </p:bg>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s-ES" noProof="0" dirty="0"/>
              <a:t>TÍTULO</a:t>
            </a:r>
            <a:endParaRPr lang="en-US" dirty="0"/>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4" cstate="print">
            <a:extLst>
              <a:ext uri="{28A0092B-C50C-407E-A947-70E740481C1C}">
                <a14:useLocalDpi xmlns:a14="http://schemas.microsoft.com/office/drawing/2010/main"/>
              </a:ext>
            </a:extLst>
          </a:blip>
          <a:srcRect l="-4371" r="-3012" b="-8952"/>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s-ES" noProof="0" dirty="0"/>
              <a:t>TÍTULO</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s-ES" noProof="0" dirty="0"/>
              <a:t>TÍTULO</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s-ES" noProof="0" dirty="0"/>
              <a:t>TÍTULO</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81697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s-ES" sz="3600" noProof="0" dirty="0">
                <a:solidFill>
                  <a:schemeClr val="bg1"/>
                </a:solidFill>
                <a:latin typeface="+mn-lt"/>
                <a:ea typeface="Quattrocento Sans"/>
                <a:cs typeface="Quattrocento Sans"/>
                <a:sym typeface="Quattrocento Sans"/>
              </a:rPr>
              <a:t>ICONOS UTILIZABLES EN EL POWERPOINT </a:t>
            </a:r>
            <a:r>
              <a:rPr lang="es-ES" sz="3600" b="1" baseline="0" noProof="0" dirty="0">
                <a:solidFill>
                  <a:schemeClr val="bg1"/>
                </a:solidFill>
                <a:latin typeface="+mn-lt"/>
                <a:ea typeface="Quattrocento Sans"/>
                <a:cs typeface="Quattrocento Sans"/>
                <a:sym typeface="Quattrocento Sans"/>
              </a:rPr>
              <a:t>AMBITION TO EMPLOY</a:t>
            </a:r>
            <a:endParaRPr lang="es-ES" sz="3600" baseline="0" noProof="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s-ES" sz="3600" noProof="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s-ES" sz="2400" i="1" noProof="0" dirty="0">
                <a:solidFill>
                  <a:schemeClr val="bg1"/>
                </a:solidFill>
                <a:latin typeface="+mn-lt"/>
                <a:ea typeface="Quattrocento Sans"/>
                <a:cs typeface="Quattrocento Sans"/>
                <a:sym typeface="Quattrocento Sans"/>
              </a:rPr>
              <a:t>Puede cambiar</a:t>
            </a:r>
            <a:r>
              <a:rPr lang="es-ES" sz="2400" i="1" baseline="0" noProof="0" dirty="0">
                <a:solidFill>
                  <a:schemeClr val="bg1"/>
                </a:solidFill>
                <a:latin typeface="+mn-lt"/>
                <a:ea typeface="Quattrocento Sans"/>
                <a:cs typeface="Quattrocento Sans"/>
                <a:sym typeface="Quattrocento Sans"/>
              </a:rPr>
              <a:t> el tamaño sin perder calidad. Cambie el color, ancho y estilo de las líneas.</a:t>
            </a:r>
          </a:p>
          <a:p>
            <a:pPr marL="0" lvl="0" indent="0" algn="l" rtl="0">
              <a:spcBef>
                <a:spcPts val="0"/>
              </a:spcBef>
              <a:spcAft>
                <a:spcPts val="0"/>
              </a:spcAft>
              <a:buClr>
                <a:schemeClr val="dk1"/>
              </a:buClr>
              <a:buSzPts val="1100"/>
              <a:buFont typeface="Arial"/>
              <a:buNone/>
            </a:pPr>
            <a:endParaRPr lang="es-ES" sz="3600" noProof="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s-ES" sz="2400" noProof="0" dirty="0">
                <a:solidFill>
                  <a:schemeClr val="bg1"/>
                </a:solidFill>
                <a:latin typeface="+mn-lt"/>
                <a:ea typeface="Quattrocento Sans"/>
                <a:cs typeface="Quattrocento Sans"/>
                <a:sym typeface="Quattrocento Sans"/>
              </a:rPr>
              <a:t>¿A que</a:t>
            </a:r>
            <a:r>
              <a:rPr lang="es-ES" sz="2400" baseline="0" noProof="0" dirty="0">
                <a:solidFill>
                  <a:schemeClr val="bg1"/>
                </a:solidFill>
                <a:latin typeface="+mn-lt"/>
                <a:ea typeface="Quattrocento Sans"/>
                <a:cs typeface="Quattrocento Sans"/>
                <a:sym typeface="Quattrocento Sans"/>
              </a:rPr>
              <a:t> es buena idea</a:t>
            </a:r>
            <a:r>
              <a:rPr lang="es-ES" sz="2400" noProof="0" dirty="0">
                <a:solidFill>
                  <a:schemeClr val="bg1"/>
                </a:solidFill>
                <a:latin typeface="+mn-lt"/>
                <a:ea typeface="Quattrocento Sans"/>
                <a:cs typeface="Quattrocento Sans"/>
                <a:sym typeface="Quattrocento Sans"/>
              </a:rPr>
              <a:t>?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s-ES" noProof="0" dirty="0"/>
              <a:t>TÍTULO</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s-ES" noProof="0" dirty="0"/>
              <a:t>TÍTULO</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s-ES" noProof="0" dirty="0"/>
              <a:t> </a:t>
            </a:r>
          </a:p>
          <a:p>
            <a:endParaRPr lang="es-ES" noProof="0" dirty="0"/>
          </a:p>
          <a:p>
            <a:endParaRPr lang="es-ES" noProof="0" dirty="0"/>
          </a:p>
          <a:p>
            <a:endParaRPr lang="es-ES" noProof="0" dirty="0"/>
          </a:p>
          <a:p>
            <a:endParaRPr lang="es-ES" noProof="0" dirty="0"/>
          </a:p>
          <a:p>
            <a:r>
              <a:rPr lang="es-ES" noProof="0" dirty="0"/>
              <a:t>    </a:t>
            </a:r>
          </a:p>
          <a:p>
            <a:r>
              <a:rPr lang="es-ES" noProof="0" dirty="0"/>
              <a:t>Pulse aquí para añadir una foto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s-ES" noProof="0" dirty="0"/>
              <a:t>TÍTULO</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s-ES" noProof="0" dirty="0"/>
              <a:t>TÍTULO</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s-ES" noProof="0" dirty="0"/>
              <a:t>TÍTULO</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s-ES" noProof="0" dirty="0"/>
              <a:t>TÍTULO</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s-ES" noProof="0" dirty="0"/>
              <a:t>TÍTULO</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s-ES" noProof="0" dirty="0"/>
              <a:t>TÍTULO</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s-ES" noProof="0" dirty="0"/>
              <a:t>TÍTULO</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s-ES" noProof="0" dirty="0"/>
              <a:t>Pulse aquí para añadir una foto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s-ES" noProof="0" dirty="0"/>
              <a:t>TÍTULO</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s-ES" dirty="0"/>
              <a:t> </a:t>
            </a:r>
          </a:p>
          <a:p>
            <a:endParaRPr lang="es-ES" dirty="0"/>
          </a:p>
          <a:p>
            <a:endParaRPr lang="es-ES" dirty="0"/>
          </a:p>
          <a:p>
            <a:endParaRPr lang="es-ES" dirty="0"/>
          </a:p>
          <a:p>
            <a:endParaRPr lang="es-ES" dirty="0"/>
          </a:p>
          <a:p>
            <a:r>
              <a:rPr lang="es-ES" dirty="0"/>
              <a:t>    </a:t>
            </a:r>
          </a:p>
          <a:p>
            <a:r>
              <a:rPr lang="es-ES" dirty="0"/>
              <a:t>Pulse aquí para añadir </a:t>
            </a:r>
            <a:r>
              <a:rPr lang="es-ES" noProof="0" dirty="0"/>
              <a:t>una</a:t>
            </a:r>
            <a:r>
              <a:rPr lang="es-ES" dirty="0"/>
              <a:t> foto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dirty="0"/>
              <a:t>Cuerpo de texto</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s-ES" dirty="0"/>
              <a:t>TÍTULO</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s-ES" noProof="0" dirty="0"/>
              <a:t>Cita</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s-ES" noProof="0" dirty="0"/>
              <a:t>Cita</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8547237" y="0"/>
            <a:ext cx="3759200" cy="2121496"/>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a:ext>
            </a:extLst>
          </a:blip>
          <a:srcRect l="-7382" t="-7635" r="-1"/>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s-ES" noProof="0" dirty="0"/>
          </a:p>
          <a:p>
            <a:endParaRPr lang="es-ES" noProof="0" dirty="0"/>
          </a:p>
          <a:p>
            <a:endParaRPr lang="es-ES" noProof="0" dirty="0"/>
          </a:p>
          <a:p>
            <a:endParaRPr lang="es-ES" noProof="0" dirty="0"/>
          </a:p>
          <a:p>
            <a:endParaRPr lang="es-ES" noProof="0" dirty="0"/>
          </a:p>
          <a:p>
            <a:endParaRPr lang="es-ES" noProof="0" dirty="0"/>
          </a:p>
          <a:p>
            <a:endParaRPr lang="es-ES" noProof="0" dirty="0"/>
          </a:p>
          <a:p>
            <a:r>
              <a:rPr lang="es-ES" noProof="0" dirty="0"/>
              <a:t>        Añada aquí su foto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s-ES" noProof="0" dirty="0"/>
              <a:t>Título</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s-ES" noProof="0" dirty="0"/>
              <a:t>Cita</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s-ES" noProof="0" dirty="0"/>
              <a:t>Cita</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s-ES" noProof="0" dirty="0"/>
              <a:t>Cita</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s-ES" noProof="0" dirty="0"/>
              <a:t>Cita</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marL="0" marR="0" lvl="0" indent="0" algn="ctr" defTabSz="914400" rtl="0" eaLnBrk="1" fontAlgn="auto" latinLnBrk="0" hangingPunct="1">
              <a:lnSpc>
                <a:spcPct val="90000"/>
              </a:lnSpc>
              <a:spcBef>
                <a:spcPts val="1000"/>
              </a:spcBef>
              <a:spcAft>
                <a:spcPts val="0"/>
              </a:spcAft>
              <a:buClrTx/>
              <a:buSzTx/>
              <a:buFont typeface="Arial"/>
              <a:buNone/>
              <a:tabLst/>
              <a:defRPr/>
            </a:pPr>
            <a:r>
              <a:rPr lang="es-ES" noProof="0" dirty="0"/>
              <a:t>Cuerpo de texto</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s-ES" noProof="0" dirty="0"/>
              <a:t>TÍTULO</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s-ES" noProof="0" dirty="0"/>
              <a:t>Subtítulo</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s-ES" noProof="0" dirty="0"/>
              <a:t>Cuerpo de texto</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s-ES" noProof="0" dirty="0"/>
              <a:t>Subtítulo</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s-ES" noProof="0" dirty="0"/>
              <a:t>Cuerpo de texto</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s-ES" noProof="0" dirty="0"/>
              <a:t>Subtítulo</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s-ES" noProof="0" dirty="0"/>
              <a:t>Cuerpo de texto</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s-ES" noProof="0" dirty="0"/>
              <a:t>TÍTULO</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s-ES" noProof="0" dirty="0"/>
              <a:t>Subtítulo</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s-ES" noProof="0" dirty="0"/>
              <a:t>Subtítulo</a:t>
            </a:r>
          </a:p>
        </p:txBody>
      </p:sp>
    </p:spTree>
    <p:extLst>
      <p:ext uri="{BB962C8B-B14F-4D97-AF65-F5344CB8AC3E}">
        <p14:creationId xmlns:p14="http://schemas.microsoft.com/office/powerpoint/2010/main" val="3342213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30229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6175512" y="449638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s-ES" noProof="0" dirty="0"/>
              <a:t>TÍTULO</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Subtítulo</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54" name="Text Placeholder 23"/>
          <p:cNvSpPr>
            <a:spLocks noGrp="1"/>
          </p:cNvSpPr>
          <p:nvPr>
            <p:ph type="body" sz="quarter" idx="18" hasCustomPrompt="1"/>
          </p:nvPr>
        </p:nvSpPr>
        <p:spPr>
          <a:xfrm>
            <a:off x="4968894" y="4387646"/>
            <a:ext cx="1176670" cy="1292995"/>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387646"/>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s-ES" noProof="0" dirty="0"/>
              <a:t>Cuerpo de texto</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baseline="0">
                <a:solidFill>
                  <a:schemeClr val="bg1"/>
                </a:solidFill>
              </a:defRPr>
            </a:lvl1pPr>
          </a:lstStyle>
          <a:p>
            <a:endParaRPr lang="es-ES" noProof="0" dirty="0"/>
          </a:p>
          <a:p>
            <a:endParaRPr lang="es-ES" noProof="0" dirty="0"/>
          </a:p>
          <a:p>
            <a:endParaRPr lang="es-ES" noProof="0" dirty="0"/>
          </a:p>
          <a:p>
            <a:endParaRPr lang="es-ES" noProof="0" dirty="0"/>
          </a:p>
          <a:p>
            <a:endParaRPr lang="es-ES" noProof="0" dirty="0"/>
          </a:p>
          <a:p>
            <a:endParaRPr lang="es-ES" noProof="0" dirty="0"/>
          </a:p>
          <a:p>
            <a:endParaRPr lang="es-ES" noProof="0" dirty="0"/>
          </a:p>
          <a:p>
            <a:r>
              <a:rPr lang="es-ES" noProof="0" dirty="0"/>
              <a:t>                    Pulse aquí para añadir una foto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s-ES" noProof="0" dirty="0"/>
              <a:t>Título</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s-ES" noProof="0" dirty="0"/>
              <a:t>TÍTULO</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Subtítulo</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s-ES" noProof="0" dirty="0"/>
              <a:t> Pulse aquí para añadir una foto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s-ES" noProof="0" dirty="0"/>
              <a:t> Pulse aquí para añadir una foto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s-ES" noProof="0" dirty="0"/>
              <a:t>TÍTULO</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Subtítulo</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l="-3666" t="-1339"/>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s-ES" noProof="0" dirty="0"/>
              <a:t> Pulse aquí para añadir una foto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s-ES" noProof="0" dirty="0"/>
              <a:t>TÍTULO</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s-ES" noProof="0"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s-ES" noProof="0" dirty="0"/>
              <a:t> Pulse aquí para añadir una foto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s-ES" noProof="0" dirty="0"/>
              <a:t>TÍTULO</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Subtítulo</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3047260" cy="1841017"/>
          </a:xfrm>
        </p:spPr>
        <p:txBody>
          <a:bodyPr anchor="ctr">
            <a:noAutofit/>
          </a:bodyPr>
          <a:lstStyle>
            <a:lvl1pPr marL="0" indent="0" algn="l">
              <a:buNone/>
              <a:defRPr sz="5400" baseline="0">
                <a:solidFill>
                  <a:srgbClr val="6D6E6C"/>
                </a:solidFill>
                <a:latin typeface="+mn-lt"/>
              </a:defRPr>
            </a:lvl1pPr>
          </a:lstStyle>
          <a:p>
            <a:pPr lvl="0"/>
            <a:r>
              <a:rPr lang="es-ES" noProof="0" dirty="0"/>
              <a:t>A CONTI-NUACIÓN</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¿Alguna pregunta?</a:t>
            </a:r>
          </a:p>
        </p:txBody>
      </p:sp>
      <p:cxnSp>
        <p:nvCxnSpPr>
          <p:cNvPr id="26" name="Straight Connector 25"/>
          <p:cNvCxnSpPr>
            <a:cxnSpLocks/>
          </p:cNvCxnSpPr>
          <p:nvPr userDrawn="1"/>
        </p:nvCxnSpPr>
        <p:spPr>
          <a:xfrm>
            <a:off x="3474722" y="700120"/>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s-ES" noProof="0" dirty="0"/>
              <a:t>Texto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baseline="0">
                <a:solidFill>
                  <a:schemeClr val="bg1"/>
                </a:solidFill>
              </a:defRPr>
            </a:lvl1pPr>
          </a:lstStyle>
          <a:p>
            <a:pPr lvl="0"/>
            <a:r>
              <a:rPr lang="es-ES" noProof="0" dirty="0"/>
              <a:t>Texto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l="-9801" b="-15543"/>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s-ES" noProof="0" dirty="0"/>
          </a:p>
          <a:p>
            <a:endParaRPr lang="es-ES" noProof="0" dirty="0"/>
          </a:p>
          <a:p>
            <a:endParaRPr lang="es-ES" noProof="0" dirty="0"/>
          </a:p>
          <a:p>
            <a:endParaRPr lang="es-ES" noProof="0" dirty="0"/>
          </a:p>
          <a:p>
            <a:endParaRPr lang="es-ES" noProof="0" dirty="0"/>
          </a:p>
          <a:p>
            <a:endParaRPr lang="es-ES" noProof="0" dirty="0"/>
          </a:p>
          <a:p>
            <a:endParaRPr lang="es-ES" noProof="0" dirty="0"/>
          </a:p>
          <a:p>
            <a:r>
              <a:rPr lang="es-ES" noProof="0" dirty="0"/>
              <a:t>                    Pulse aquí para añadir un foto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s-ES" noProof="0" dirty="0"/>
              <a:t>Título</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s-ES" noProof="0" dirty="0"/>
              <a:t>TÍTULO</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s-ES" noProof="0" dirty="0"/>
              <a:t>TÍTULO</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s-ES" noProof="0" dirty="0"/>
              <a:t>TÍTULO</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s-ES" noProof="0" dirty="0"/>
              <a:t>Cuerpo de texto</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5/12/2020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‹Nº›</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73" r:id="rId28"/>
    <p:sldLayoutId id="2147483736" r:id="rId29"/>
    <p:sldLayoutId id="2147483703" r:id="rId30"/>
    <p:sldLayoutId id="2147483699" r:id="rId31"/>
    <p:sldLayoutId id="2147483711" r:id="rId32"/>
    <p:sldLayoutId id="2147483768" r:id="rId33"/>
    <p:sldLayoutId id="2147483769" r:id="rId34"/>
    <p:sldLayoutId id="2147483770" r:id="rId35"/>
    <p:sldLayoutId id="2147483704" r:id="rId36"/>
    <p:sldLayoutId id="2147483738" r:id="rId37"/>
    <p:sldLayoutId id="2147483739" r:id="rId38"/>
    <p:sldLayoutId id="2147483741" r:id="rId39"/>
    <p:sldLayoutId id="2147483686" r:id="rId40"/>
    <p:sldLayoutId id="2147483755" r:id="rId41"/>
    <p:sldLayoutId id="2147483756" r:id="rId42"/>
    <p:sldLayoutId id="2147483753" r:id="rId43"/>
    <p:sldLayoutId id="2147483746" r:id="rId44"/>
    <p:sldLayoutId id="2147483772" r:id="rId45"/>
    <p:sldLayoutId id="2147483734" r:id="rId46"/>
    <p:sldLayoutId id="2147483747" r:id="rId47"/>
    <p:sldLayoutId id="2147483767" r:id="rId48"/>
    <p:sldLayoutId id="2147483748" r:id="rId49"/>
    <p:sldLayoutId id="2147483749" r:id="rId50"/>
    <p:sldLayoutId id="2147483750" r:id="rId51"/>
    <p:sldLayoutId id="2147483751" r:id="rId52"/>
    <p:sldLayoutId id="2147483752" r:id="rId53"/>
    <p:sldLayoutId id="2147483687" r:id="rId54"/>
    <p:sldLayoutId id="2147483754" r:id="rId55"/>
    <p:sldLayoutId id="2147483740" r:id="rId56"/>
    <p:sldLayoutId id="2147483705" r:id="rId57"/>
    <p:sldLayoutId id="2147483737" r:id="rId58"/>
    <p:sldLayoutId id="2147483735" r:id="rId59"/>
    <p:sldLayoutId id="2147483709" r:id="rId60"/>
    <p:sldLayoutId id="2147483717" r:id="rId61"/>
    <p:sldLayoutId id="2147483654" r:id="rId62"/>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pixabay.com/en/winning-success-achievement-sport-2829615/" TargetMode="External"/><Relationship Id="rId2" Type="http://schemas.openxmlformats.org/officeDocument/2006/relationships/image" Target="../media/image28.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hyperlink" Target="https://www.peoplematters.in/article/talent-management/how-to-drive-talent-agility-to-increase-productivity-and-efficiency-16233" TargetMode="External"/><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hyperlink" Target="https://pixabay.com/en/fireworks-new-year-s-eve-sparkler-1993221/" TargetMode="External"/><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3" Type="http://schemas.openxmlformats.org/officeDocument/2006/relationships/hyperlink" Target="http://www.pngall.com/hummingbird-png" TargetMode="External"/><Relationship Id="rId2" Type="http://schemas.openxmlformats.org/officeDocument/2006/relationships/image" Target="../media/image33.pn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hyperlink" Target="http://www.eremedia.com/tlnt/whether-employers-realize-it-or-not-its-now-a-candidate-driven-market/" TargetMode="External"/><Relationship Id="rId1" Type="http://schemas.openxmlformats.org/officeDocument/2006/relationships/slideLayout" Target="../slideLayouts/slideLayout9.xml"/><Relationship Id="rId4" Type="http://schemas.openxmlformats.org/officeDocument/2006/relationships/hyperlink" Target="https://pixabay.com/en/puzzle-pieces-house-shape-2648213/"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flickr.com/photos/adamgrabek/6424464061" TargetMode="External"/><Relationship Id="rId2" Type="http://schemas.openxmlformats.org/officeDocument/2006/relationships/image" Target="../media/image35.jp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hyperlink" Target="https://www.peoplematters.in/article/skilling/need-hour-multi-skilled-employees-11584" TargetMode="External"/><Relationship Id="rId2" Type="http://schemas.openxmlformats.org/officeDocument/2006/relationships/image" Target="../media/image36.jpe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3" Type="http://schemas.openxmlformats.org/officeDocument/2006/relationships/hyperlink" Target="http://cute-pictures.blogspot.com/2009/06/growing-green-plant.html" TargetMode="External"/><Relationship Id="rId2" Type="http://schemas.openxmlformats.org/officeDocument/2006/relationships/image" Target="../media/image37.jp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hyperlink" Target="https://www.peoplematters.in/article/benefits-and-rewards/it-time-kill-employee-month-program-13334" TargetMode="External"/><Relationship Id="rId2" Type="http://schemas.openxmlformats.org/officeDocument/2006/relationships/image" Target="../media/image38.jpeg"/><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3" Type="http://schemas.openxmlformats.org/officeDocument/2006/relationships/hyperlink" Target="http://www.schabell.org/2017/11/appdev-cloud-with-financial-customer-evaluation-solution.html" TargetMode="External"/><Relationship Id="rId2" Type="http://schemas.openxmlformats.org/officeDocument/2006/relationships/image" Target="../media/image39.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www.forbes.com/sites/allbusiness/2013/09/17/7-simple-tips-for-documenting-your-important-business-procedures/#3efd87291ab8" TargetMode="External"/><Relationship Id="rId1" Type="http://schemas.openxmlformats.org/officeDocument/2006/relationships/slideLayout" Target="../slideLayouts/slideLayout33.xml"/><Relationship Id="rId4" Type="http://schemas.openxmlformats.org/officeDocument/2006/relationships/hyperlink" Target="https://technofaq.org/posts/2017/02/4-ways-for-small-businesses-to-get-their-foot-in-the-door/"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technofaq.org/posts/2020/03/how-to-resolve-it-issues-when-time-and-resources-are-limited/" TargetMode="External"/><Relationship Id="rId2" Type="http://schemas.openxmlformats.org/officeDocument/2006/relationships/image" Target="../media/image41.png"/><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3" Type="http://schemas.openxmlformats.org/officeDocument/2006/relationships/hyperlink" Target="https://www.peoplematters.in/video/webinar/webcast-making-corporate-wellness-programs-work-21777" TargetMode="External"/><Relationship Id="rId2" Type="http://schemas.openxmlformats.org/officeDocument/2006/relationships/image" Target="../media/image42.jpe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0.xml.rels><?xml version="1.0" encoding="UTF-8" standalone="yes"?>
<Relationships xmlns="http://schemas.openxmlformats.org/package/2006/relationships"><Relationship Id="rId3" Type="http://schemas.openxmlformats.org/officeDocument/2006/relationships/hyperlink" Target="https://news.schoolsdo.org/2017/08/expect-more-career-technical-education-in-w-va/" TargetMode="External"/><Relationship Id="rId2" Type="http://schemas.openxmlformats.org/officeDocument/2006/relationships/image" Target="../media/image43.jpeg"/><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3" Type="http://schemas.openxmlformats.org/officeDocument/2006/relationships/hyperlink" Target="http://thecollaboratory.wikidot.com/philosophy-of-thought-and-logic-2013-2014" TargetMode="External"/><Relationship Id="rId2" Type="http://schemas.openxmlformats.org/officeDocument/2006/relationships/image" Target="../media/image44.jpeg"/><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3" Type="http://schemas.openxmlformats.org/officeDocument/2006/relationships/hyperlink" Target="https://2013.igem.org/Main_Page_Archive" TargetMode="External"/><Relationship Id="rId2" Type="http://schemas.openxmlformats.org/officeDocument/2006/relationships/image" Target="../media/image45.jpe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hyperlink" Target="https://www.malaysia-students.com/2014/04/habits-of-successful-college-students.html" TargetMode="External"/><Relationship Id="rId2" Type="http://schemas.openxmlformats.org/officeDocument/2006/relationships/image" Target="../media/image46.jpeg"/><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7.png"/><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hyperlink" Target="https://www.linkedin.com/pulse/how-i-hire-you-cant-fake-personality-passion-purpose-richard-branson" TargetMode="External"/><Relationship Id="rId2" Type="http://schemas.openxmlformats.org/officeDocument/2006/relationships/hyperlink" Target="http://www.businessinsider.com/richard-branson-advice-for-entrepreneurs-2016-11?IR=T" TargetMode="External"/><Relationship Id="rId1" Type="http://schemas.openxmlformats.org/officeDocument/2006/relationships/slideLayout" Target="../slideLayouts/slideLayout8.xml"/><Relationship Id="rId5" Type="http://schemas.openxmlformats.org/officeDocument/2006/relationships/hyperlink" Target="http://kungenochslaven.blogspot.com/2012/09/soka-jobb.html" TargetMode="External"/><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hyperlink" Target="https://geobrava.wordpress.com/2019/10/16/digital-talent-gap-in-u-s-creates-new-growth-crisis/" TargetMode="External"/><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rantersbox.blogspot.com/2011/08/they-said-what.html" TargetMode="External"/><Relationship Id="rId2" Type="http://schemas.openxmlformats.org/officeDocument/2006/relationships/image" Target="../media/image27.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73903" y="2775738"/>
            <a:ext cx="3587201" cy="2472917"/>
          </a:xfrm>
        </p:spPr>
        <p:txBody>
          <a:bodyPr>
            <a:normAutofit/>
          </a:bodyPr>
          <a:lstStyle/>
          <a:p>
            <a:r>
              <a:rPr lang="es-ES" sz="2800" b="1" dirty="0">
                <a:solidFill>
                  <a:srgbClr val="CE1779"/>
                </a:solidFill>
              </a:rPr>
              <a:t>MÓDULO 2: </a:t>
            </a:r>
            <a:r>
              <a:rPr lang="es-ES" b="1" dirty="0"/>
              <a:t>	</a:t>
            </a:r>
          </a:p>
          <a:p>
            <a:pPr>
              <a:lnSpc>
                <a:spcPct val="100000"/>
              </a:lnSpc>
            </a:pPr>
            <a:endParaRPr lang="en-US" sz="300" b="1" dirty="0"/>
          </a:p>
          <a:p>
            <a:pPr>
              <a:lnSpc>
                <a:spcPct val="100000"/>
              </a:lnSpc>
              <a:spcBef>
                <a:spcPts val="0"/>
              </a:spcBef>
            </a:pPr>
            <a:r>
              <a:rPr lang="es-ES" sz="3300" b="1" dirty="0"/>
              <a:t>LAS FUNCIONES - ¿CÓMO ES LA PERSONA IDEAL? </a:t>
            </a:r>
          </a:p>
        </p:txBody>
      </p:sp>
      <p:pic>
        <p:nvPicPr>
          <p:cNvPr id="11" name="Picture Placeholder 10" descr="A picture containing person, indoor, doughnut, donut&#10;&#10;Description automatically generated">
            <a:extLst>
              <a:ext uri="{FF2B5EF4-FFF2-40B4-BE49-F238E27FC236}">
                <a16:creationId xmlns:a16="http://schemas.microsoft.com/office/drawing/2014/main" id="{D991EBF1-4ABF-2646-807E-15EA0A06B6B7}"/>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a:stretch/>
        </p:blipFill>
        <p:spPr>
          <a:xfrm>
            <a:off x="5466248" y="38783"/>
            <a:ext cx="6723803" cy="6824907"/>
          </a:xfrm>
        </p:spPr>
      </p:pic>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896091" cy="2654302"/>
          </a:xfrm>
        </p:spPr>
        <p:txBody>
          <a:bodyPr/>
          <a:lstStyle/>
          <a:p>
            <a:r>
              <a:rPr lang="es-ES" dirty="0"/>
              <a:t>2.3 CÓMO ELABORAR SATISFACTORIAMENTE UNA DESCRIPCIÓN DE VACANTE </a:t>
            </a:r>
          </a:p>
        </p:txBody>
      </p:sp>
      <p:pic>
        <p:nvPicPr>
          <p:cNvPr id="10" name="Picture 9" descr="A close up of a logo&#10;&#10;Description automatically generated">
            <a:extLst>
              <a:ext uri="{FF2B5EF4-FFF2-40B4-BE49-F238E27FC236}">
                <a16:creationId xmlns:a16="http://schemas.microsoft.com/office/drawing/2014/main" id="{66074868-8221-4B0C-A1FE-11A22A7430C7}"/>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rot="1978580">
            <a:off x="8306300" y="841734"/>
            <a:ext cx="2693967" cy="4387121"/>
          </a:xfrm>
          <a:prstGeom prst="rect">
            <a:avLst/>
          </a:prstGeom>
        </p:spPr>
      </p:pic>
    </p:spTree>
    <p:extLst>
      <p:ext uri="{BB962C8B-B14F-4D97-AF65-F5344CB8AC3E}">
        <p14:creationId xmlns:p14="http://schemas.microsoft.com/office/powerpoint/2010/main" val="2412031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0BB5595-49BA-2E4C-80AB-34ED83484E49}"/>
              </a:ext>
            </a:extLst>
          </p:cNvPr>
          <p:cNvSpPr>
            <a:spLocks noGrp="1"/>
          </p:cNvSpPr>
          <p:nvPr>
            <p:ph type="body" sz="quarter" idx="16"/>
          </p:nvPr>
        </p:nvSpPr>
        <p:spPr>
          <a:xfrm>
            <a:off x="816856" y="493776"/>
            <a:ext cx="8206828" cy="1119429"/>
          </a:xfrm>
        </p:spPr>
        <p:txBody>
          <a:bodyPr>
            <a:noAutofit/>
          </a:bodyPr>
          <a:lstStyle/>
          <a:p>
            <a:pPr algn="l"/>
            <a:r>
              <a:rPr lang="es-ES" dirty="0"/>
              <a:t>CÓMO ELABORAR SATISFACTORIAMENTE UNA DESCRIPCIÓN DE VACANTE </a:t>
            </a:r>
          </a:p>
        </p:txBody>
      </p:sp>
      <p:sp>
        <p:nvSpPr>
          <p:cNvPr id="4" name="Text Placeholder 3">
            <a:extLst>
              <a:ext uri="{FF2B5EF4-FFF2-40B4-BE49-F238E27FC236}">
                <a16:creationId xmlns:a16="http://schemas.microsoft.com/office/drawing/2014/main" id="{D769D524-5925-D646-97B9-9B32D48FD8AF}"/>
              </a:ext>
            </a:extLst>
          </p:cNvPr>
          <p:cNvSpPr>
            <a:spLocks noGrp="1"/>
          </p:cNvSpPr>
          <p:nvPr>
            <p:ph type="body" sz="quarter" idx="17"/>
          </p:nvPr>
        </p:nvSpPr>
        <p:spPr>
          <a:xfrm>
            <a:off x="529389" y="2001205"/>
            <a:ext cx="5796251" cy="3947440"/>
          </a:xfrm>
        </p:spPr>
        <p:txBody>
          <a:bodyPr/>
          <a:lstStyle/>
          <a:p>
            <a:pPr algn="just"/>
            <a:r>
              <a:rPr lang="es-ES" dirty="0"/>
              <a:t>Aunque las descripciones de puestos de trabajo se suelen utilizar como un medio para un fin concreto (cubrir una vacante), en realidad son mucho más que eso. Para la empresa es una oportunidad de establecer sus expectativas y el primer documento que puede servir de base para medir el rendimiento.   Piense en la descripción del puesto como una presentación comercial destinada a las personas candidatas. Tiene que ser lo suficientemente atractiva para captar su atención e interesante para mantenerla. </a:t>
            </a:r>
          </a:p>
          <a:p>
            <a:endParaRPr lang="en-US" dirty="0"/>
          </a:p>
        </p:txBody>
      </p:sp>
      <p:pic>
        <p:nvPicPr>
          <p:cNvPr id="19" name="Picture Placeholder 18" descr="A group of people around each other&#10;&#10;Description automatically generated">
            <a:extLst>
              <a:ext uri="{FF2B5EF4-FFF2-40B4-BE49-F238E27FC236}">
                <a16:creationId xmlns:a16="http://schemas.microsoft.com/office/drawing/2014/main" id="{4CA75401-3B83-3549-85A3-EBD1460FE40F}"/>
              </a:ext>
            </a:extLst>
          </p:cNvPr>
          <p:cNvPicPr>
            <a:picLocks noGrp="1" noChangeAspect="1"/>
          </p:cNvPicPr>
          <p:nvPr>
            <p:ph type="pic" sz="quarter" idx="18"/>
          </p:nvPr>
        </p:nvPicPr>
        <p:blipFill rotWithShape="1">
          <a:blip r:embed="rId2" cstate="print">
            <a:extLst>
              <a:ext uri="{28A0092B-C50C-407E-A947-70E740481C1C}">
                <a14:useLocalDpi xmlns:a14="http://schemas.microsoft.com/office/drawing/2010/main"/>
              </a:ext>
            </a:extLst>
          </a:blip>
          <a:srcRect t="-1048"/>
          <a:stretch/>
        </p:blipFill>
        <p:spPr>
          <a:xfrm flipH="1">
            <a:off x="6325641" y="4724"/>
            <a:ext cx="5850251" cy="6782936"/>
          </a:xfrm>
        </p:spPr>
      </p:pic>
    </p:spTree>
    <p:extLst>
      <p:ext uri="{BB962C8B-B14F-4D97-AF65-F5344CB8AC3E}">
        <p14:creationId xmlns:p14="http://schemas.microsoft.com/office/powerpoint/2010/main" val="1526225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man, woman, young, doing&#10;&#10;Description automatically generated">
            <a:extLst>
              <a:ext uri="{FF2B5EF4-FFF2-40B4-BE49-F238E27FC236}">
                <a16:creationId xmlns:a16="http://schemas.microsoft.com/office/drawing/2014/main" id="{3B03AAB9-8FD9-0A45-BFEE-A803547C6038}"/>
              </a:ext>
            </a:extLst>
          </p:cNvPr>
          <p:cNvPicPr>
            <a:picLocks noGrp="1" noChangeAspect="1"/>
          </p:cNvPicPr>
          <p:nvPr>
            <p:ph type="pic" sz="quarter" idx="27"/>
          </p:nvPr>
        </p:nvPicPr>
        <p:blipFill rotWithShape="1">
          <a:blip r:embed="rId2" cstate="print">
            <a:extLst>
              <a:ext uri="{28A0092B-C50C-407E-A947-70E740481C1C}">
                <a14:useLocalDpi xmlns:a14="http://schemas.microsoft.com/office/drawing/2010/main"/>
              </a:ext>
            </a:extLst>
          </a:blip>
          <a:srcRect r="-76"/>
          <a:stretch/>
        </p:blipFill>
        <p:spPr>
          <a:xfrm>
            <a:off x="9267" y="-1972"/>
            <a:ext cx="12186838" cy="3804275"/>
          </a:xfrm>
        </p:spPr>
      </p:pic>
      <p:sp>
        <p:nvSpPr>
          <p:cNvPr id="8" name="Rectangle 7">
            <a:extLst>
              <a:ext uri="{FF2B5EF4-FFF2-40B4-BE49-F238E27FC236}">
                <a16:creationId xmlns:a16="http://schemas.microsoft.com/office/drawing/2014/main" id="{6B08162C-064D-494D-A688-D8511F4AF64F}"/>
              </a:ext>
            </a:extLst>
          </p:cNvPr>
          <p:cNvSpPr/>
          <p:nvPr/>
        </p:nvSpPr>
        <p:spPr>
          <a:xfrm>
            <a:off x="332508" y="4608576"/>
            <a:ext cx="11700996" cy="296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5">
            <a:extLst>
              <a:ext uri="{FF2B5EF4-FFF2-40B4-BE49-F238E27FC236}">
                <a16:creationId xmlns:a16="http://schemas.microsoft.com/office/drawing/2014/main" id="{66F543A3-B66E-924C-95C8-5A4945373BF6}"/>
              </a:ext>
            </a:extLst>
          </p:cNvPr>
          <p:cNvSpPr>
            <a:spLocks noGrp="1"/>
          </p:cNvSpPr>
          <p:nvPr>
            <p:ph type="body" sz="quarter" idx="25"/>
          </p:nvPr>
        </p:nvSpPr>
        <p:spPr>
          <a:xfrm>
            <a:off x="332508" y="4041648"/>
            <a:ext cx="11545518" cy="3218688"/>
          </a:xfrm>
        </p:spPr>
        <p:txBody>
          <a:bodyPr anchor="t">
            <a:normAutofit/>
          </a:bodyPr>
          <a:lstStyle/>
          <a:p>
            <a:r>
              <a:rPr lang="es-ES" sz="2400" dirty="0">
                <a:latin typeface="+mn-lt"/>
              </a:rPr>
              <a:t>Para destacar, podría incluso enmarcar las tareas a modo de guion... </a:t>
            </a:r>
          </a:p>
          <a:p>
            <a:pPr lvl="0"/>
            <a:r>
              <a:rPr lang="es-ES" sz="2400" b="1" dirty="0">
                <a:solidFill>
                  <a:srgbClr val="CE1779"/>
                </a:solidFill>
                <a:latin typeface="+mn-lt"/>
              </a:rPr>
              <a:t>“Un día normal en la vida de [inserte aquí el título del puesto] incluye [lista de tareas]”.  </a:t>
            </a:r>
          </a:p>
          <a:p>
            <a:pPr lvl="0"/>
            <a:r>
              <a:rPr lang="es-ES" sz="2400" b="1" dirty="0">
                <a:solidFill>
                  <a:srgbClr val="CE1779"/>
                </a:solidFill>
                <a:latin typeface="+mn-lt"/>
              </a:rPr>
              <a:t>“¿Qué le parecería trabajar en una empresa que...?”.</a:t>
            </a:r>
          </a:p>
          <a:p>
            <a:r>
              <a:rPr lang="es-ES" sz="900" dirty="0">
                <a:latin typeface="+mn-lt"/>
              </a:rPr>
              <a:t> </a:t>
            </a:r>
          </a:p>
          <a:p>
            <a:r>
              <a:rPr lang="es-ES" sz="2000" i="1" dirty="0">
                <a:latin typeface="+mn-lt"/>
              </a:rPr>
              <a:t>En el Módulo 2, «Recursos», encontrará un modelo que puede editar a conveniencia. </a:t>
            </a:r>
          </a:p>
        </p:txBody>
      </p:sp>
    </p:spTree>
    <p:extLst>
      <p:ext uri="{BB962C8B-B14F-4D97-AF65-F5344CB8AC3E}">
        <p14:creationId xmlns:p14="http://schemas.microsoft.com/office/powerpoint/2010/main" val="3290780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0596208-43A0-BF48-9874-EC35F38235B2}"/>
              </a:ext>
            </a:extLst>
          </p:cNvPr>
          <p:cNvSpPr>
            <a:spLocks noGrp="1"/>
          </p:cNvSpPr>
          <p:nvPr>
            <p:ph type="body" sz="quarter" idx="13"/>
          </p:nvPr>
        </p:nvSpPr>
        <p:spPr>
          <a:xfrm>
            <a:off x="411614" y="2852060"/>
            <a:ext cx="6892700" cy="3526972"/>
          </a:xfrm>
        </p:spPr>
        <p:txBody>
          <a:bodyPr>
            <a:normAutofit fontScale="92500" lnSpcReduction="10000"/>
          </a:bodyPr>
          <a:lstStyle/>
          <a:p>
            <a:pPr algn="l"/>
            <a:r>
              <a:rPr lang="es-ES" i="0" dirty="0"/>
              <a:t>Al ser una microempresa, es mejor emplear un tono coloquial en su primera descripción de vacante.  </a:t>
            </a:r>
          </a:p>
          <a:p>
            <a:pPr algn="l"/>
            <a:r>
              <a:rPr lang="es-ES" b="1" i="0" dirty="0"/>
              <a:t>Las personas compran personas - </a:t>
            </a:r>
            <a:r>
              <a:rPr lang="es-ES" i="0" dirty="0"/>
              <a:t>Recuerde: las personas candidatas necesitan saber en qué les va a beneficiar el nuevo puesto en su vida, no solo en su trabajo. </a:t>
            </a:r>
          </a:p>
          <a:p>
            <a:pPr algn="l"/>
            <a:r>
              <a:rPr lang="es-ES" sz="2400" i="0" dirty="0"/>
              <a:t>Lo ideal es que la descripción del puesto ocupe entre 700 y 2.000 palabras. </a:t>
            </a:r>
          </a:p>
          <a:p>
            <a:endParaRPr lang="en-US" dirty="0"/>
          </a:p>
        </p:txBody>
      </p:sp>
    </p:spTree>
    <p:extLst>
      <p:ext uri="{BB962C8B-B14F-4D97-AF65-F5344CB8AC3E}">
        <p14:creationId xmlns:p14="http://schemas.microsoft.com/office/powerpoint/2010/main" val="1587873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s-ES" dirty="0"/>
              <a:t>REDACTEMOS LA PRIMERA </a:t>
            </a:r>
            <a:r>
              <a:rPr lang="es-ES" b="1" dirty="0">
                <a:solidFill>
                  <a:srgbClr val="CE1779"/>
                </a:solidFill>
              </a:rPr>
              <a:t>DESCRIPCIÓN DE VACANTE</a:t>
            </a:r>
            <a:r>
              <a:rPr lang="es-ES" dirty="0"/>
              <a:t>…   </a:t>
            </a:r>
          </a:p>
        </p:txBody>
      </p:sp>
      <p:sp>
        <p:nvSpPr>
          <p:cNvPr id="7" name="Text Placeholder 6"/>
          <p:cNvSpPr>
            <a:spLocks noGrp="1"/>
          </p:cNvSpPr>
          <p:nvPr>
            <p:ph type="body" sz="quarter" idx="15"/>
          </p:nvPr>
        </p:nvSpPr>
        <p:spPr>
          <a:xfrm>
            <a:off x="4096511" y="537318"/>
            <a:ext cx="7888659" cy="5077098"/>
          </a:xfrm>
        </p:spPr>
        <p:txBody>
          <a:bodyPr/>
          <a:lstStyle/>
          <a:p>
            <a:pPr marL="457200" lvl="0" indent="-457200">
              <a:buFont typeface="+mj-lt"/>
              <a:buAutoNum type="arabicPeriod"/>
            </a:pPr>
            <a:r>
              <a:rPr lang="es-ES" b="1" dirty="0">
                <a:solidFill>
                  <a:srgbClr val="CE1779"/>
                </a:solidFill>
              </a:rPr>
              <a:t>Buen título.</a:t>
            </a:r>
            <a:r>
              <a:rPr lang="es-ES" dirty="0">
                <a:solidFill>
                  <a:srgbClr val="CE1779"/>
                </a:solidFill>
              </a:rPr>
              <a:t> </a:t>
            </a:r>
            <a:r>
              <a:rPr lang="es-ES" dirty="0"/>
              <a:t>Un buen título es relevante para su sector. Cuanto más especifique en el título, más orientará a las personas candidatas en cuanto a lo que pueden esperar. Además, la calidad de la bolsa de candidaturas mejorará.</a:t>
            </a:r>
          </a:p>
          <a:p>
            <a:pPr marL="457200" lvl="0" indent="-457200">
              <a:buFont typeface="+mj-lt"/>
              <a:buAutoNum type="arabicPeriod"/>
            </a:pPr>
            <a:endParaRPr lang="en-IE" dirty="0"/>
          </a:p>
          <a:p>
            <a:pPr marL="457200" lvl="0" indent="-457200">
              <a:buFont typeface="+mj-lt"/>
              <a:buAutoNum type="arabicPeriod"/>
            </a:pPr>
            <a:r>
              <a:rPr lang="es-ES" b="1" dirty="0">
                <a:solidFill>
                  <a:srgbClr val="CE1779"/>
                </a:solidFill>
              </a:rPr>
              <a:t>Buen resumen del puesto</a:t>
            </a:r>
            <a:r>
              <a:rPr lang="es-ES" dirty="0"/>
              <a:t>. La clave aquí es ser breve. Le interesa dar una idea a las personas candidatas de las principales responsabilidades y el objetivo del puesto. </a:t>
            </a:r>
            <a:br>
              <a:rPr lang="es-ES" dirty="0"/>
            </a:br>
            <a:r>
              <a:rPr lang="es-ES" dirty="0"/>
              <a:t> </a:t>
            </a:r>
          </a:p>
          <a:p>
            <a:pPr lvl="3" algn="just"/>
            <a:r>
              <a:rPr lang="es-ES" dirty="0">
                <a:solidFill>
                  <a:srgbClr val="6D6E6C"/>
                </a:solidFill>
              </a:rPr>
              <a:t>Por ejemplo: se busca un perfil técnico pero el puesto también incluye contactos empresariales y eventos de relaciones públicas. Quizá tenga que emplear el término «multitarea» para asegurarse de que la persona sepa que es un puesto dinámico y multifuncional.</a:t>
            </a:r>
          </a:p>
        </p:txBody>
      </p:sp>
      <p:pic>
        <p:nvPicPr>
          <p:cNvPr id="3" name="Picture 2" descr="A picture containing clock, drawing&#10;&#10;Description automatically generated">
            <a:extLst>
              <a:ext uri="{FF2B5EF4-FFF2-40B4-BE49-F238E27FC236}">
                <a16:creationId xmlns:a16="http://schemas.microsoft.com/office/drawing/2014/main" id="{9228E12F-91D6-438A-9585-F0F1722791C6}"/>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2874917" y="3790417"/>
            <a:ext cx="2604013" cy="2057625"/>
          </a:xfrm>
          <a:prstGeom prst="rect">
            <a:avLst/>
          </a:prstGeom>
        </p:spPr>
      </p:pic>
    </p:spTree>
    <p:extLst>
      <p:ext uri="{BB962C8B-B14F-4D97-AF65-F5344CB8AC3E}">
        <p14:creationId xmlns:p14="http://schemas.microsoft.com/office/powerpoint/2010/main" val="13040517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s-ES" dirty="0"/>
              <a:t>REDACTEMOS LA PRIMERA </a:t>
            </a:r>
            <a:r>
              <a:rPr lang="es-ES" b="1" dirty="0">
                <a:solidFill>
                  <a:srgbClr val="CE1779"/>
                </a:solidFill>
              </a:rPr>
              <a:t>DESCRIPCIÓN DE VACANTE</a:t>
            </a:r>
            <a:r>
              <a:rPr lang="es-ES" dirty="0"/>
              <a:t>…   </a:t>
            </a:r>
          </a:p>
        </p:txBody>
      </p:sp>
      <p:sp>
        <p:nvSpPr>
          <p:cNvPr id="7" name="Text Placeholder 6"/>
          <p:cNvSpPr>
            <a:spLocks noGrp="1"/>
          </p:cNvSpPr>
          <p:nvPr>
            <p:ph type="body" sz="quarter" idx="15"/>
          </p:nvPr>
        </p:nvSpPr>
        <p:spPr>
          <a:xfrm>
            <a:off x="4096512" y="537318"/>
            <a:ext cx="7649046" cy="5077098"/>
          </a:xfrm>
        </p:spPr>
        <p:txBody>
          <a:bodyPr/>
          <a:lstStyle/>
          <a:p>
            <a:pPr marL="457200" lvl="0" indent="-457200">
              <a:buFont typeface="+mj-lt"/>
              <a:buAutoNum type="arabicPeriod" startAt="3"/>
            </a:pPr>
            <a:r>
              <a:rPr lang="es-ES" b="1" dirty="0">
                <a:solidFill>
                  <a:srgbClr val="CE1779"/>
                </a:solidFill>
              </a:rPr>
              <a:t>Un breve resumen de la empresa.</a:t>
            </a:r>
            <a:r>
              <a:rPr lang="es-ES" dirty="0">
                <a:solidFill>
                  <a:srgbClr val="CE1779"/>
                </a:solidFill>
              </a:rPr>
              <a:t> </a:t>
            </a:r>
            <a:r>
              <a:rPr lang="es-ES" dirty="0"/>
              <a:t>Describa su empresa y sus logros en 1-3 frases. Necesitará atraer la atención de los candidatos potenciales y despertar su curiosidad hacia su empresa. Lo ideal es que resalte su argumento de venta (USP). Describa la reputación y las ambiciones de la empresa. Demuestre que su empresa y el puesto destacan del resto. </a:t>
            </a:r>
          </a:p>
          <a:p>
            <a:pPr marL="457200" lvl="0" indent="-457200">
              <a:buFont typeface="+mj-lt"/>
              <a:buAutoNum type="arabicPeriod" startAt="3"/>
            </a:pPr>
            <a:endParaRPr lang="en-IE" dirty="0"/>
          </a:p>
          <a:p>
            <a:pPr marL="457200" lvl="0" indent="-457200">
              <a:buFont typeface="+mj-lt"/>
              <a:buAutoNum type="arabicPeriod" startAt="3"/>
            </a:pPr>
            <a:r>
              <a:rPr lang="es-ES" b="1" dirty="0">
                <a:solidFill>
                  <a:srgbClr val="CE1779"/>
                </a:solidFill>
              </a:rPr>
              <a:t>Capacidades, cualificación o certificados necesarios.</a:t>
            </a:r>
            <a:r>
              <a:rPr lang="es-ES" dirty="0">
                <a:solidFill>
                  <a:srgbClr val="CE1779"/>
                </a:solidFill>
              </a:rPr>
              <a:t> </a:t>
            </a:r>
            <a:r>
              <a:rPr lang="es-ES" dirty="0"/>
              <a:t>¿Qué nivel de formación y cualificación necesita la persona candidata para ser competente en el puesto? ¿Necesita algún certificado del sector? Enumere tanto las cualificaciones necesarias como las preferibles. </a:t>
            </a:r>
          </a:p>
        </p:txBody>
      </p:sp>
    </p:spTree>
    <p:extLst>
      <p:ext uri="{BB962C8B-B14F-4D97-AF65-F5344CB8AC3E}">
        <p14:creationId xmlns:p14="http://schemas.microsoft.com/office/powerpoint/2010/main" val="3784557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s-ES" dirty="0"/>
              <a:t>REDACTEMOS LA PRIMERA </a:t>
            </a:r>
            <a:r>
              <a:rPr lang="es-ES" b="1" dirty="0">
                <a:solidFill>
                  <a:srgbClr val="CE1779"/>
                </a:solidFill>
              </a:rPr>
              <a:t>DESCRIPCIÓN DE VACANTE</a:t>
            </a:r>
            <a:r>
              <a:rPr lang="es-ES" dirty="0"/>
              <a:t>…   </a:t>
            </a:r>
          </a:p>
        </p:txBody>
      </p:sp>
      <p:sp>
        <p:nvSpPr>
          <p:cNvPr id="7" name="Text Placeholder 6"/>
          <p:cNvSpPr>
            <a:spLocks noGrp="1"/>
          </p:cNvSpPr>
          <p:nvPr>
            <p:ph type="body" sz="quarter" idx="15"/>
          </p:nvPr>
        </p:nvSpPr>
        <p:spPr>
          <a:xfrm>
            <a:off x="3968496" y="387520"/>
            <a:ext cx="7777062" cy="5077098"/>
          </a:xfrm>
        </p:spPr>
        <p:txBody>
          <a:bodyPr/>
          <a:lstStyle/>
          <a:p>
            <a:pPr marL="457200" lvl="0" indent="-457200">
              <a:buFont typeface="+mj-lt"/>
              <a:buAutoNum type="arabicPeriod" startAt="5"/>
            </a:pPr>
            <a:r>
              <a:rPr lang="es-ES" b="1" dirty="0">
                <a:solidFill>
                  <a:srgbClr val="CE1779"/>
                </a:solidFill>
              </a:rPr>
              <a:t>Más detalles del puesto.</a:t>
            </a:r>
            <a:r>
              <a:rPr lang="es-ES" dirty="0">
                <a:solidFill>
                  <a:srgbClr val="CE1779"/>
                </a:solidFill>
              </a:rPr>
              <a:t> </a:t>
            </a:r>
            <a:r>
              <a:rPr lang="es-ES" dirty="0"/>
              <a:t>Esboce las responsabilidades diarias del puesto y las tareas que se espera que realice la persona candidata. Este apartado es, sin duda alguna, el más importante de la descripción, ya que las tareas indican exactamente lo que debe ser capaz de hacer la persona y lo que hará en el puesto diariamente. </a:t>
            </a:r>
          </a:p>
          <a:p>
            <a:pPr marL="457200" lvl="0" indent="-457200">
              <a:buFont typeface="+mj-lt"/>
              <a:buAutoNum type="arabicPeriod" startAt="5"/>
            </a:pPr>
            <a:endParaRPr lang="en-US" sz="1000" dirty="0"/>
          </a:p>
          <a:p>
            <a:pPr marL="452438" lvl="0"/>
            <a:r>
              <a:rPr lang="es-ES" dirty="0"/>
              <a:t>Además, contiene información sobre su grado de responsabilidad, el alcance de su trabajo y su complejidad. </a:t>
            </a:r>
            <a:br>
              <a:rPr lang="es-ES" dirty="0"/>
            </a:br>
            <a:r>
              <a:rPr lang="es-ES" dirty="0"/>
              <a:t>   </a:t>
            </a:r>
          </a:p>
          <a:p>
            <a:pPr marL="2281238" lvl="4" algn="just"/>
            <a:r>
              <a:rPr lang="es-ES" dirty="0">
                <a:solidFill>
                  <a:srgbClr val="EE7123"/>
                </a:solidFill>
              </a:rPr>
              <a:t>¡Añádale chispa! Cite ejemplos de proyectos apasionantes en los que trabajará la persona elegida.</a:t>
            </a:r>
            <a:r>
              <a:rPr lang="es-ES" dirty="0"/>
              <a:t> Si no tiene claro cómo elaborar un listado de tareas pero conoce el puesto que quiere cubrir, el siguiente ejercicio le ayudará en la redacción.</a:t>
            </a:r>
          </a:p>
        </p:txBody>
      </p:sp>
      <p:pic>
        <p:nvPicPr>
          <p:cNvPr id="8" name="Picture 7" descr="Fireworks in the sky&#10;&#10;Description automatically generated">
            <a:extLst>
              <a:ext uri="{FF2B5EF4-FFF2-40B4-BE49-F238E27FC236}">
                <a16:creationId xmlns:a16="http://schemas.microsoft.com/office/drawing/2014/main" id="{8D0ADE7B-CAAF-4FD0-826B-CFEEF270AF68}"/>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4204633" y="4333820"/>
            <a:ext cx="1683098" cy="1639825"/>
          </a:xfrm>
          <a:prstGeom prst="rect">
            <a:avLst/>
          </a:prstGeom>
        </p:spPr>
      </p:pic>
    </p:spTree>
    <p:extLst>
      <p:ext uri="{BB962C8B-B14F-4D97-AF65-F5344CB8AC3E}">
        <p14:creationId xmlns:p14="http://schemas.microsoft.com/office/powerpoint/2010/main" val="2057552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23B2770-DD7F-8842-888F-65036F9FFFDE}"/>
              </a:ext>
            </a:extLst>
          </p:cNvPr>
          <p:cNvSpPr>
            <a:spLocks noGrp="1"/>
          </p:cNvSpPr>
          <p:nvPr>
            <p:ph type="body" sz="quarter" idx="22"/>
          </p:nvPr>
        </p:nvSpPr>
        <p:spPr>
          <a:xfrm>
            <a:off x="1267550" y="2227565"/>
            <a:ext cx="9656064" cy="3862339"/>
          </a:xfrm>
        </p:spPr>
        <p:txBody>
          <a:bodyPr/>
          <a:lstStyle/>
          <a:p>
            <a:r>
              <a:rPr lang="es-ES" b="1" dirty="0">
                <a:solidFill>
                  <a:srgbClr val="EE7123"/>
                </a:solidFill>
              </a:rPr>
              <a:t>EJERCICIO 1:</a:t>
            </a:r>
          </a:p>
          <a:p>
            <a:endParaRPr lang="en-IE" dirty="0">
              <a:solidFill>
                <a:srgbClr val="EE7123"/>
              </a:solidFill>
            </a:endParaRPr>
          </a:p>
          <a:p>
            <a:r>
              <a:rPr lang="es-ES" sz="2400" i="0" dirty="0"/>
              <a:t> Escriba en una lista todas las tareas que le ocupan mucho tiempo o le impiden dedicarse a otras cosas más importantes. </a:t>
            </a:r>
          </a:p>
          <a:p>
            <a:endParaRPr lang="en-IE" sz="2400" i="0" dirty="0"/>
          </a:p>
          <a:p>
            <a:r>
              <a:rPr lang="es-ES" sz="3200" b="1" dirty="0">
                <a:solidFill>
                  <a:srgbClr val="EE7123"/>
                </a:solidFill>
              </a:rPr>
              <a:t>Piense en todo lo que podría delegar.</a:t>
            </a:r>
          </a:p>
          <a:p>
            <a:r>
              <a:rPr lang="es-ES" sz="3200" b="1" dirty="0">
                <a:solidFill>
                  <a:srgbClr val="EE7123"/>
                </a:solidFill>
              </a:rPr>
              <a:t>Escríbalo. </a:t>
            </a:r>
          </a:p>
          <a:p>
            <a:endParaRPr lang="en-US" dirty="0"/>
          </a:p>
        </p:txBody>
      </p:sp>
      <p:grpSp>
        <p:nvGrpSpPr>
          <p:cNvPr id="6" name="Google Shape;518;p39">
            <a:extLst>
              <a:ext uri="{FF2B5EF4-FFF2-40B4-BE49-F238E27FC236}">
                <a16:creationId xmlns:a16="http://schemas.microsoft.com/office/drawing/2014/main" id="{80BE99BF-81D7-964F-A93A-16018FC9DB8A}"/>
              </a:ext>
            </a:extLst>
          </p:cNvPr>
          <p:cNvGrpSpPr/>
          <p:nvPr/>
        </p:nvGrpSpPr>
        <p:grpSpPr>
          <a:xfrm>
            <a:off x="5931059" y="768096"/>
            <a:ext cx="585927" cy="585893"/>
            <a:chOff x="1923675" y="1633650"/>
            <a:chExt cx="436000" cy="435975"/>
          </a:xfrm>
        </p:grpSpPr>
        <p:sp>
          <p:nvSpPr>
            <p:cNvPr id="7" name="Google Shape;519;p39">
              <a:extLst>
                <a:ext uri="{FF2B5EF4-FFF2-40B4-BE49-F238E27FC236}">
                  <a16:creationId xmlns:a16="http://schemas.microsoft.com/office/drawing/2014/main" id="{104EDFA2-C8B0-C94F-8AB0-7432B6BBDD9B}"/>
                </a:ext>
              </a:extLst>
            </p:cNvPr>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520;p39">
              <a:extLst>
                <a:ext uri="{FF2B5EF4-FFF2-40B4-BE49-F238E27FC236}">
                  <a16:creationId xmlns:a16="http://schemas.microsoft.com/office/drawing/2014/main" id="{CE58FCC0-BCE7-824E-B14F-5FFE960C9040}"/>
                </a:ext>
              </a:extLst>
            </p:cNvPr>
            <p:cNvSpPr/>
            <p:nvPr/>
          </p:nvSpPr>
          <p:spPr>
            <a:xfrm>
              <a:off x="2019900" y="1757250"/>
              <a:ext cx="261825" cy="261850"/>
            </a:xfrm>
            <a:custGeom>
              <a:avLst/>
              <a:gdLst/>
              <a:ahLst/>
              <a:cxnLst/>
              <a:rect l="l" t="t" r="r" b="b"/>
              <a:pathLst>
                <a:path w="10473" h="10474" fill="none" extrusionOk="0">
                  <a:moveTo>
                    <a:pt x="10473" y="1"/>
                  </a:moveTo>
                  <a:lnTo>
                    <a:pt x="0" y="10473"/>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521;p39">
              <a:extLst>
                <a:ext uri="{FF2B5EF4-FFF2-40B4-BE49-F238E27FC236}">
                  <a16:creationId xmlns:a16="http://schemas.microsoft.com/office/drawing/2014/main" id="{EBBC119B-1F8E-4C41-9350-DC4405BB9261}"/>
                </a:ext>
              </a:extLst>
            </p:cNvPr>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522;p39">
              <a:extLst>
                <a:ext uri="{FF2B5EF4-FFF2-40B4-BE49-F238E27FC236}">
                  <a16:creationId xmlns:a16="http://schemas.microsoft.com/office/drawing/2014/main" id="{1FB952F3-554C-144A-80F8-7F6077887F5B}"/>
                </a:ext>
              </a:extLst>
            </p:cNvPr>
            <p:cNvSpPr/>
            <p:nvPr/>
          </p:nvSpPr>
          <p:spPr>
            <a:xfrm>
              <a:off x="1974225" y="1711575"/>
              <a:ext cx="261825" cy="261850"/>
            </a:xfrm>
            <a:custGeom>
              <a:avLst/>
              <a:gdLst/>
              <a:ahLst/>
              <a:cxnLst/>
              <a:rect l="l" t="t" r="r" b="b"/>
              <a:pathLst>
                <a:path w="10473" h="10474" fill="none" extrusionOk="0">
                  <a:moveTo>
                    <a:pt x="0" y="10474"/>
                  </a:moveTo>
                  <a:lnTo>
                    <a:pt x="1047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523;p39">
              <a:extLst>
                <a:ext uri="{FF2B5EF4-FFF2-40B4-BE49-F238E27FC236}">
                  <a16:creationId xmlns:a16="http://schemas.microsoft.com/office/drawing/2014/main" id="{847B78CA-C962-BD4D-9549-49542028AC7B}"/>
                </a:ext>
              </a:extLst>
            </p:cNvPr>
            <p:cNvSpPr/>
            <p:nvPr/>
          </p:nvSpPr>
          <p:spPr>
            <a:xfrm>
              <a:off x="1934650" y="2014200"/>
              <a:ext cx="44475" cy="44475"/>
            </a:xfrm>
            <a:custGeom>
              <a:avLst/>
              <a:gdLst/>
              <a:ahLst/>
              <a:cxnLst/>
              <a:rect l="l" t="t" r="r" b="b"/>
              <a:pathLst>
                <a:path w="1779" h="1779" fill="none" extrusionOk="0">
                  <a:moveTo>
                    <a:pt x="1778" y="1778"/>
                  </a:moveTo>
                  <a:lnTo>
                    <a:pt x="0"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524;p39">
              <a:extLst>
                <a:ext uri="{FF2B5EF4-FFF2-40B4-BE49-F238E27FC236}">
                  <a16:creationId xmlns:a16="http://schemas.microsoft.com/office/drawing/2014/main" id="{DB45B596-1671-964E-9005-2EA78BBC74C4}"/>
                </a:ext>
              </a:extLst>
            </p:cNvPr>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739580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s-ES" dirty="0"/>
              <a:t>REDACTEMOS LA PRIMERA </a:t>
            </a:r>
            <a:r>
              <a:rPr lang="es-ES" b="1" dirty="0">
                <a:solidFill>
                  <a:srgbClr val="CE1779"/>
                </a:solidFill>
              </a:rPr>
              <a:t>DESCRIPCIÓN DE VACANTE</a:t>
            </a:r>
            <a:r>
              <a:rPr lang="es-ES" dirty="0"/>
              <a:t>…   </a:t>
            </a:r>
          </a:p>
        </p:txBody>
      </p:sp>
      <p:sp>
        <p:nvSpPr>
          <p:cNvPr id="7" name="Text Placeholder 6"/>
          <p:cNvSpPr>
            <a:spLocks noGrp="1"/>
          </p:cNvSpPr>
          <p:nvPr>
            <p:ph type="body" sz="quarter" idx="15"/>
          </p:nvPr>
        </p:nvSpPr>
        <p:spPr>
          <a:xfrm>
            <a:off x="4096512" y="537318"/>
            <a:ext cx="7649046" cy="5077098"/>
          </a:xfrm>
        </p:spPr>
        <p:txBody>
          <a:bodyPr/>
          <a:lstStyle/>
          <a:p>
            <a:pPr marL="457200" lvl="0" indent="-457200">
              <a:buFont typeface="+mj-lt"/>
              <a:buAutoNum type="arabicPeriod" startAt="6"/>
            </a:pPr>
            <a:r>
              <a:rPr lang="es-ES" b="1" dirty="0">
                <a:solidFill>
                  <a:srgbClr val="CE1779"/>
                </a:solidFill>
              </a:rPr>
              <a:t>Indique los años de experiencia necesarios</a:t>
            </a:r>
            <a:r>
              <a:rPr lang="es-ES" dirty="0">
                <a:solidFill>
                  <a:srgbClr val="CE1779"/>
                </a:solidFill>
              </a:rPr>
              <a:t>. </a:t>
            </a:r>
            <a:r>
              <a:rPr lang="es-ES" dirty="0"/>
              <a:t>Tenga cuidado con esto porque la persona candidata puede tener una formación muy sólida pero menos experiencia en el campo, sobre todo si es un perfil tecnológico o un cambio a media carrera.</a:t>
            </a:r>
          </a:p>
          <a:p>
            <a:pPr marL="457200" lvl="0" indent="-457200">
              <a:buFont typeface="+mj-lt"/>
              <a:buAutoNum type="arabicPeriod" startAt="6"/>
            </a:pPr>
            <a:endParaRPr lang="en-IE" dirty="0"/>
          </a:p>
          <a:p>
            <a:pPr marL="457200" lvl="0" indent="-457200">
              <a:buFont typeface="+mj-lt"/>
              <a:buAutoNum type="arabicPeriod" startAt="6"/>
            </a:pPr>
            <a:r>
              <a:rPr lang="es-ES" b="1" dirty="0">
                <a:solidFill>
                  <a:srgbClr val="CE1779"/>
                </a:solidFill>
              </a:rPr>
              <a:t>Ubicación.</a:t>
            </a:r>
            <a:r>
              <a:rPr lang="es-ES" dirty="0">
                <a:solidFill>
                  <a:srgbClr val="CE1779"/>
                </a:solidFill>
              </a:rPr>
              <a:t> </a:t>
            </a:r>
            <a:r>
              <a:rPr lang="es-ES" dirty="0"/>
              <a:t>Indique los datos del puesto: </a:t>
            </a:r>
            <a:br>
              <a:rPr lang="es-ES" dirty="0"/>
            </a:br>
            <a:r>
              <a:rPr lang="es-ES" dirty="0"/>
              <a:t>¿Dónde se ubica? </a:t>
            </a:r>
          </a:p>
          <a:p>
            <a:pPr lvl="0"/>
            <a:r>
              <a:rPr lang="es-ES" dirty="0"/>
              <a:t>       ¿Es teletrabajo? </a:t>
            </a:r>
          </a:p>
          <a:p>
            <a:pPr lvl="0"/>
            <a:r>
              <a:rPr lang="es-ES" dirty="0"/>
              <a:t>       ¿Es horario comercial? </a:t>
            </a:r>
          </a:p>
          <a:p>
            <a:pPr lvl="1" algn="just"/>
            <a:r>
              <a:rPr lang="es-ES" dirty="0">
                <a:solidFill>
                  <a:srgbClr val="6D6E6C"/>
                </a:solidFill>
              </a:rPr>
              <a:t>¿Es necesario viajar y, en ese caso, debe tener carné de conducir o vehículo propio?</a:t>
            </a:r>
          </a:p>
        </p:txBody>
      </p:sp>
    </p:spTree>
    <p:extLst>
      <p:ext uri="{BB962C8B-B14F-4D97-AF65-F5344CB8AC3E}">
        <p14:creationId xmlns:p14="http://schemas.microsoft.com/office/powerpoint/2010/main" val="45284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s-ES" dirty="0"/>
              <a:t>REDACTEMOS LA PRIMERA </a:t>
            </a:r>
            <a:r>
              <a:rPr lang="es-ES" b="1" dirty="0">
                <a:solidFill>
                  <a:srgbClr val="CE1779"/>
                </a:solidFill>
              </a:rPr>
              <a:t>DESCRIPCIÓN DE VACANTE</a:t>
            </a:r>
            <a:r>
              <a:rPr lang="es-ES" dirty="0"/>
              <a:t>…   </a:t>
            </a:r>
          </a:p>
        </p:txBody>
      </p:sp>
      <p:sp>
        <p:nvSpPr>
          <p:cNvPr id="7" name="Text Placeholder 6"/>
          <p:cNvSpPr>
            <a:spLocks noGrp="1"/>
          </p:cNvSpPr>
          <p:nvPr>
            <p:ph type="body" sz="quarter" idx="15"/>
          </p:nvPr>
        </p:nvSpPr>
        <p:spPr>
          <a:xfrm>
            <a:off x="4096512" y="537318"/>
            <a:ext cx="7649046" cy="5077098"/>
          </a:xfrm>
        </p:spPr>
        <p:txBody>
          <a:bodyPr/>
          <a:lstStyle/>
          <a:p>
            <a:pPr marL="457200" lvl="0" indent="-457200">
              <a:buFont typeface="+mj-lt"/>
              <a:buAutoNum type="arabicPeriod" startAt="8"/>
            </a:pPr>
            <a:r>
              <a:rPr lang="es-ES" b="1" dirty="0">
                <a:solidFill>
                  <a:srgbClr val="CE1779"/>
                </a:solidFill>
              </a:rPr>
              <a:t>Salario.</a:t>
            </a:r>
            <a:r>
              <a:rPr lang="es-ES" dirty="0"/>
              <a:t> Es buena práctica incluir el salario o la franja salarial en la descripción del puesto  porque evita malentendidos y ahorra tiempo a todo el mundo. También conviene añadir aquí las prestaciones. Algunas personas prefieren cobrar un poco menos que la media del sector a cambio de prestaciones y prebendas. Es mejor asegurarse de que solo revisará las candidaturas de personas dispuestas a ganar lo que les puede pagar.</a:t>
            </a:r>
          </a:p>
          <a:p>
            <a:pPr lvl="0"/>
            <a:endParaRPr lang="en-IE" dirty="0"/>
          </a:p>
          <a:p>
            <a:pPr marL="457200" lvl="0" indent="-457200">
              <a:buFont typeface="+mj-lt"/>
              <a:buAutoNum type="arabicPeriod" startAt="8"/>
            </a:pPr>
            <a:r>
              <a:rPr lang="es-ES" b="1" dirty="0">
                <a:solidFill>
                  <a:srgbClr val="CE1779"/>
                </a:solidFill>
              </a:rPr>
              <a:t>Si puede, incluya vídeos e imágenes.</a:t>
            </a:r>
            <a:r>
              <a:rPr lang="es-ES" dirty="0"/>
              <a:t> Aumentará la implicación de las personas demandantes.</a:t>
            </a:r>
            <a:r>
              <a:rPr lang="es-ES" i="1" dirty="0"/>
              <a:t> Desde un punto de vista práctico, incluya el logo de su empresa en la descripción y fotografías en su caso. Por último, indique claramente las instrucciones del proceso de solicitud. Le interesa que las personas candidatas sepan exactamente cómo presentarse y qué incluir en su solicitud (documentación, referencias, etc.). </a:t>
            </a:r>
          </a:p>
        </p:txBody>
      </p:sp>
    </p:spTree>
    <p:extLst>
      <p:ext uri="{BB962C8B-B14F-4D97-AF65-F5344CB8AC3E}">
        <p14:creationId xmlns:p14="http://schemas.microsoft.com/office/powerpoint/2010/main" val="3717877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411614" y="2011680"/>
            <a:ext cx="6039986" cy="4334256"/>
          </a:xfrm>
        </p:spPr>
        <p:txBody>
          <a:bodyPr>
            <a:noAutofit/>
          </a:bodyPr>
          <a:lstStyle/>
          <a:p>
            <a:pPr algn="l"/>
            <a:r>
              <a:rPr lang="es-ES" sz="2800" i="0" dirty="0"/>
              <a:t>Ya ha completado la Herramienta de autoevaluación de Ambition to employ y el Módulo 1, «Cuándo es el momento correcto», y ha analizado su capacidad para contratar a una persona.   </a:t>
            </a:r>
          </a:p>
          <a:p>
            <a:pPr algn="l"/>
            <a:endParaRPr lang="en-US" sz="1600" i="0" dirty="0"/>
          </a:p>
          <a:p>
            <a:pPr algn="l"/>
            <a:r>
              <a:rPr lang="es-ES" sz="2800" i="0" dirty="0"/>
              <a:t>En este módulo nos centraremos en las FUNCIONES: cuáles son los elementos de la función de esa persona que tendrán un efecto transformador en usted y su negocio. </a:t>
            </a:r>
          </a:p>
        </p:txBody>
      </p:sp>
      <p:sp>
        <p:nvSpPr>
          <p:cNvPr id="2" name="Rectangle 1">
            <a:extLst>
              <a:ext uri="{FF2B5EF4-FFF2-40B4-BE49-F238E27FC236}">
                <a16:creationId xmlns:a16="http://schemas.microsoft.com/office/drawing/2014/main" id="{7086B58E-2727-44F5-819B-8CED634E143F}"/>
              </a:ext>
            </a:extLst>
          </p:cNvPr>
          <p:cNvSpPr/>
          <p:nvPr/>
        </p:nvSpPr>
        <p:spPr>
          <a:xfrm>
            <a:off x="5029200" y="99536"/>
            <a:ext cx="6096000" cy="1323439"/>
          </a:xfrm>
          <a:prstGeom prst="rect">
            <a:avLst/>
          </a:prstGeom>
        </p:spPr>
        <p:txBody>
          <a:bodyPr>
            <a:spAutoFit/>
          </a:bodyPr>
          <a:lstStyle/>
          <a:p>
            <a:r>
              <a:rPr lang="es-ES" sz="1600" dirty="0">
                <a:latin typeface="MVWVBI+Helvetica"/>
              </a:rPr>
              <a:t>Proyecto financiado con el apoyo de la Comisión Europea. Esta publicación refleja únicamente las opiniones de quien lo escribe; la Comisión no se responsabiliza del uso que pueda darse de la información contenida aquí. Proyecto nº: 2018-1-UK01-KA202-048089</a:t>
            </a:r>
            <a:r>
              <a:rPr lang="es-ES" sz="1600" b="1" dirty="0"/>
              <a:t> </a:t>
            </a:r>
          </a:p>
        </p:txBody>
      </p:sp>
    </p:spTree>
    <p:extLst>
      <p:ext uri="{BB962C8B-B14F-4D97-AF65-F5344CB8AC3E}">
        <p14:creationId xmlns:p14="http://schemas.microsoft.com/office/powerpoint/2010/main" val="27955047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dirty="0"/>
              <a:t>2.4 </a:t>
            </a:r>
            <a:r>
              <a:rPr lang="es-ES" b="1" dirty="0"/>
              <a:t>MENOS ES MÁS</a:t>
            </a:r>
            <a:r>
              <a:rPr lang="es-ES" dirty="0"/>
              <a:t> </a:t>
            </a:r>
          </a:p>
        </p:txBody>
      </p:sp>
      <p:pic>
        <p:nvPicPr>
          <p:cNvPr id="6" name="Picture 5" descr="A hummingbird flying in the sky&#10;&#10;Description automatically generated">
            <a:extLst>
              <a:ext uri="{FF2B5EF4-FFF2-40B4-BE49-F238E27FC236}">
                <a16:creationId xmlns:a16="http://schemas.microsoft.com/office/drawing/2014/main" id="{852435B2-2489-4360-A356-E62E52A21E44}"/>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552835" y="2388106"/>
            <a:ext cx="3048006" cy="2081788"/>
          </a:xfrm>
          <a:prstGeom prst="rect">
            <a:avLst/>
          </a:prstGeom>
        </p:spPr>
      </p:pic>
    </p:spTree>
    <p:extLst>
      <p:ext uri="{BB962C8B-B14F-4D97-AF65-F5344CB8AC3E}">
        <p14:creationId xmlns:p14="http://schemas.microsoft.com/office/powerpoint/2010/main" val="28086246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C929479-62F4-0045-A516-9B3D20F5DFC5}"/>
              </a:ext>
            </a:extLst>
          </p:cNvPr>
          <p:cNvSpPr/>
          <p:nvPr/>
        </p:nvSpPr>
        <p:spPr>
          <a:xfrm>
            <a:off x="3493008" y="1719072"/>
            <a:ext cx="8540496" cy="4094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6"/>
          <p:cNvSpPr>
            <a:spLocks noGrp="1"/>
          </p:cNvSpPr>
          <p:nvPr>
            <p:ph type="body" sz="quarter" idx="15"/>
          </p:nvPr>
        </p:nvSpPr>
        <p:spPr>
          <a:xfrm>
            <a:off x="4064726" y="511193"/>
            <a:ext cx="7820030" cy="5228958"/>
          </a:xfrm>
        </p:spPr>
        <p:txBody>
          <a:bodyPr/>
          <a:lstStyle/>
          <a:p>
            <a:pPr algn="just"/>
            <a:r>
              <a:rPr lang="es-ES" dirty="0"/>
              <a:t>La economía está mejorando gradualmente en toda Europa y crece el </a:t>
            </a:r>
            <a:r>
              <a:rPr lang="es-ES" u="sng" dirty="0">
                <a:hlinkClick r:id="rId2"/>
              </a:rPr>
              <a:t>mercado laboral</a:t>
            </a:r>
            <a:r>
              <a:rPr lang="es-ES" dirty="0"/>
              <a:t>. Como pequeña empresa, le será difícil competir a nivel de salario para atraer a su persona ideal, pero existen muchas prestaciones no económicas y oportunidades de crecimiento profesional que deberá resaltar como parte de la oferta.  </a:t>
            </a:r>
          </a:p>
          <a:p>
            <a:pPr algn="just"/>
            <a:r>
              <a:rPr lang="es-ES" dirty="0"/>
              <a:t> </a:t>
            </a:r>
          </a:p>
          <a:p>
            <a:pPr algn="just"/>
            <a:r>
              <a:rPr lang="es-ES" dirty="0"/>
              <a:t>Durante la elaboración de este curso, preguntamos a las plantillas de personas autónomas y microempresas qué les había atraído del puesto y cuáles son las ventajas de trabajar en una pequeña empresa.   </a:t>
            </a:r>
          </a:p>
          <a:p>
            <a:pPr algn="just"/>
            <a:endParaRPr lang="en-US" dirty="0"/>
          </a:p>
          <a:p>
            <a:pPr algn="just"/>
            <a:r>
              <a:rPr lang="es-ES" dirty="0"/>
              <a:t>Sus respuestas son importantes y reflejan precisamente los aspectos del puesto que debe destacar en la descripción, las entrevistas y la oferta de empleo. </a:t>
            </a:r>
          </a:p>
        </p:txBody>
      </p:sp>
      <p:pic>
        <p:nvPicPr>
          <p:cNvPr id="8" name="Picture 7" descr="A close up of a toy&#10;&#10;Description automatically generated">
            <a:extLst>
              <a:ext uri="{FF2B5EF4-FFF2-40B4-BE49-F238E27FC236}">
                <a16:creationId xmlns:a16="http://schemas.microsoft.com/office/drawing/2014/main" id="{26268068-B070-4462-B037-3D362DAB78DD}"/>
              </a:ext>
            </a:extLst>
          </p:cNvPr>
          <p:cNvPicPr>
            <a:picLocks noChangeAspect="1"/>
          </p:cNvPicPr>
          <p:nvPr/>
        </p:nvPicPr>
        <p:blipFill>
          <a:blip r:embed="rId3" cstate="print">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380228" y="3750002"/>
            <a:ext cx="3535750" cy="2876543"/>
          </a:xfrm>
          <a:prstGeom prst="rect">
            <a:avLst/>
          </a:prstGeom>
        </p:spPr>
      </p:pic>
    </p:spTree>
    <p:extLst>
      <p:ext uri="{BB962C8B-B14F-4D97-AF65-F5344CB8AC3E}">
        <p14:creationId xmlns:p14="http://schemas.microsoft.com/office/powerpoint/2010/main" val="16818928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22784" y="2564440"/>
            <a:ext cx="5916447" cy="2990993"/>
          </a:xfrm>
        </p:spPr>
        <p:txBody>
          <a:bodyPr/>
          <a:lstStyle/>
          <a:p>
            <a:pPr marL="342900" lvl="0" indent="-342900">
              <a:buFont typeface="Arial" panose="020B0604020202020204" pitchFamily="34" charset="0"/>
              <a:buChar char="•"/>
            </a:pPr>
            <a:r>
              <a:rPr lang="es-ES" dirty="0"/>
              <a:t>Se conoce la pasión.</a:t>
            </a:r>
          </a:p>
          <a:p>
            <a:pPr marL="342900" lvl="0" indent="-342900">
              <a:buFont typeface="Arial" panose="020B0604020202020204" pitchFamily="34" charset="0"/>
              <a:buChar char="•"/>
            </a:pPr>
            <a:r>
              <a:rPr lang="es-ES" dirty="0"/>
              <a:t>Se aprende a resolver problemas por su cuenta.</a:t>
            </a:r>
          </a:p>
          <a:p>
            <a:pPr marL="342900" indent="-342900">
              <a:buFont typeface="Arial" panose="020B0604020202020204" pitchFamily="34" charset="0"/>
              <a:buChar char="•"/>
            </a:pPr>
            <a:r>
              <a:rPr lang="es-ES" dirty="0"/>
              <a:t>Se adquieren destrezas empresariales, directamente y con la inspiración de quien ha fundado la empresa. Para las personas interesadas en dirigir algún día su propia empresa, es una oportunidad importante.</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4" y="730798"/>
            <a:ext cx="6469216" cy="2067266"/>
          </a:xfrm>
        </p:spPr>
        <p:txBody>
          <a:bodyPr>
            <a:normAutofit/>
          </a:bodyPr>
          <a:lstStyle/>
          <a:p>
            <a:r>
              <a:rPr lang="es-ES" dirty="0"/>
              <a:t>APRENDIZAJE EMPRESARIAL. TRABAJO CODO CON CODO CON LA DIRECTIVA</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88085" y="357375"/>
            <a:ext cx="3516679" cy="3433969"/>
          </a:xfrm>
        </p:spPr>
        <p:txBody>
          <a:bodyPr/>
          <a:lstStyle/>
          <a:p>
            <a:r>
              <a:rPr lang="es-ES" dirty="0"/>
              <a:t>PROMOCIONAR LAS </a:t>
            </a:r>
            <a:r>
              <a:rPr lang="es-ES" b="1" dirty="0"/>
              <a:t>VENTAJAS </a:t>
            </a:r>
            <a:r>
              <a:rPr lang="es-ES" dirty="0"/>
              <a:t>DE TRABAJAR EN UNA MICROEMPRESA</a:t>
            </a:r>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s-ES" dirty="0"/>
              <a:t>1</a:t>
            </a:r>
          </a:p>
        </p:txBody>
      </p:sp>
      <p:pic>
        <p:nvPicPr>
          <p:cNvPr id="7" name="Picture 6" descr="A person wearing a suit and tie&#10;&#10;Description automatically generated">
            <a:extLst>
              <a:ext uri="{FF2B5EF4-FFF2-40B4-BE49-F238E27FC236}">
                <a16:creationId xmlns:a16="http://schemas.microsoft.com/office/drawing/2014/main" id="{9F63C060-91D1-4D66-8929-B001E4BAED81}"/>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470795" y="3424031"/>
            <a:ext cx="3433969" cy="3433969"/>
          </a:xfrm>
          <a:prstGeom prst="rect">
            <a:avLst/>
          </a:prstGeom>
        </p:spPr>
      </p:pic>
    </p:spTree>
    <p:extLst>
      <p:ext uri="{BB962C8B-B14F-4D97-AF65-F5344CB8AC3E}">
        <p14:creationId xmlns:p14="http://schemas.microsoft.com/office/powerpoint/2010/main" val="1326180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69FC8794-2136-C345-B465-B2344F719ADA}"/>
              </a:ext>
            </a:extLst>
          </p:cNvPr>
          <p:cNvSpPr>
            <a:spLocks noGrp="1"/>
          </p:cNvSpPr>
          <p:nvPr>
            <p:ph type="body" sz="quarter" idx="20"/>
          </p:nvPr>
        </p:nvSpPr>
        <p:spPr>
          <a:xfrm>
            <a:off x="5751296" y="1737360"/>
            <a:ext cx="5916447" cy="4540610"/>
          </a:xfrm>
        </p:spPr>
        <p:txBody>
          <a:bodyPr/>
          <a:lstStyle/>
          <a:p>
            <a:pPr marL="342900" lvl="0" indent="-342900" algn="just">
              <a:buFont typeface="Arial" panose="020B0604020202020204" pitchFamily="34" charset="0"/>
              <a:buChar char="•"/>
            </a:pPr>
            <a:r>
              <a:rPr lang="es-ES" dirty="0"/>
              <a:t>La persona contratada adquirirá experiencia en muchas áreas y funciones de negocio: producción/entrega de servicio, ventas y servicio al cliente, finanzas y estrategia de crecimiento.  </a:t>
            </a:r>
          </a:p>
          <a:p>
            <a:pPr marL="342900" lvl="0" indent="-342900" algn="just">
              <a:buFont typeface="Arial" panose="020B0604020202020204" pitchFamily="34" charset="0"/>
              <a:buChar char="•"/>
            </a:pPr>
            <a:r>
              <a:rPr lang="es-ES" dirty="0"/>
              <a:t>El trabajo es más dinámico y por lo tanto más interesante. </a:t>
            </a:r>
          </a:p>
          <a:p>
            <a:pPr marL="342900" lvl="0" indent="-342900" algn="just">
              <a:buFont typeface="Arial" panose="020B0604020202020204" pitchFamily="34" charset="0"/>
              <a:buChar char="•"/>
            </a:pPr>
            <a:r>
              <a:rPr lang="es-ES" dirty="0"/>
              <a:t>Las pequeñas empresas necesitan ser más ágiles, rápidas y reactivas. Tendrá la oportunidad de aprender y conocer todo el negocio desde distintos aspectos, y observar cómo crece. </a:t>
            </a:r>
          </a:p>
        </p:txBody>
      </p:sp>
      <p:sp>
        <p:nvSpPr>
          <p:cNvPr id="15" name="Text Placeholder 2">
            <a:extLst>
              <a:ext uri="{FF2B5EF4-FFF2-40B4-BE49-F238E27FC236}">
                <a16:creationId xmlns:a16="http://schemas.microsoft.com/office/drawing/2014/main" id="{C716CD02-EEA0-3348-AA0A-33E54AAB1257}"/>
              </a:ext>
            </a:extLst>
          </p:cNvPr>
          <p:cNvSpPr>
            <a:spLocks noGrp="1"/>
          </p:cNvSpPr>
          <p:nvPr>
            <p:ph type="body" sz="quarter" idx="22"/>
          </p:nvPr>
        </p:nvSpPr>
        <p:spPr>
          <a:xfrm>
            <a:off x="5722785" y="730799"/>
            <a:ext cx="5579898" cy="857158"/>
          </a:xfrm>
        </p:spPr>
        <p:txBody>
          <a:bodyPr/>
          <a:lstStyle/>
          <a:p>
            <a:r>
              <a:rPr lang="es-ES" dirty="0"/>
              <a:t>EXPERIENCIA MULTINIVEL </a:t>
            </a:r>
          </a:p>
        </p:txBody>
      </p:sp>
      <p:sp>
        <p:nvSpPr>
          <p:cNvPr id="16" name="Text Placeholder 3">
            <a:extLst>
              <a:ext uri="{FF2B5EF4-FFF2-40B4-BE49-F238E27FC236}">
                <a16:creationId xmlns:a16="http://schemas.microsoft.com/office/drawing/2014/main" id="{532E3509-D8D5-EC43-9C5A-487E224A31FB}"/>
              </a:ext>
            </a:extLst>
          </p:cNvPr>
          <p:cNvSpPr>
            <a:spLocks noGrp="1"/>
          </p:cNvSpPr>
          <p:nvPr>
            <p:ph type="body" sz="quarter" idx="23"/>
          </p:nvPr>
        </p:nvSpPr>
        <p:spPr>
          <a:xfrm>
            <a:off x="388086" y="357374"/>
            <a:ext cx="3452394" cy="3433969"/>
          </a:xfrm>
        </p:spPr>
        <p:txBody>
          <a:bodyPr/>
          <a:lstStyle/>
          <a:p>
            <a:r>
              <a:rPr lang="es-ES" dirty="0"/>
              <a:t>PROMOCIONAR LAS </a:t>
            </a:r>
            <a:r>
              <a:rPr lang="es-ES" b="1" dirty="0"/>
              <a:t>VENTAJAS </a:t>
            </a:r>
            <a:r>
              <a:rPr lang="es-ES" dirty="0"/>
              <a:t>DE TRABAJAR EN UNA MICROEMPRESA</a:t>
            </a:r>
          </a:p>
        </p:txBody>
      </p:sp>
      <p:sp>
        <p:nvSpPr>
          <p:cNvPr id="17" name="Text Placeholder 4">
            <a:extLst>
              <a:ext uri="{FF2B5EF4-FFF2-40B4-BE49-F238E27FC236}">
                <a16:creationId xmlns:a16="http://schemas.microsoft.com/office/drawing/2014/main" id="{CECA29DD-60AA-3D4B-A72D-69618D2B7930}"/>
              </a:ext>
            </a:extLst>
          </p:cNvPr>
          <p:cNvSpPr>
            <a:spLocks noGrp="1"/>
          </p:cNvSpPr>
          <p:nvPr>
            <p:ph type="body" sz="quarter" idx="24"/>
          </p:nvPr>
        </p:nvSpPr>
        <p:spPr>
          <a:xfrm>
            <a:off x="4457534" y="681310"/>
            <a:ext cx="900849" cy="857158"/>
          </a:xfrm>
        </p:spPr>
        <p:txBody>
          <a:bodyPr/>
          <a:lstStyle/>
          <a:p>
            <a:r>
              <a:rPr lang="es-ES" dirty="0"/>
              <a:t>2</a:t>
            </a:r>
          </a:p>
        </p:txBody>
      </p:sp>
      <p:pic>
        <p:nvPicPr>
          <p:cNvPr id="3" name="Picture 2" descr="A picture containing drawing&#10;&#10;Description automatically generated">
            <a:extLst>
              <a:ext uri="{FF2B5EF4-FFF2-40B4-BE49-F238E27FC236}">
                <a16:creationId xmlns:a16="http://schemas.microsoft.com/office/drawing/2014/main" id="{1EBADFD4-74EF-4CAC-9A99-90A567C234BE}"/>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1" y="3115979"/>
            <a:ext cx="4285397" cy="3721552"/>
          </a:xfrm>
          <a:prstGeom prst="rect">
            <a:avLst/>
          </a:prstGeom>
        </p:spPr>
      </p:pic>
    </p:spTree>
    <p:extLst>
      <p:ext uri="{BB962C8B-B14F-4D97-AF65-F5344CB8AC3E}">
        <p14:creationId xmlns:p14="http://schemas.microsoft.com/office/powerpoint/2010/main" val="3991606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49A507E5-ABC1-B14E-AD48-960C197F317D}"/>
              </a:ext>
            </a:extLst>
          </p:cNvPr>
          <p:cNvSpPr>
            <a:spLocks noGrp="1"/>
          </p:cNvSpPr>
          <p:nvPr>
            <p:ph type="body" sz="quarter" idx="20"/>
          </p:nvPr>
        </p:nvSpPr>
        <p:spPr>
          <a:xfrm>
            <a:off x="5751296" y="2066544"/>
            <a:ext cx="5916447" cy="3722513"/>
          </a:xfrm>
        </p:spPr>
        <p:txBody>
          <a:bodyPr/>
          <a:lstStyle/>
          <a:p>
            <a:pPr marL="342900" indent="-342900" algn="just">
              <a:buFont typeface="Arial" panose="020B0604020202020204" pitchFamily="34" charset="0"/>
              <a:buChar char="•"/>
            </a:pPr>
            <a:r>
              <a:rPr lang="es-ES" dirty="0"/>
              <a:t>Su curva de aprendizaje será vertical. </a:t>
            </a:r>
          </a:p>
          <a:p>
            <a:pPr marL="342900" indent="-342900" algn="just">
              <a:buFont typeface="Arial" panose="020B0604020202020204" pitchFamily="34" charset="0"/>
              <a:buChar char="•"/>
            </a:pPr>
            <a:r>
              <a:rPr lang="es-ES" dirty="0"/>
              <a:t>Se ampliará su zona de confort. </a:t>
            </a:r>
          </a:p>
          <a:p>
            <a:pPr marL="342900" indent="-342900" algn="just">
              <a:buFont typeface="Arial" panose="020B0604020202020204" pitchFamily="34" charset="0"/>
              <a:buChar char="•"/>
            </a:pPr>
            <a:r>
              <a:rPr lang="es-ES" dirty="0"/>
              <a:t>Aprenderá a un ritmo no comparable con el de una gran empresa. </a:t>
            </a:r>
          </a:p>
        </p:txBody>
      </p:sp>
      <p:sp>
        <p:nvSpPr>
          <p:cNvPr id="15" name="Text Placeholder 2">
            <a:extLst>
              <a:ext uri="{FF2B5EF4-FFF2-40B4-BE49-F238E27FC236}">
                <a16:creationId xmlns:a16="http://schemas.microsoft.com/office/drawing/2014/main" id="{10964414-8D34-8945-A72C-9AAF3572503D}"/>
              </a:ext>
            </a:extLst>
          </p:cNvPr>
          <p:cNvSpPr>
            <a:spLocks noGrp="1"/>
          </p:cNvSpPr>
          <p:nvPr>
            <p:ph type="body" sz="quarter" idx="22"/>
          </p:nvPr>
        </p:nvSpPr>
        <p:spPr>
          <a:xfrm>
            <a:off x="5722785" y="730799"/>
            <a:ext cx="5579898" cy="857158"/>
          </a:xfrm>
        </p:spPr>
        <p:txBody>
          <a:bodyPr>
            <a:normAutofit/>
          </a:bodyPr>
          <a:lstStyle/>
          <a:p>
            <a:r>
              <a:rPr lang="es-ES" dirty="0"/>
              <a:t>DESARROLLO PROFESIONAL </a:t>
            </a:r>
          </a:p>
        </p:txBody>
      </p:sp>
      <p:sp>
        <p:nvSpPr>
          <p:cNvPr id="17" name="Text Placeholder 4">
            <a:extLst>
              <a:ext uri="{FF2B5EF4-FFF2-40B4-BE49-F238E27FC236}">
                <a16:creationId xmlns:a16="http://schemas.microsoft.com/office/drawing/2014/main" id="{9AC1E7E4-269E-5340-BA06-FD905AEEE336}"/>
              </a:ext>
            </a:extLst>
          </p:cNvPr>
          <p:cNvSpPr>
            <a:spLocks noGrp="1"/>
          </p:cNvSpPr>
          <p:nvPr>
            <p:ph type="body" sz="quarter" idx="24"/>
          </p:nvPr>
        </p:nvSpPr>
        <p:spPr>
          <a:xfrm>
            <a:off x="4457534" y="681310"/>
            <a:ext cx="900849" cy="857158"/>
          </a:xfrm>
        </p:spPr>
        <p:txBody>
          <a:bodyPr/>
          <a:lstStyle/>
          <a:p>
            <a:r>
              <a:rPr lang="es-ES" dirty="0"/>
              <a:t>3</a:t>
            </a:r>
          </a:p>
        </p:txBody>
      </p:sp>
      <p:sp>
        <p:nvSpPr>
          <p:cNvPr id="8" name="Text Placeholder 3">
            <a:extLst>
              <a:ext uri="{FF2B5EF4-FFF2-40B4-BE49-F238E27FC236}">
                <a16:creationId xmlns:a16="http://schemas.microsoft.com/office/drawing/2014/main" id="{69F2CCF8-A265-4666-BEF6-B0414E008B2D}"/>
              </a:ext>
            </a:extLst>
          </p:cNvPr>
          <p:cNvSpPr txBox="1">
            <a:spLocks/>
          </p:cNvSpPr>
          <p:nvPr/>
        </p:nvSpPr>
        <p:spPr>
          <a:xfrm>
            <a:off x="388086" y="357374"/>
            <a:ext cx="3452394"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PROMOCIONAR LAS </a:t>
            </a:r>
            <a:r>
              <a:rPr lang="es-ES" b="1" dirty="0"/>
              <a:t>VENTAJAS </a:t>
            </a:r>
            <a:r>
              <a:rPr lang="es-ES" dirty="0"/>
              <a:t>DE TRABAJAR EN UNA MICROEMPRESA</a:t>
            </a:r>
          </a:p>
        </p:txBody>
      </p:sp>
      <p:pic>
        <p:nvPicPr>
          <p:cNvPr id="9" name="Picture 8" descr="A picture containing cake, chocolate, piece, sitting&#10;&#10;Description automatically generated">
            <a:extLst>
              <a:ext uri="{FF2B5EF4-FFF2-40B4-BE49-F238E27FC236}">
                <a16:creationId xmlns:a16="http://schemas.microsoft.com/office/drawing/2014/main" id="{3CB6108B-7E84-483F-BE15-8AC7E426BCAA}"/>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 y="3684896"/>
            <a:ext cx="4230805" cy="3173104"/>
          </a:xfrm>
          <a:prstGeom prst="rect">
            <a:avLst/>
          </a:prstGeom>
        </p:spPr>
      </p:pic>
    </p:spTree>
    <p:extLst>
      <p:ext uri="{BB962C8B-B14F-4D97-AF65-F5344CB8AC3E}">
        <p14:creationId xmlns:p14="http://schemas.microsoft.com/office/powerpoint/2010/main" val="1836208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22784" y="2195949"/>
            <a:ext cx="5916447" cy="3672587"/>
          </a:xfrm>
        </p:spPr>
        <p:txBody>
          <a:bodyPr/>
          <a:lstStyle/>
          <a:p>
            <a:pPr marL="342900" lvl="0" indent="-342900" algn="just">
              <a:buFont typeface="Arial" panose="020B0604020202020204" pitchFamily="34" charset="0"/>
              <a:buChar char="•"/>
            </a:pPr>
            <a:r>
              <a:rPr lang="es-ES" dirty="0"/>
              <a:t>Al ser la primera persona contratada o formar parte del primer equipo, su trabajo tendrá mucha importancia. </a:t>
            </a:r>
          </a:p>
          <a:p>
            <a:pPr marL="342900" lvl="0" indent="-342900" algn="just">
              <a:buFont typeface="Arial" panose="020B0604020202020204" pitchFamily="34" charset="0"/>
              <a:buChar char="•"/>
            </a:pPr>
            <a:r>
              <a:rPr lang="es-ES" dirty="0"/>
              <a:t>No es una rueda más del engranaje sino que sus aportaciones afectan directamente al futuro de la empresa.  </a:t>
            </a:r>
          </a:p>
          <a:p>
            <a:pPr marL="342900" lvl="0" indent="-342900" algn="just">
              <a:buFont typeface="Arial" panose="020B0604020202020204" pitchFamily="34" charset="0"/>
              <a:buChar char="•"/>
            </a:pPr>
            <a:r>
              <a:rPr lang="es-ES" dirty="0"/>
              <a:t>Sus aportaciones se valoran y podría causar más efecto.</a:t>
            </a:r>
          </a:p>
          <a:p>
            <a:pPr marL="342900" lvl="0" indent="-342900" algn="just">
              <a:buFont typeface="Arial" panose="020B0604020202020204" pitchFamily="34" charset="0"/>
              <a:buChar char="•"/>
            </a:pPr>
            <a:r>
              <a:rPr lang="es-ES" dirty="0"/>
              <a:t>Esto conlleva más responsabilidad y por lo tanto se le valora más.</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4" y="730798"/>
            <a:ext cx="5231728" cy="2067266"/>
          </a:xfrm>
        </p:spPr>
        <p:txBody>
          <a:bodyPr>
            <a:normAutofit/>
          </a:bodyPr>
          <a:lstStyle/>
          <a:p>
            <a:r>
              <a:rPr lang="es-ES" dirty="0"/>
              <a:t>SENTIR QUE LE VALORAN Y QUE CAUSA EFECTO</a:t>
            </a:r>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s-ES" dirty="0"/>
              <a:t>4</a:t>
            </a:r>
          </a:p>
        </p:txBody>
      </p:sp>
      <p:sp>
        <p:nvSpPr>
          <p:cNvPr id="8" name="Text Placeholder 3">
            <a:extLst>
              <a:ext uri="{FF2B5EF4-FFF2-40B4-BE49-F238E27FC236}">
                <a16:creationId xmlns:a16="http://schemas.microsoft.com/office/drawing/2014/main" id="{86730D59-7073-4977-9A1A-EC3CC104B66F}"/>
              </a:ext>
            </a:extLst>
          </p:cNvPr>
          <p:cNvSpPr>
            <a:spLocks noGrp="1"/>
          </p:cNvSpPr>
          <p:nvPr>
            <p:ph type="body" sz="quarter" idx="23"/>
          </p:nvPr>
        </p:nvSpPr>
        <p:spPr>
          <a:xfrm>
            <a:off x="388086" y="357374"/>
            <a:ext cx="3452394" cy="3433969"/>
          </a:xfrm>
        </p:spPr>
        <p:txBody>
          <a:bodyPr/>
          <a:lstStyle/>
          <a:p>
            <a:r>
              <a:rPr lang="es-ES" dirty="0"/>
              <a:t>PROMOCIONAR LAS </a:t>
            </a:r>
            <a:r>
              <a:rPr lang="es-ES" b="1" dirty="0"/>
              <a:t>VENTAJAS </a:t>
            </a:r>
            <a:r>
              <a:rPr lang="es-ES" dirty="0"/>
              <a:t>DE TRABAJAR EN UNA MICROEMPRESA</a:t>
            </a:r>
          </a:p>
        </p:txBody>
      </p:sp>
      <p:pic>
        <p:nvPicPr>
          <p:cNvPr id="10" name="Picture 9" descr="A picture containing drawing&#10;&#10;Description automatically generated">
            <a:extLst>
              <a:ext uri="{FF2B5EF4-FFF2-40B4-BE49-F238E27FC236}">
                <a16:creationId xmlns:a16="http://schemas.microsoft.com/office/drawing/2014/main" id="{D3345C78-F670-4E36-BA9C-CF4F8D57DB28}"/>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185413"/>
            <a:ext cx="4258101" cy="3672587"/>
          </a:xfrm>
          <a:prstGeom prst="rect">
            <a:avLst/>
          </a:prstGeom>
        </p:spPr>
      </p:pic>
    </p:spTree>
    <p:extLst>
      <p:ext uri="{BB962C8B-B14F-4D97-AF65-F5344CB8AC3E}">
        <p14:creationId xmlns:p14="http://schemas.microsoft.com/office/powerpoint/2010/main" val="3267583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C929479-62F4-0045-A516-9B3D20F5DFC5}"/>
              </a:ext>
            </a:extLst>
          </p:cNvPr>
          <p:cNvSpPr/>
          <p:nvPr/>
        </p:nvSpPr>
        <p:spPr>
          <a:xfrm>
            <a:off x="3493008" y="1719072"/>
            <a:ext cx="8540496" cy="4094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6"/>
          <p:cNvSpPr>
            <a:spLocks noGrp="1"/>
          </p:cNvSpPr>
          <p:nvPr>
            <p:ph type="body" sz="quarter" idx="15"/>
          </p:nvPr>
        </p:nvSpPr>
        <p:spPr>
          <a:xfrm>
            <a:off x="4051543" y="1923783"/>
            <a:ext cx="7820030" cy="4505354"/>
          </a:xfrm>
        </p:spPr>
        <p:txBody>
          <a:bodyPr/>
          <a:lstStyle/>
          <a:p>
            <a:pPr algn="just"/>
            <a:r>
              <a:rPr lang="es-ES" dirty="0"/>
              <a:t>Trabajar para una persona autónoma o microempresa tiene muchas ventajas.  </a:t>
            </a:r>
          </a:p>
          <a:p>
            <a:pPr algn="just"/>
            <a:r>
              <a:rPr lang="es-ES" dirty="0"/>
              <a:t>Aun así, es importante conocer las desventajas que percibe la plantilla de estas empresas. Conviene tener en cuenta y superar esos inconvenientes, convenciendo a las personas candidatas de que podrán avanzar mucho en su carrera.  </a:t>
            </a:r>
          </a:p>
          <a:p>
            <a:pPr algn="just"/>
            <a:endParaRPr lang="en-US" dirty="0"/>
          </a:p>
          <a:p>
            <a:pPr algn="just"/>
            <a:r>
              <a:rPr lang="es-ES" dirty="0"/>
              <a:t>Veamos con más detalle las posibles desventajas y cómo superarlas.  Articule estas áreas en la descripción del puesto y de la empresa.</a:t>
            </a:r>
          </a:p>
        </p:txBody>
      </p:sp>
      <p:pic>
        <p:nvPicPr>
          <p:cNvPr id="3" name="Picture 2" descr="A close up of a persons hand&#10;&#10;Description automatically generated">
            <a:extLst>
              <a:ext uri="{FF2B5EF4-FFF2-40B4-BE49-F238E27FC236}">
                <a16:creationId xmlns:a16="http://schemas.microsoft.com/office/drawing/2014/main" id="{6468495D-C537-47AA-A78C-3A98A88A40BA}"/>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0" y="3870532"/>
            <a:ext cx="3712191" cy="2987468"/>
          </a:xfrm>
          <a:prstGeom prst="rect">
            <a:avLst/>
          </a:prstGeom>
        </p:spPr>
      </p:pic>
      <p:sp>
        <p:nvSpPr>
          <p:cNvPr id="8" name="Text Placeholder 2">
            <a:extLst>
              <a:ext uri="{FF2B5EF4-FFF2-40B4-BE49-F238E27FC236}">
                <a16:creationId xmlns:a16="http://schemas.microsoft.com/office/drawing/2014/main" id="{B8A34B6E-9024-4446-8DD7-2861014EC626}"/>
              </a:ext>
            </a:extLst>
          </p:cNvPr>
          <p:cNvSpPr txBox="1">
            <a:spLocks/>
          </p:cNvSpPr>
          <p:nvPr/>
        </p:nvSpPr>
        <p:spPr>
          <a:xfrm>
            <a:off x="3889612" y="321365"/>
            <a:ext cx="8143892" cy="2067266"/>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rgbClr val="EE7123"/>
                </a:solidFill>
              </a:rPr>
              <a:t>LA </a:t>
            </a:r>
            <a:r>
              <a:rPr lang="es-ES" u="sng" dirty="0">
                <a:solidFill>
                  <a:srgbClr val="EE7123"/>
                </a:solidFill>
              </a:rPr>
              <a:t>TRANSPARENCIA</a:t>
            </a:r>
            <a:r>
              <a:rPr lang="es-ES" dirty="0">
                <a:solidFill>
                  <a:srgbClr val="EE7123"/>
                </a:solidFill>
              </a:rPr>
              <a:t> ES FUNDAMENTAL PARA UNA COLABORACIÓN SATISFACTORIA</a:t>
            </a:r>
          </a:p>
        </p:txBody>
      </p:sp>
    </p:spTree>
    <p:extLst>
      <p:ext uri="{BB962C8B-B14F-4D97-AF65-F5344CB8AC3E}">
        <p14:creationId xmlns:p14="http://schemas.microsoft.com/office/powerpoint/2010/main" val="2689448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22784" y="2304288"/>
            <a:ext cx="5944960" cy="3251145"/>
          </a:xfrm>
        </p:spPr>
        <p:txBody>
          <a:bodyPr/>
          <a:lstStyle/>
          <a:p>
            <a:pPr algn="just"/>
            <a:r>
              <a:rPr lang="es-ES" dirty="0"/>
              <a:t>La primera contratación de personal es el momento perfecto para definir procesos en su negocio. No tienen que ser engorrosos sino articulados de manera sucinta. Por ejemplo, resulta muy eficaz utilizar gráficos y diagramas. </a:t>
            </a:r>
          </a:p>
          <a:p>
            <a:pPr algn="just"/>
            <a:endParaRPr lang="en-IE" dirty="0"/>
          </a:p>
          <a:p>
            <a:r>
              <a:rPr lang="es-ES" b="1" dirty="0"/>
              <a:t>LECTURA -</a:t>
            </a:r>
            <a:r>
              <a:rPr lang="es-ES" dirty="0"/>
              <a:t> Este artículo de Forbes es un punto de partida excelente: </a:t>
            </a:r>
            <a:r>
              <a:rPr lang="es-ES" sz="1400" u="sng" dirty="0">
                <a:hlinkClick r:id="rId2"/>
              </a:rPr>
              <a:t>https://www.forbes.com/sites/allbusiness/2013/09/17/7-simple-tips-for-documenting-your-important-business-procedures/#3efd87291ab8</a:t>
            </a:r>
            <a:r>
              <a:rPr lang="es-ES" sz="1400" dirty="0"/>
              <a:t> </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4" y="730798"/>
            <a:ext cx="6469216" cy="2067266"/>
          </a:xfrm>
        </p:spPr>
        <p:txBody>
          <a:bodyPr>
            <a:normAutofit/>
          </a:bodyPr>
          <a:lstStyle/>
          <a:p>
            <a:r>
              <a:rPr lang="es-ES" dirty="0"/>
              <a:t>NO HAY PROCEDIMIENTOS ESTÁNDAR </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88085" y="589390"/>
            <a:ext cx="3516679" cy="3433969"/>
          </a:xfrm>
        </p:spPr>
        <p:txBody>
          <a:bodyPr/>
          <a:lstStyle/>
          <a:p>
            <a:r>
              <a:rPr lang="es-ES" b="1" dirty="0"/>
              <a:t>DESVENTAJAS </a:t>
            </a:r>
            <a:r>
              <a:rPr lang="es-ES" dirty="0"/>
              <a:t>DE TRABAJAR EN UNA MICROEMPRESA</a:t>
            </a:r>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s-ES" dirty="0"/>
              <a:t>1</a:t>
            </a:r>
          </a:p>
        </p:txBody>
      </p:sp>
      <p:pic>
        <p:nvPicPr>
          <p:cNvPr id="13" name="Picture 12" descr="A person standing in front of a computer&#10;&#10;Description automatically generated">
            <a:extLst>
              <a:ext uri="{FF2B5EF4-FFF2-40B4-BE49-F238E27FC236}">
                <a16:creationId xmlns:a16="http://schemas.microsoft.com/office/drawing/2014/main" id="{F951126C-4A70-45E1-AC88-F4A1BBEAAD74}"/>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26145" r="5093"/>
          <a:stretch/>
        </p:blipFill>
        <p:spPr>
          <a:xfrm>
            <a:off x="-1" y="3006783"/>
            <a:ext cx="4307229" cy="3851217"/>
          </a:xfrm>
          <a:prstGeom prst="rect">
            <a:avLst/>
          </a:prstGeom>
        </p:spPr>
      </p:pic>
    </p:spTree>
    <p:extLst>
      <p:ext uri="{BB962C8B-B14F-4D97-AF65-F5344CB8AC3E}">
        <p14:creationId xmlns:p14="http://schemas.microsoft.com/office/powerpoint/2010/main" val="3359991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69FC8794-2136-C345-B465-B2344F719ADA}"/>
              </a:ext>
            </a:extLst>
          </p:cNvPr>
          <p:cNvSpPr>
            <a:spLocks noGrp="1"/>
          </p:cNvSpPr>
          <p:nvPr>
            <p:ph type="body" sz="quarter" idx="20"/>
          </p:nvPr>
        </p:nvSpPr>
        <p:spPr>
          <a:xfrm>
            <a:off x="5751297" y="5275904"/>
            <a:ext cx="5916447" cy="851298"/>
          </a:xfrm>
        </p:spPr>
        <p:txBody>
          <a:bodyPr/>
          <a:lstStyle/>
          <a:p>
            <a:pPr lvl="0" algn="just"/>
            <a:r>
              <a:rPr lang="es-ES" dirty="0"/>
              <a:t>Deje claro que el negocio está en crecimiento y que goza de estabilidad financiera para expandirse. </a:t>
            </a:r>
          </a:p>
        </p:txBody>
      </p:sp>
      <p:sp>
        <p:nvSpPr>
          <p:cNvPr id="15" name="Text Placeholder 2">
            <a:extLst>
              <a:ext uri="{FF2B5EF4-FFF2-40B4-BE49-F238E27FC236}">
                <a16:creationId xmlns:a16="http://schemas.microsoft.com/office/drawing/2014/main" id="{C716CD02-EEA0-3348-AA0A-33E54AAB1257}"/>
              </a:ext>
            </a:extLst>
          </p:cNvPr>
          <p:cNvSpPr>
            <a:spLocks noGrp="1"/>
          </p:cNvSpPr>
          <p:nvPr>
            <p:ph type="body" sz="quarter" idx="22"/>
          </p:nvPr>
        </p:nvSpPr>
        <p:spPr>
          <a:xfrm>
            <a:off x="5722785" y="730798"/>
            <a:ext cx="5916446" cy="4206961"/>
          </a:xfrm>
        </p:spPr>
        <p:txBody>
          <a:bodyPr>
            <a:normAutofit lnSpcReduction="10000"/>
          </a:bodyPr>
          <a:lstStyle/>
          <a:p>
            <a:r>
              <a:rPr lang="es-ES" dirty="0"/>
              <a:t>LOS RECURSOS SON LIMITADOS. LOS SUELDOS Y SUBIDAS SALARIALES DEPENDEN DE LA GENERACIÓN DE INGRESOS. SI UNA EMPRESA PEQUEÑA NO GANA LO SUFICIENTE, NO SERÁ CAPAZ DE CONSERVAR EL PUESTO</a:t>
            </a:r>
          </a:p>
        </p:txBody>
      </p:sp>
      <p:sp>
        <p:nvSpPr>
          <p:cNvPr id="16" name="Text Placeholder 3">
            <a:extLst>
              <a:ext uri="{FF2B5EF4-FFF2-40B4-BE49-F238E27FC236}">
                <a16:creationId xmlns:a16="http://schemas.microsoft.com/office/drawing/2014/main" id="{532E3509-D8D5-EC43-9C5A-487E224A31FB}"/>
              </a:ext>
            </a:extLst>
          </p:cNvPr>
          <p:cNvSpPr>
            <a:spLocks noGrp="1"/>
          </p:cNvSpPr>
          <p:nvPr>
            <p:ph type="body" sz="quarter" idx="23"/>
          </p:nvPr>
        </p:nvSpPr>
        <p:spPr>
          <a:xfrm>
            <a:off x="388086" y="589390"/>
            <a:ext cx="3452394" cy="3433969"/>
          </a:xfrm>
        </p:spPr>
        <p:txBody>
          <a:bodyPr/>
          <a:lstStyle/>
          <a:p>
            <a:r>
              <a:rPr lang="es-ES" b="1" dirty="0"/>
              <a:t>DESVENTAJAS </a:t>
            </a:r>
            <a:r>
              <a:rPr lang="es-ES" dirty="0"/>
              <a:t>DE TRABAJAR EN UNA MICROEMPRESA</a:t>
            </a:r>
          </a:p>
        </p:txBody>
      </p:sp>
      <p:sp>
        <p:nvSpPr>
          <p:cNvPr id="17" name="Text Placeholder 4">
            <a:extLst>
              <a:ext uri="{FF2B5EF4-FFF2-40B4-BE49-F238E27FC236}">
                <a16:creationId xmlns:a16="http://schemas.microsoft.com/office/drawing/2014/main" id="{CECA29DD-60AA-3D4B-A72D-69618D2B7930}"/>
              </a:ext>
            </a:extLst>
          </p:cNvPr>
          <p:cNvSpPr>
            <a:spLocks noGrp="1"/>
          </p:cNvSpPr>
          <p:nvPr>
            <p:ph type="body" sz="quarter" idx="24"/>
          </p:nvPr>
        </p:nvSpPr>
        <p:spPr>
          <a:xfrm>
            <a:off x="4457534" y="681310"/>
            <a:ext cx="900849" cy="857158"/>
          </a:xfrm>
        </p:spPr>
        <p:txBody>
          <a:bodyPr/>
          <a:lstStyle/>
          <a:p>
            <a:r>
              <a:rPr lang="es-ES" dirty="0"/>
              <a:t>2</a:t>
            </a:r>
          </a:p>
        </p:txBody>
      </p:sp>
      <p:pic>
        <p:nvPicPr>
          <p:cNvPr id="3" name="Picture 2" descr="A close up of a logo&#10;&#10;Description automatically generated">
            <a:extLst>
              <a:ext uri="{FF2B5EF4-FFF2-40B4-BE49-F238E27FC236}">
                <a16:creationId xmlns:a16="http://schemas.microsoft.com/office/drawing/2014/main" id="{3DF70E44-E25B-4010-ACCB-0D2D7E7DD56E}"/>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t="-2436"/>
          <a:stretch/>
        </p:blipFill>
        <p:spPr>
          <a:xfrm>
            <a:off x="0" y="3473915"/>
            <a:ext cx="4300128" cy="3384085"/>
          </a:xfrm>
          <a:prstGeom prst="rect">
            <a:avLst/>
          </a:prstGeom>
        </p:spPr>
      </p:pic>
    </p:spTree>
    <p:extLst>
      <p:ext uri="{BB962C8B-B14F-4D97-AF65-F5344CB8AC3E}">
        <p14:creationId xmlns:p14="http://schemas.microsoft.com/office/powerpoint/2010/main" val="1746979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49A507E5-ABC1-B14E-AD48-960C197F317D}"/>
              </a:ext>
            </a:extLst>
          </p:cNvPr>
          <p:cNvSpPr>
            <a:spLocks noGrp="1"/>
          </p:cNvSpPr>
          <p:nvPr>
            <p:ph type="body" sz="quarter" idx="20"/>
          </p:nvPr>
        </p:nvSpPr>
        <p:spPr>
          <a:xfrm>
            <a:off x="5751296" y="2761488"/>
            <a:ext cx="5916447" cy="3027569"/>
          </a:xfrm>
        </p:spPr>
        <p:txBody>
          <a:bodyPr/>
          <a:lstStyle/>
          <a:p>
            <a:pPr algn="just"/>
            <a:r>
              <a:rPr lang="es-ES" dirty="0"/>
              <a:t>Resalte que la conciliación familiar es uno de los principales aspectos en que las empresas pequeñas son más generosas y flexibles que las grandes. </a:t>
            </a:r>
          </a:p>
        </p:txBody>
      </p:sp>
      <p:sp>
        <p:nvSpPr>
          <p:cNvPr id="15" name="Text Placeholder 2">
            <a:extLst>
              <a:ext uri="{FF2B5EF4-FFF2-40B4-BE49-F238E27FC236}">
                <a16:creationId xmlns:a16="http://schemas.microsoft.com/office/drawing/2014/main" id="{10964414-8D34-8945-A72C-9AAF3572503D}"/>
              </a:ext>
            </a:extLst>
          </p:cNvPr>
          <p:cNvSpPr>
            <a:spLocks noGrp="1"/>
          </p:cNvSpPr>
          <p:nvPr>
            <p:ph type="body" sz="quarter" idx="22"/>
          </p:nvPr>
        </p:nvSpPr>
        <p:spPr>
          <a:xfrm>
            <a:off x="5722785" y="730799"/>
            <a:ext cx="5579898" cy="857158"/>
          </a:xfrm>
        </p:spPr>
        <p:txBody>
          <a:bodyPr>
            <a:noAutofit/>
          </a:bodyPr>
          <a:lstStyle/>
          <a:p>
            <a:r>
              <a:rPr lang="es-ES" dirty="0"/>
              <a:t>LA PROTECCIÓN SOCIAL PODRÍA SER INFERIOR A LA DE UNA GRAN EMPRESA</a:t>
            </a:r>
          </a:p>
        </p:txBody>
      </p:sp>
      <p:sp>
        <p:nvSpPr>
          <p:cNvPr id="16" name="Text Placeholder 3">
            <a:extLst>
              <a:ext uri="{FF2B5EF4-FFF2-40B4-BE49-F238E27FC236}">
                <a16:creationId xmlns:a16="http://schemas.microsoft.com/office/drawing/2014/main" id="{AA308059-B33E-6B4E-AFB5-5BAF39B202AD}"/>
              </a:ext>
            </a:extLst>
          </p:cNvPr>
          <p:cNvSpPr>
            <a:spLocks noGrp="1"/>
          </p:cNvSpPr>
          <p:nvPr>
            <p:ph type="body" sz="quarter" idx="23"/>
          </p:nvPr>
        </p:nvSpPr>
        <p:spPr>
          <a:xfrm>
            <a:off x="388086" y="589390"/>
            <a:ext cx="3452394" cy="3433969"/>
          </a:xfrm>
        </p:spPr>
        <p:txBody>
          <a:bodyPr/>
          <a:lstStyle/>
          <a:p>
            <a:r>
              <a:rPr lang="es-ES" b="1" dirty="0"/>
              <a:t>DESVENTAJAS </a:t>
            </a:r>
            <a:r>
              <a:rPr lang="es-ES" dirty="0"/>
              <a:t>DE TRABAJAR EN UNA MICROEMPRESA</a:t>
            </a:r>
          </a:p>
        </p:txBody>
      </p:sp>
      <p:sp>
        <p:nvSpPr>
          <p:cNvPr id="17" name="Text Placeholder 4">
            <a:extLst>
              <a:ext uri="{FF2B5EF4-FFF2-40B4-BE49-F238E27FC236}">
                <a16:creationId xmlns:a16="http://schemas.microsoft.com/office/drawing/2014/main" id="{9AC1E7E4-269E-5340-BA06-FD905AEEE336}"/>
              </a:ext>
            </a:extLst>
          </p:cNvPr>
          <p:cNvSpPr>
            <a:spLocks noGrp="1"/>
          </p:cNvSpPr>
          <p:nvPr>
            <p:ph type="body" sz="quarter" idx="24"/>
          </p:nvPr>
        </p:nvSpPr>
        <p:spPr>
          <a:xfrm>
            <a:off x="4457534" y="681310"/>
            <a:ext cx="900849" cy="857158"/>
          </a:xfrm>
        </p:spPr>
        <p:txBody>
          <a:bodyPr/>
          <a:lstStyle/>
          <a:p>
            <a:r>
              <a:rPr lang="es-ES" dirty="0"/>
              <a:t>3</a:t>
            </a:r>
          </a:p>
        </p:txBody>
      </p:sp>
      <p:pic>
        <p:nvPicPr>
          <p:cNvPr id="3" name="Picture 2" descr="A close up of a logo&#10;&#10;Description automatically generated">
            <a:extLst>
              <a:ext uri="{FF2B5EF4-FFF2-40B4-BE49-F238E27FC236}">
                <a16:creationId xmlns:a16="http://schemas.microsoft.com/office/drawing/2014/main" id="{1043BFF1-1AA2-490E-BADD-391D7EAA402D}"/>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514725"/>
            <a:ext cx="4258101" cy="3343275"/>
          </a:xfrm>
          <a:prstGeom prst="rect">
            <a:avLst/>
          </a:prstGeom>
        </p:spPr>
      </p:pic>
    </p:spTree>
    <p:extLst>
      <p:ext uri="{BB962C8B-B14F-4D97-AF65-F5344CB8AC3E}">
        <p14:creationId xmlns:p14="http://schemas.microsoft.com/office/powerpoint/2010/main" val="3796265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4" y="483330"/>
            <a:ext cx="6103358"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sz="2400" dirty="0">
                <a:latin typeface="+mn-lt"/>
              </a:rPr>
              <a:t>En este módulo le explicamos a...</a:t>
            </a:r>
          </a:p>
          <a:p>
            <a:endParaRPr lang="en-IE" sz="1050" dirty="0">
              <a:latin typeface="+mn-lt"/>
            </a:endParaRPr>
          </a:p>
          <a:p>
            <a:pPr lvl="0" algn="just"/>
            <a:r>
              <a:rPr lang="es-ES" sz="2400" b="1" dirty="0">
                <a:solidFill>
                  <a:srgbClr val="CE1779"/>
                </a:solidFill>
                <a:latin typeface="+mn-lt"/>
              </a:rPr>
              <a:t>2.1 Definir las funciones de la persona contratada.</a:t>
            </a:r>
            <a:r>
              <a:rPr lang="es-ES" sz="2400" dirty="0">
                <a:solidFill>
                  <a:srgbClr val="CE1779"/>
                </a:solidFill>
                <a:latin typeface="+mn-lt"/>
              </a:rPr>
              <a:t> </a:t>
            </a:r>
            <a:r>
              <a:rPr lang="es-ES" sz="2400" dirty="0">
                <a:latin typeface="+mn-lt"/>
              </a:rPr>
              <a:t>¿Qué tipo de persona se adapta mejor a sus necesidades actuales? Defina el nivel de experiencia que necesita. ¿De qué forma añadirá valor a su empresa?</a:t>
            </a:r>
          </a:p>
          <a:p>
            <a:pPr lvl="0" algn="just"/>
            <a:endParaRPr lang="en-IE" sz="1050" dirty="0">
              <a:latin typeface="+mn-lt"/>
            </a:endParaRPr>
          </a:p>
          <a:p>
            <a:pPr lvl="0" algn="just"/>
            <a:r>
              <a:rPr lang="es-ES" sz="2400" b="1" dirty="0">
                <a:solidFill>
                  <a:srgbClr val="FDC010"/>
                </a:solidFill>
                <a:latin typeface="+mn-lt"/>
              </a:rPr>
              <a:t>Menos es más</a:t>
            </a:r>
            <a:r>
              <a:rPr lang="es-ES" sz="2400" dirty="0">
                <a:solidFill>
                  <a:srgbClr val="FDC010"/>
                </a:solidFill>
                <a:latin typeface="+mn-lt"/>
              </a:rPr>
              <a:t> - </a:t>
            </a:r>
            <a:r>
              <a:rPr lang="es-ES" sz="2400" dirty="0">
                <a:latin typeface="+mn-lt"/>
              </a:rPr>
              <a:t>Al ser su primera contratación, tendrá que esforzarse más para atraer a la persona correcta. En un mercado laboral competitivo, las personas demandantes de empleo asignan mejores perspectivas de carrera a las grandes empresas.  Deberá convencer al talento de que trabajar para una microempresa trae consigo muchas ventajas y aprendizajes. </a:t>
            </a: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633105" y="1444752"/>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dirty="0">
                <a:solidFill>
                  <a:schemeClr val="bg1"/>
                </a:solidFill>
              </a:rPr>
              <a:t>MÓDULO 2:</a:t>
            </a:r>
          </a:p>
          <a:p>
            <a:pPr algn="r">
              <a:lnSpc>
                <a:spcPct val="100000"/>
              </a:lnSpc>
            </a:pPr>
            <a:endParaRPr lang="en-US" sz="300" b="1" dirty="0">
              <a:solidFill>
                <a:schemeClr val="bg1"/>
              </a:solidFill>
            </a:endParaRPr>
          </a:p>
          <a:p>
            <a:pPr algn="r">
              <a:lnSpc>
                <a:spcPts val="4320"/>
              </a:lnSpc>
              <a:spcBef>
                <a:spcPts val="0"/>
              </a:spcBef>
            </a:pPr>
            <a:r>
              <a:rPr lang="es-ES" dirty="0">
                <a:solidFill>
                  <a:schemeClr val="bg1"/>
                </a:solidFill>
              </a:rPr>
              <a:t>LAS FUNCIONES - ¿CÓMO ES LA PERSONA IDEAL?</a:t>
            </a:r>
          </a:p>
          <a:p>
            <a:pPr algn="r"/>
            <a:endParaRPr lang="en-US" dirty="0">
              <a:solidFill>
                <a:schemeClr val="bg1"/>
              </a:solidFill>
            </a:endParaRPr>
          </a:p>
        </p:txBody>
      </p:sp>
    </p:spTree>
    <p:extLst>
      <p:ext uri="{BB962C8B-B14F-4D97-AF65-F5344CB8AC3E}">
        <p14:creationId xmlns:p14="http://schemas.microsoft.com/office/powerpoint/2010/main" val="37610405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358384" y="2564440"/>
            <a:ext cx="6280848" cy="2990993"/>
          </a:xfrm>
        </p:spPr>
        <p:txBody>
          <a:bodyPr/>
          <a:lstStyle/>
          <a:p>
            <a:pPr algn="just"/>
            <a:r>
              <a:rPr lang="es-ES" dirty="0"/>
              <a:t>La persona que contrate aprenderá y se formará sobre el terreno. Aun así, reserve tiempo para la formación como tal. Las personas valoran el desarrollo profesional, así que recalque que recibirán mentoría en la empresa.  </a:t>
            </a:r>
          </a:p>
          <a:p>
            <a:pPr algn="just"/>
            <a:endParaRPr lang="en-IE" sz="1100" dirty="0"/>
          </a:p>
          <a:p>
            <a:pPr algn="ctr"/>
            <a:r>
              <a:rPr lang="es-ES" dirty="0">
                <a:solidFill>
                  <a:srgbClr val="2E95D2"/>
                </a:solidFill>
              </a:rPr>
              <a:t>Una de las ventajas de trabajar en empresas pequeñas es que se pueden asumir más responsabilidades y, con ello, mejorar los conocimientos y preparar la escalada profesional. </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4" y="730798"/>
            <a:ext cx="5231728" cy="2067266"/>
          </a:xfrm>
        </p:spPr>
        <p:txBody>
          <a:bodyPr>
            <a:normAutofit/>
          </a:bodyPr>
          <a:lstStyle/>
          <a:p>
            <a:r>
              <a:rPr lang="es-ES" dirty="0"/>
              <a:t>NO HAY MUCHAS PERSONAS DE LAS QUE APRENDER </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88085" y="589390"/>
            <a:ext cx="3516679" cy="3433969"/>
          </a:xfrm>
        </p:spPr>
        <p:txBody>
          <a:bodyPr/>
          <a:lstStyle/>
          <a:p>
            <a:r>
              <a:rPr lang="es-ES" b="1" dirty="0"/>
              <a:t>DESVENTAJAS </a:t>
            </a:r>
            <a:r>
              <a:rPr lang="es-ES" dirty="0"/>
              <a:t>DE TRABAJAR EN UNA MICROEMPRESA</a:t>
            </a:r>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s-ES" dirty="0"/>
              <a:t>4</a:t>
            </a:r>
          </a:p>
        </p:txBody>
      </p:sp>
      <p:pic>
        <p:nvPicPr>
          <p:cNvPr id="10" name="Picture 9" descr="A person looking at the camera&#10;&#10;Description automatically generated">
            <a:extLst>
              <a:ext uri="{FF2B5EF4-FFF2-40B4-BE49-F238E27FC236}">
                <a16:creationId xmlns:a16="http://schemas.microsoft.com/office/drawing/2014/main" id="{8B40ACC6-F22C-4ABD-9EB8-20C1C4DE4E30}"/>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22404" y="3456296"/>
            <a:ext cx="4222050" cy="3380959"/>
          </a:xfrm>
          <a:prstGeom prst="rect">
            <a:avLst/>
          </a:prstGeom>
        </p:spPr>
      </p:pic>
    </p:spTree>
    <p:extLst>
      <p:ext uri="{BB962C8B-B14F-4D97-AF65-F5344CB8AC3E}">
        <p14:creationId xmlns:p14="http://schemas.microsoft.com/office/powerpoint/2010/main" val="6335646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69FC8794-2136-C345-B465-B2344F719ADA}"/>
              </a:ext>
            </a:extLst>
          </p:cNvPr>
          <p:cNvSpPr>
            <a:spLocks noGrp="1"/>
          </p:cNvSpPr>
          <p:nvPr>
            <p:ph type="body" sz="quarter" idx="20"/>
          </p:nvPr>
        </p:nvSpPr>
        <p:spPr>
          <a:xfrm>
            <a:off x="5751296" y="1755648"/>
            <a:ext cx="5916447" cy="4033409"/>
          </a:xfrm>
        </p:spPr>
        <p:txBody>
          <a:bodyPr/>
          <a:lstStyle/>
          <a:p>
            <a:pPr lvl="0" algn="just"/>
            <a:r>
              <a:rPr lang="es-ES" dirty="0"/>
              <a:t>Si a la persona candidata le preocupa esto, no la necesita en su equipo.</a:t>
            </a:r>
          </a:p>
        </p:txBody>
      </p:sp>
      <p:sp>
        <p:nvSpPr>
          <p:cNvPr id="15" name="Text Placeholder 2">
            <a:extLst>
              <a:ext uri="{FF2B5EF4-FFF2-40B4-BE49-F238E27FC236}">
                <a16:creationId xmlns:a16="http://schemas.microsoft.com/office/drawing/2014/main" id="{C716CD02-EEA0-3348-AA0A-33E54AAB1257}"/>
              </a:ext>
            </a:extLst>
          </p:cNvPr>
          <p:cNvSpPr>
            <a:spLocks noGrp="1"/>
          </p:cNvSpPr>
          <p:nvPr>
            <p:ph type="body" sz="quarter" idx="22"/>
          </p:nvPr>
        </p:nvSpPr>
        <p:spPr>
          <a:xfrm>
            <a:off x="5722785" y="730799"/>
            <a:ext cx="5579898" cy="857158"/>
          </a:xfrm>
        </p:spPr>
        <p:txBody>
          <a:bodyPr>
            <a:normAutofit fontScale="92500" lnSpcReduction="20000"/>
          </a:bodyPr>
          <a:lstStyle/>
          <a:p>
            <a:r>
              <a:rPr lang="es-ES" dirty="0"/>
              <a:t>LOS ERRORES NO SE PUEDEN OCULTAR</a:t>
            </a:r>
          </a:p>
        </p:txBody>
      </p:sp>
      <p:sp>
        <p:nvSpPr>
          <p:cNvPr id="16" name="Text Placeholder 3">
            <a:extLst>
              <a:ext uri="{FF2B5EF4-FFF2-40B4-BE49-F238E27FC236}">
                <a16:creationId xmlns:a16="http://schemas.microsoft.com/office/drawing/2014/main" id="{532E3509-D8D5-EC43-9C5A-487E224A31FB}"/>
              </a:ext>
            </a:extLst>
          </p:cNvPr>
          <p:cNvSpPr>
            <a:spLocks noGrp="1"/>
          </p:cNvSpPr>
          <p:nvPr>
            <p:ph type="body" sz="quarter" idx="23"/>
          </p:nvPr>
        </p:nvSpPr>
        <p:spPr>
          <a:xfrm>
            <a:off x="388086" y="589390"/>
            <a:ext cx="3452394" cy="3433969"/>
          </a:xfrm>
        </p:spPr>
        <p:txBody>
          <a:bodyPr/>
          <a:lstStyle/>
          <a:p>
            <a:r>
              <a:rPr lang="es-ES" b="1" dirty="0"/>
              <a:t>DESVENTAJAS </a:t>
            </a:r>
            <a:r>
              <a:rPr lang="es-ES" dirty="0"/>
              <a:t>DE TRABAJAR EN UNA MICROEMPRESA</a:t>
            </a:r>
          </a:p>
        </p:txBody>
      </p:sp>
      <p:sp>
        <p:nvSpPr>
          <p:cNvPr id="17" name="Text Placeholder 4">
            <a:extLst>
              <a:ext uri="{FF2B5EF4-FFF2-40B4-BE49-F238E27FC236}">
                <a16:creationId xmlns:a16="http://schemas.microsoft.com/office/drawing/2014/main" id="{CECA29DD-60AA-3D4B-A72D-69618D2B7930}"/>
              </a:ext>
            </a:extLst>
          </p:cNvPr>
          <p:cNvSpPr>
            <a:spLocks noGrp="1"/>
          </p:cNvSpPr>
          <p:nvPr>
            <p:ph type="body" sz="quarter" idx="24"/>
          </p:nvPr>
        </p:nvSpPr>
        <p:spPr>
          <a:xfrm>
            <a:off x="4457534" y="681310"/>
            <a:ext cx="900849" cy="857158"/>
          </a:xfrm>
        </p:spPr>
        <p:txBody>
          <a:bodyPr/>
          <a:lstStyle/>
          <a:p>
            <a:r>
              <a:rPr lang="es-ES" dirty="0"/>
              <a:t>5</a:t>
            </a:r>
          </a:p>
        </p:txBody>
      </p:sp>
      <p:pic>
        <p:nvPicPr>
          <p:cNvPr id="3" name="Picture 2" descr="A picture containing drawing&#10;&#10;Description automatically generated">
            <a:extLst>
              <a:ext uri="{FF2B5EF4-FFF2-40B4-BE49-F238E27FC236}">
                <a16:creationId xmlns:a16="http://schemas.microsoft.com/office/drawing/2014/main" id="{B15B0AE6-F926-43BE-A9A4-C8B5664063A2}"/>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05217" y="3429000"/>
            <a:ext cx="2750337" cy="3197836"/>
          </a:xfrm>
          <a:prstGeom prst="rect">
            <a:avLst/>
          </a:prstGeom>
        </p:spPr>
      </p:pic>
    </p:spTree>
    <p:extLst>
      <p:ext uri="{BB962C8B-B14F-4D97-AF65-F5344CB8AC3E}">
        <p14:creationId xmlns:p14="http://schemas.microsoft.com/office/powerpoint/2010/main" val="39355661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49A507E5-ABC1-B14E-AD48-960C197F317D}"/>
              </a:ext>
            </a:extLst>
          </p:cNvPr>
          <p:cNvSpPr>
            <a:spLocks noGrp="1"/>
          </p:cNvSpPr>
          <p:nvPr>
            <p:ph type="body" sz="quarter" idx="20"/>
          </p:nvPr>
        </p:nvSpPr>
        <p:spPr>
          <a:xfrm>
            <a:off x="5751296" y="2355088"/>
            <a:ext cx="5916447" cy="3433969"/>
          </a:xfrm>
        </p:spPr>
        <p:txBody>
          <a:bodyPr/>
          <a:lstStyle/>
          <a:p>
            <a:pPr marL="342900" indent="-342900" algn="just">
              <a:buFont typeface="Arial" panose="020B0604020202020204" pitchFamily="34" charset="0"/>
              <a:buChar char="•"/>
            </a:pPr>
            <a:r>
              <a:rPr lang="es-ES" dirty="0"/>
              <a:t>La persona contratada podrá resaltar el impacto que ha causado en la pequeña empresa.</a:t>
            </a:r>
          </a:p>
          <a:p>
            <a:pPr marL="342900" indent="-342900" algn="just">
              <a:buFont typeface="Arial" panose="020B0604020202020204" pitchFamily="34" charset="0"/>
              <a:buChar char="•"/>
            </a:pPr>
            <a:r>
              <a:rPr lang="es-ES" dirty="0"/>
              <a:t>Habrá demostrado creatividad, gestión de responsabilidades y ambición en los negocios.</a:t>
            </a:r>
          </a:p>
        </p:txBody>
      </p:sp>
      <p:sp>
        <p:nvSpPr>
          <p:cNvPr id="15" name="Text Placeholder 2">
            <a:extLst>
              <a:ext uri="{FF2B5EF4-FFF2-40B4-BE49-F238E27FC236}">
                <a16:creationId xmlns:a16="http://schemas.microsoft.com/office/drawing/2014/main" id="{10964414-8D34-8945-A72C-9AAF3572503D}"/>
              </a:ext>
            </a:extLst>
          </p:cNvPr>
          <p:cNvSpPr>
            <a:spLocks noGrp="1"/>
          </p:cNvSpPr>
          <p:nvPr>
            <p:ph type="body" sz="quarter" idx="22"/>
          </p:nvPr>
        </p:nvSpPr>
        <p:spPr>
          <a:xfrm>
            <a:off x="5722785" y="730799"/>
            <a:ext cx="4985320" cy="857158"/>
          </a:xfrm>
        </p:spPr>
        <p:txBody>
          <a:bodyPr>
            <a:noAutofit/>
          </a:bodyPr>
          <a:lstStyle/>
          <a:p>
            <a:r>
              <a:rPr lang="es-ES" dirty="0"/>
              <a:t>IDENTIFICAR LAS CRISIS NO RESULTA MUY IMPACTANTE EN EL CV</a:t>
            </a:r>
          </a:p>
        </p:txBody>
      </p:sp>
      <p:sp>
        <p:nvSpPr>
          <p:cNvPr id="16" name="Text Placeholder 3">
            <a:extLst>
              <a:ext uri="{FF2B5EF4-FFF2-40B4-BE49-F238E27FC236}">
                <a16:creationId xmlns:a16="http://schemas.microsoft.com/office/drawing/2014/main" id="{AA308059-B33E-6B4E-AFB5-5BAF39B202AD}"/>
              </a:ext>
            </a:extLst>
          </p:cNvPr>
          <p:cNvSpPr>
            <a:spLocks noGrp="1"/>
          </p:cNvSpPr>
          <p:nvPr>
            <p:ph type="body" sz="quarter" idx="23"/>
          </p:nvPr>
        </p:nvSpPr>
        <p:spPr>
          <a:xfrm>
            <a:off x="388086" y="589390"/>
            <a:ext cx="3452394" cy="3433969"/>
          </a:xfrm>
        </p:spPr>
        <p:txBody>
          <a:bodyPr/>
          <a:lstStyle/>
          <a:p>
            <a:r>
              <a:rPr lang="es-ES" b="1" dirty="0"/>
              <a:t>DESVENTAJAS </a:t>
            </a:r>
            <a:r>
              <a:rPr lang="es-ES" dirty="0"/>
              <a:t>DE TRABAJAR EN UNA MICROEMPRESA</a:t>
            </a:r>
          </a:p>
        </p:txBody>
      </p:sp>
      <p:sp>
        <p:nvSpPr>
          <p:cNvPr id="17" name="Text Placeholder 4">
            <a:extLst>
              <a:ext uri="{FF2B5EF4-FFF2-40B4-BE49-F238E27FC236}">
                <a16:creationId xmlns:a16="http://schemas.microsoft.com/office/drawing/2014/main" id="{9AC1E7E4-269E-5340-BA06-FD905AEEE336}"/>
              </a:ext>
            </a:extLst>
          </p:cNvPr>
          <p:cNvSpPr>
            <a:spLocks noGrp="1"/>
          </p:cNvSpPr>
          <p:nvPr>
            <p:ph type="body" sz="quarter" idx="24"/>
          </p:nvPr>
        </p:nvSpPr>
        <p:spPr>
          <a:xfrm>
            <a:off x="4457534" y="681310"/>
            <a:ext cx="900849" cy="857158"/>
          </a:xfrm>
        </p:spPr>
        <p:txBody>
          <a:bodyPr/>
          <a:lstStyle/>
          <a:p>
            <a:r>
              <a:rPr lang="es-ES" dirty="0"/>
              <a:t>6</a:t>
            </a:r>
          </a:p>
        </p:txBody>
      </p:sp>
      <p:pic>
        <p:nvPicPr>
          <p:cNvPr id="6" name="Picture 5" descr="A picture containing drawing, food, flower&#10;&#10;Description automatically generated">
            <a:extLst>
              <a:ext uri="{FF2B5EF4-FFF2-40B4-BE49-F238E27FC236}">
                <a16:creationId xmlns:a16="http://schemas.microsoft.com/office/drawing/2014/main" id="{1DBA4D9E-1FBF-4CD6-8979-E9A75906F332}"/>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40944" y="3305200"/>
            <a:ext cx="4189864" cy="3541594"/>
          </a:xfrm>
          <a:prstGeom prst="rect">
            <a:avLst/>
          </a:prstGeom>
        </p:spPr>
      </p:pic>
    </p:spTree>
    <p:extLst>
      <p:ext uri="{BB962C8B-B14F-4D97-AF65-F5344CB8AC3E}">
        <p14:creationId xmlns:p14="http://schemas.microsoft.com/office/powerpoint/2010/main" val="25676173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22784" y="1865376"/>
            <a:ext cx="5916447" cy="3690057"/>
          </a:xfrm>
        </p:spPr>
        <p:txBody>
          <a:bodyPr/>
          <a:lstStyle/>
          <a:p>
            <a:r>
              <a:rPr lang="es-ES" dirty="0"/>
              <a:t>Haga hincapié en que los contactos sectoriales son todavía más importantes en una microempresa.</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4" y="730798"/>
            <a:ext cx="5231728" cy="2067266"/>
          </a:xfrm>
        </p:spPr>
        <p:txBody>
          <a:bodyPr>
            <a:normAutofit/>
          </a:bodyPr>
          <a:lstStyle/>
          <a:p>
            <a:r>
              <a:rPr lang="es-ES" dirty="0"/>
              <a:t>CONTACTOS LIMITADOS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88085" y="589390"/>
            <a:ext cx="3516679" cy="3433969"/>
          </a:xfrm>
        </p:spPr>
        <p:txBody>
          <a:bodyPr/>
          <a:lstStyle/>
          <a:p>
            <a:r>
              <a:rPr lang="es-ES" b="1" dirty="0"/>
              <a:t>DESVENTAJAS </a:t>
            </a:r>
            <a:r>
              <a:rPr lang="es-ES" dirty="0"/>
              <a:t>DE TRABAJAR EN UNA MICROEMPRESA</a:t>
            </a:r>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s-ES" dirty="0"/>
              <a:t>7</a:t>
            </a:r>
          </a:p>
        </p:txBody>
      </p:sp>
      <p:pic>
        <p:nvPicPr>
          <p:cNvPr id="10" name="Picture 9" descr="A picture containing toy, table, indoor, sitting&#10;&#10;Description automatically generated">
            <a:extLst>
              <a:ext uri="{FF2B5EF4-FFF2-40B4-BE49-F238E27FC236}">
                <a16:creationId xmlns:a16="http://schemas.microsoft.com/office/drawing/2014/main" id="{256269FC-F1EE-4918-B67D-1E3598B5DD03}"/>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 y="3357626"/>
            <a:ext cx="4254416" cy="3433969"/>
          </a:xfrm>
          <a:prstGeom prst="rect">
            <a:avLst/>
          </a:prstGeom>
        </p:spPr>
      </p:pic>
    </p:spTree>
    <p:extLst>
      <p:ext uri="{BB962C8B-B14F-4D97-AF65-F5344CB8AC3E}">
        <p14:creationId xmlns:p14="http://schemas.microsoft.com/office/powerpoint/2010/main" val="11973752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7A9EDB93-3656-184A-883C-47ABA7FA9AB4}"/>
              </a:ext>
            </a:extLst>
          </p:cNvPr>
          <p:cNvSpPr>
            <a:spLocks noGrp="1"/>
          </p:cNvSpPr>
          <p:nvPr>
            <p:ph type="body" sz="quarter" idx="14"/>
          </p:nvPr>
        </p:nvSpPr>
        <p:spPr>
          <a:xfrm>
            <a:off x="7467776" y="5439891"/>
            <a:ext cx="785328" cy="1056986"/>
          </a:xfrm>
        </p:spPr>
        <p:txBody>
          <a:bodyPr>
            <a:normAutofit fontScale="85000" lnSpcReduction="20000"/>
          </a:bodyPr>
          <a:lstStyle/>
          <a:p>
            <a:r>
              <a:rPr lang="es-ES" dirty="0"/>
              <a:t>”</a:t>
            </a:r>
          </a:p>
        </p:txBody>
      </p:sp>
      <p:sp>
        <p:nvSpPr>
          <p:cNvPr id="7" name="Text Placeholder 6">
            <a:extLst>
              <a:ext uri="{FF2B5EF4-FFF2-40B4-BE49-F238E27FC236}">
                <a16:creationId xmlns:a16="http://schemas.microsoft.com/office/drawing/2014/main" id="{C9FD39F4-00B7-0B40-AEEA-0CBD6FA368C4}"/>
              </a:ext>
            </a:extLst>
          </p:cNvPr>
          <p:cNvSpPr>
            <a:spLocks noGrp="1"/>
          </p:cNvSpPr>
          <p:nvPr>
            <p:ph type="body" sz="quarter" idx="13"/>
          </p:nvPr>
        </p:nvSpPr>
        <p:spPr>
          <a:xfrm>
            <a:off x="574482" y="2955539"/>
            <a:ext cx="7150498" cy="3541338"/>
          </a:xfrm>
        </p:spPr>
        <p:txBody>
          <a:bodyPr>
            <a:normAutofit/>
          </a:bodyPr>
          <a:lstStyle/>
          <a:p>
            <a:r>
              <a:rPr lang="es-ES" sz="2600" dirty="0"/>
              <a:t>Al ser la primera persona contratada tuve que gestionar varias responsabilidades. Tenía que asumir muchas funciones cada día. Disfruté participando en diferentes proyectos y mis opiniones siempre eran tenidas en cuenta. En una gran empresa se adjudica una función y no hay muchas oportunidades de participar en variedad de proyectos.  </a:t>
            </a:r>
          </a:p>
          <a:p>
            <a:endParaRPr lang="en-US" dirty="0"/>
          </a:p>
        </p:txBody>
      </p:sp>
      <p:sp>
        <p:nvSpPr>
          <p:cNvPr id="9" name="Text Placeholder 8">
            <a:extLst>
              <a:ext uri="{FF2B5EF4-FFF2-40B4-BE49-F238E27FC236}">
                <a16:creationId xmlns:a16="http://schemas.microsoft.com/office/drawing/2014/main" id="{E557EA3A-0472-554E-AFA2-2A4C1934C4AF}"/>
              </a:ext>
            </a:extLst>
          </p:cNvPr>
          <p:cNvSpPr>
            <a:spLocks noGrp="1"/>
          </p:cNvSpPr>
          <p:nvPr>
            <p:ph type="body" sz="quarter" idx="15"/>
          </p:nvPr>
        </p:nvSpPr>
        <p:spPr>
          <a:xfrm>
            <a:off x="493886" y="2937251"/>
            <a:ext cx="1066690" cy="1221666"/>
          </a:xfrm>
        </p:spPr>
        <p:txBody>
          <a:bodyPr>
            <a:normAutofit fontScale="92500" lnSpcReduction="10000"/>
          </a:bodyPr>
          <a:lstStyle/>
          <a:p>
            <a:r>
              <a:rPr lang="es-ES" dirty="0"/>
              <a:t>“</a:t>
            </a:r>
          </a:p>
        </p:txBody>
      </p:sp>
      <p:sp>
        <p:nvSpPr>
          <p:cNvPr id="10" name="Text Placeholder 6">
            <a:extLst>
              <a:ext uri="{FF2B5EF4-FFF2-40B4-BE49-F238E27FC236}">
                <a16:creationId xmlns:a16="http://schemas.microsoft.com/office/drawing/2014/main" id="{48D739A1-080B-4440-8C9A-75FD6FE6F20D}"/>
              </a:ext>
            </a:extLst>
          </p:cNvPr>
          <p:cNvSpPr txBox="1">
            <a:spLocks/>
          </p:cNvSpPr>
          <p:nvPr/>
        </p:nvSpPr>
        <p:spPr>
          <a:xfrm>
            <a:off x="493886" y="1647676"/>
            <a:ext cx="4308414" cy="999598"/>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2800" i="0" dirty="0"/>
              <a:t>Una de las personas que consultamos lo explica así:</a:t>
            </a:r>
          </a:p>
        </p:txBody>
      </p:sp>
    </p:spTree>
    <p:extLst>
      <p:ext uri="{BB962C8B-B14F-4D97-AF65-F5344CB8AC3E}">
        <p14:creationId xmlns:p14="http://schemas.microsoft.com/office/powerpoint/2010/main" val="859404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16568" y="1664208"/>
            <a:ext cx="2941191" cy="1030019"/>
          </a:xfrm>
        </p:spPr>
        <p:txBody>
          <a:bodyPr/>
          <a:lstStyle/>
          <a:p>
            <a:r>
              <a:rPr lang="es-ES" dirty="0"/>
              <a:t>A CONTI-NUACIÓN</a:t>
            </a:r>
          </a:p>
        </p:txBody>
      </p:sp>
      <p:sp>
        <p:nvSpPr>
          <p:cNvPr id="3" name="Text Placeholder 2"/>
          <p:cNvSpPr>
            <a:spLocks noGrp="1"/>
          </p:cNvSpPr>
          <p:nvPr>
            <p:ph type="body" sz="quarter" idx="14"/>
          </p:nvPr>
        </p:nvSpPr>
        <p:spPr>
          <a:xfrm>
            <a:off x="3474722" y="858821"/>
            <a:ext cx="3822190" cy="1841017"/>
          </a:xfrm>
        </p:spPr>
        <p:txBody>
          <a:bodyPr/>
          <a:lstStyle/>
          <a:p>
            <a:r>
              <a:rPr lang="es-ES" sz="2600" b="1" dirty="0">
                <a:solidFill>
                  <a:srgbClr val="CE1779"/>
                </a:solidFill>
              </a:rPr>
              <a:t>MÓDULO 3: </a:t>
            </a:r>
            <a:r>
              <a:rPr lang="es-ES" sz="2600" b="1" dirty="0"/>
              <a:t>	</a:t>
            </a:r>
          </a:p>
          <a:p>
            <a:pPr>
              <a:lnSpc>
                <a:spcPct val="100000"/>
              </a:lnSpc>
            </a:pPr>
            <a:endParaRPr lang="en-US" sz="600" b="1" dirty="0"/>
          </a:p>
          <a:p>
            <a:pPr>
              <a:lnSpc>
                <a:spcPct val="100000"/>
              </a:lnSpc>
              <a:spcBef>
                <a:spcPts val="0"/>
              </a:spcBef>
            </a:pPr>
            <a:r>
              <a:rPr lang="es-ES" sz="3300" b="1" dirty="0"/>
              <a:t>QUÉ RECURSOS NECESITARÁ</a:t>
            </a:r>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s-ES" dirty="0">
                <a:solidFill>
                  <a:schemeClr val="bg1"/>
                </a:solidFill>
              </a:rPr>
              <a:t>@AmbitiontoEmploy</a:t>
            </a:r>
          </a:p>
        </p:txBody>
      </p:sp>
      <p:sp>
        <p:nvSpPr>
          <p:cNvPr id="22" name="Text Placeholder 21"/>
          <p:cNvSpPr>
            <a:spLocks noGrp="1"/>
          </p:cNvSpPr>
          <p:nvPr>
            <p:ph type="body" sz="quarter" idx="4294967295"/>
          </p:nvPr>
        </p:nvSpPr>
        <p:spPr>
          <a:xfrm>
            <a:off x="7438299" y="4369677"/>
            <a:ext cx="2812464" cy="323455"/>
          </a:xfrm>
        </p:spPr>
        <p:txBody>
          <a:bodyPr>
            <a:normAutofit fontScale="55000" lnSpcReduction="20000"/>
          </a:bodyPr>
          <a:lstStyle/>
          <a:p>
            <a:r>
              <a:rPr lang="es-ES" dirty="0">
                <a:solidFill>
                  <a:schemeClr val="bg1"/>
                </a:solidFill>
              </a:rPr>
              <a:t>www.</a:t>
            </a:r>
            <a:r>
              <a:rPr lang="es-ES" sz="1800" b="1" dirty="0">
                <a:solidFill>
                  <a:schemeClr val="bg1"/>
                </a:solidFill>
              </a:rPr>
              <a:t>ambitiontoemploy</a:t>
            </a:r>
            <a:r>
              <a:rPr lang="es-ES" dirty="0">
                <a:solidFill>
                  <a:schemeClr val="bg1"/>
                </a:solidFill>
              </a:rPr>
              <a:t>.eu</a:t>
            </a: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dirty="0"/>
              <a:t>2.1 INTRODUCCIÓN</a:t>
            </a:r>
          </a:p>
        </p:txBody>
      </p:sp>
    </p:spTree>
    <p:extLst>
      <p:ext uri="{BB962C8B-B14F-4D97-AF65-F5344CB8AC3E}">
        <p14:creationId xmlns:p14="http://schemas.microsoft.com/office/powerpoint/2010/main" val="1938481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1973179" y="114518"/>
            <a:ext cx="10142621" cy="2377440"/>
          </a:xfrm>
        </p:spPr>
        <p:txBody>
          <a:bodyPr>
            <a:noAutofit/>
          </a:bodyPr>
          <a:lstStyle/>
          <a:p>
            <a:r>
              <a:rPr lang="es-ES" sz="3200" dirty="0"/>
              <a:t>PARA ROMPER EL HIELO, EMPEZAREMOS CON </a:t>
            </a:r>
            <a:r>
              <a:rPr lang="es-ES" sz="3200" i="1" dirty="0">
                <a:solidFill>
                  <a:srgbClr val="CE1779"/>
                </a:solidFill>
              </a:rPr>
              <a:t>RICHARD BRANSON, </a:t>
            </a:r>
            <a:r>
              <a:rPr lang="es-ES" sz="3200" dirty="0"/>
              <a:t>FAMOSO POR SUS CONSEJOS EXPERTOS EN TEMAS DE EMPRENDIMIENTO...</a:t>
            </a:r>
          </a:p>
        </p:txBody>
      </p:sp>
      <p:sp>
        <p:nvSpPr>
          <p:cNvPr id="3" name="Rectangle 2">
            <a:extLst>
              <a:ext uri="{FF2B5EF4-FFF2-40B4-BE49-F238E27FC236}">
                <a16:creationId xmlns:a16="http://schemas.microsoft.com/office/drawing/2014/main" id="{68D2BC1C-E5A4-5947-A488-E9B54684AFC3}"/>
              </a:ext>
            </a:extLst>
          </p:cNvPr>
          <p:cNvSpPr/>
          <p:nvPr/>
        </p:nvSpPr>
        <p:spPr>
          <a:xfrm>
            <a:off x="3621024" y="1682496"/>
            <a:ext cx="8375904" cy="384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p:cNvSpPr>
            <a:spLocks noGrp="1"/>
          </p:cNvSpPr>
          <p:nvPr>
            <p:ph type="body" sz="quarter" idx="15"/>
          </p:nvPr>
        </p:nvSpPr>
        <p:spPr>
          <a:xfrm>
            <a:off x="3207828" y="2355786"/>
            <a:ext cx="8789100" cy="4020514"/>
          </a:xfrm>
        </p:spPr>
        <p:txBody>
          <a:bodyPr/>
          <a:lstStyle/>
          <a:p>
            <a:endParaRPr lang="en-IE" sz="1000" dirty="0"/>
          </a:p>
          <a:p>
            <a:pPr marL="342900" lvl="0" indent="-342900">
              <a:buClr>
                <a:srgbClr val="EE7123"/>
              </a:buClr>
              <a:buFont typeface="Arial" panose="020B0604020202020204" pitchFamily="34" charset="0"/>
              <a:buChar char="•"/>
            </a:pPr>
            <a:r>
              <a:rPr lang="es-ES" dirty="0"/>
              <a:t>Olvídese de su ego y contrate a personas que sean mejores que usted en determinados campos. Localice las áreas de mejora de su empresa y busque cualidades personales que le ayuden a conseguir esas mejoras.</a:t>
            </a:r>
          </a:p>
          <a:p>
            <a:pPr marL="342900" lvl="0" indent="-342900">
              <a:buClr>
                <a:srgbClr val="EE7123"/>
              </a:buClr>
              <a:buFont typeface="Arial" panose="020B0604020202020204" pitchFamily="34" charset="0"/>
              <a:buChar char="•"/>
            </a:pPr>
            <a:r>
              <a:rPr lang="es-ES" dirty="0"/>
              <a:t>Tenga en cuenta tres aspectos que no se pueden fingir ni aprender: </a:t>
            </a:r>
            <a:r>
              <a:rPr lang="es-ES" b="1" dirty="0"/>
              <a:t>personalidad, pasión y propósito</a:t>
            </a:r>
            <a:r>
              <a:rPr lang="es-ES" dirty="0"/>
              <a:t>. La pasión y el propósito mantienen a las personas centradas en la tarea actual y diferencian en último término a quien tiene éxito de quien no lo tiene.</a:t>
            </a:r>
          </a:p>
          <a:p>
            <a:r>
              <a:rPr lang="es-ES" dirty="0"/>
              <a:t> </a:t>
            </a:r>
          </a:p>
          <a:p>
            <a:r>
              <a:rPr lang="es-ES" dirty="0"/>
              <a:t> </a:t>
            </a:r>
          </a:p>
          <a:p>
            <a:pPr algn="just"/>
            <a:endParaRPr lang="en-US" dirty="0"/>
          </a:p>
        </p:txBody>
      </p:sp>
      <p:sp>
        <p:nvSpPr>
          <p:cNvPr id="6" name="Rectangle 5">
            <a:extLst>
              <a:ext uri="{FF2B5EF4-FFF2-40B4-BE49-F238E27FC236}">
                <a16:creationId xmlns:a16="http://schemas.microsoft.com/office/drawing/2014/main" id="{902CE76A-A890-4277-880E-293CDC5BDA3D}"/>
              </a:ext>
            </a:extLst>
          </p:cNvPr>
          <p:cNvSpPr/>
          <p:nvPr/>
        </p:nvSpPr>
        <p:spPr>
          <a:xfrm>
            <a:off x="2671011" y="1596730"/>
            <a:ext cx="9325917" cy="867930"/>
          </a:xfrm>
          <a:prstGeom prst="rect">
            <a:avLst/>
          </a:prstGeom>
          <a:solidFill>
            <a:schemeClr val="accent2"/>
          </a:solidFill>
        </p:spPr>
        <p:txBody>
          <a:bodyPr wrap="square">
            <a:spAutoFit/>
          </a:bodyPr>
          <a:lstStyle/>
          <a:p>
            <a:pPr lvl="0" algn="r">
              <a:lnSpc>
                <a:spcPct val="90000"/>
              </a:lnSpc>
              <a:spcBef>
                <a:spcPts val="1000"/>
              </a:spcBef>
            </a:pPr>
            <a:r>
              <a:rPr lang="es-ES" sz="2800" dirty="0">
                <a:solidFill>
                  <a:schemeClr val="bg1"/>
                </a:solidFill>
              </a:rPr>
              <a:t>CUANDO SE TRATA DE </a:t>
            </a:r>
            <a:r>
              <a:rPr lang="es-ES" sz="2800" b="1" dirty="0">
                <a:solidFill>
                  <a:schemeClr val="bg1"/>
                </a:solidFill>
              </a:rPr>
              <a:t>CONTRATAR A LA PERSONA CORRECTA, </a:t>
            </a:r>
            <a:r>
              <a:rPr lang="es-ES" sz="2800" dirty="0">
                <a:solidFill>
                  <a:schemeClr val="bg1"/>
                </a:solidFill>
              </a:rPr>
              <a:t>NOS DA UNOS </a:t>
            </a:r>
            <a:r>
              <a:rPr lang="es-ES" sz="2800" b="1" dirty="0">
                <a:solidFill>
                  <a:schemeClr val="bg1"/>
                </a:solidFill>
              </a:rPr>
              <a:t>CONSEJOS ESTUPENDOS Y MUY PRÁCTICOS:</a:t>
            </a:r>
            <a:r>
              <a:rPr lang="es-ES" sz="2800" dirty="0">
                <a:solidFill>
                  <a:schemeClr val="bg1"/>
                </a:solidFill>
              </a:rPr>
              <a:t> </a:t>
            </a:r>
          </a:p>
        </p:txBody>
      </p:sp>
      <p:sp>
        <p:nvSpPr>
          <p:cNvPr id="7" name="Rectangle 6">
            <a:extLst>
              <a:ext uri="{FF2B5EF4-FFF2-40B4-BE49-F238E27FC236}">
                <a16:creationId xmlns:a16="http://schemas.microsoft.com/office/drawing/2014/main" id="{27F56A46-84F4-4B5A-8F6D-A91BC82459D7}"/>
              </a:ext>
            </a:extLst>
          </p:cNvPr>
          <p:cNvSpPr/>
          <p:nvPr/>
        </p:nvSpPr>
        <p:spPr>
          <a:xfrm>
            <a:off x="3124199" y="6404928"/>
            <a:ext cx="11244943" cy="338554"/>
          </a:xfrm>
          <a:prstGeom prst="rect">
            <a:avLst/>
          </a:prstGeom>
        </p:spPr>
        <p:txBody>
          <a:bodyPr wrap="square">
            <a:spAutoFit/>
          </a:bodyPr>
          <a:lstStyle/>
          <a:p>
            <a:pPr lvl="0"/>
            <a:endParaRPr lang="en-IE" sz="800" dirty="0"/>
          </a:p>
          <a:p>
            <a:r>
              <a:rPr lang="es-ES" sz="800" dirty="0"/>
              <a:t>Fuente: </a:t>
            </a:r>
            <a:r>
              <a:rPr lang="es-ES" sz="800" u="sng" dirty="0">
                <a:hlinkClick r:id="rId2"/>
              </a:rPr>
              <a:t>http://www.businessinsider.com/richard-branson-advice-for-entrepreneurs-2016-11?IR=T</a:t>
            </a:r>
            <a:r>
              <a:rPr lang="es-ES" sz="800" dirty="0"/>
              <a:t>  </a:t>
            </a:r>
            <a:r>
              <a:rPr lang="es-ES" sz="800" u="sng" dirty="0">
                <a:hlinkClick r:id="rId3"/>
              </a:rPr>
              <a:t>https://www.linkedin.com/pulse/how-i-hire-you-cant-fake-personality-passion-purpose-richard-branson</a:t>
            </a:r>
            <a:r>
              <a:rPr lang="es-ES" sz="800" dirty="0"/>
              <a:t>  </a:t>
            </a:r>
          </a:p>
        </p:txBody>
      </p:sp>
      <p:pic>
        <p:nvPicPr>
          <p:cNvPr id="9" name="Picture 8" descr="A person wearing a suit and tie&#10;&#10;Description automatically generated">
            <a:extLst>
              <a:ext uri="{FF2B5EF4-FFF2-40B4-BE49-F238E27FC236}">
                <a16:creationId xmlns:a16="http://schemas.microsoft.com/office/drawing/2014/main" id="{DCD660AE-3016-4F35-BF40-EDB579293D1E}"/>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419643" y="3817995"/>
            <a:ext cx="3632227" cy="2377440"/>
          </a:xfrm>
          <a:prstGeom prst="rect">
            <a:avLst/>
          </a:prstGeom>
        </p:spPr>
      </p:pic>
    </p:spTree>
    <p:extLst>
      <p:ext uri="{BB962C8B-B14F-4D97-AF65-F5344CB8AC3E}">
        <p14:creationId xmlns:p14="http://schemas.microsoft.com/office/powerpoint/2010/main" val="5352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6232976" cy="2654302"/>
          </a:xfrm>
        </p:spPr>
        <p:txBody>
          <a:bodyPr/>
          <a:lstStyle/>
          <a:p>
            <a:r>
              <a:rPr lang="es-ES" b="1" dirty="0"/>
              <a:t>2.2 DEFINIR LAS FUNCIONES DE LA PERSONA CONTRATADA</a:t>
            </a:r>
          </a:p>
        </p:txBody>
      </p:sp>
    </p:spTree>
    <p:extLst>
      <p:ext uri="{BB962C8B-B14F-4D97-AF65-F5344CB8AC3E}">
        <p14:creationId xmlns:p14="http://schemas.microsoft.com/office/powerpoint/2010/main" val="1273294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096000" y="453839"/>
            <a:ext cx="5365168" cy="1064065"/>
          </a:xfrm>
        </p:spPr>
        <p:txBody>
          <a:bodyPr>
            <a:noAutofit/>
          </a:bodyPr>
          <a:lstStyle/>
          <a:p>
            <a:pPr algn="r"/>
            <a:r>
              <a:rPr lang="es-ES" dirty="0"/>
              <a:t>DEFINIR LAS FUNCIONES DE LA PERSONA CONTRATADA</a:t>
            </a:r>
          </a:p>
        </p:txBody>
      </p:sp>
      <p:sp>
        <p:nvSpPr>
          <p:cNvPr id="6" name="Text Placeholder 5"/>
          <p:cNvSpPr>
            <a:spLocks noGrp="1"/>
          </p:cNvSpPr>
          <p:nvPr>
            <p:ph type="body" sz="quarter" idx="17"/>
          </p:nvPr>
        </p:nvSpPr>
        <p:spPr/>
        <p:txBody>
          <a:bodyPr/>
          <a:lstStyle/>
          <a:p>
            <a:pPr algn="just"/>
            <a:r>
              <a:rPr lang="es-ES" dirty="0"/>
              <a:t>Tener un puesto de trabajo definido es la base del éxito. Merece la pena dedicar tiempo a definir sus expectativas para el puesto. Es importante ponerlo por escrito y enumerar lo que se espera de la persona para que pueda realizar el mejor trabajo posible.  </a:t>
            </a:r>
          </a:p>
          <a:p>
            <a:pPr algn="just"/>
            <a:r>
              <a:rPr lang="es-ES" dirty="0"/>
              <a:t>El punto de partida es recordar su motivación para contratar a una persona, como vimos en el Módulo 1.  </a:t>
            </a:r>
          </a:p>
          <a:p>
            <a:endParaRPr lang="en-US" sz="800" dirty="0"/>
          </a:p>
        </p:txBody>
      </p:sp>
      <p:pic>
        <p:nvPicPr>
          <p:cNvPr id="45" name="Picture Placeholder 44" descr="A person holding a sign posing for the camera&#10;&#10;Description automatically generated">
            <a:extLst>
              <a:ext uri="{FF2B5EF4-FFF2-40B4-BE49-F238E27FC236}">
                <a16:creationId xmlns:a16="http://schemas.microsoft.com/office/drawing/2014/main" id="{B0480F06-F759-1D4B-B8CA-38A735355F7D}"/>
              </a:ext>
            </a:extLst>
          </p:cNvPr>
          <p:cNvPicPr>
            <a:picLocks noGrp="1" noChangeAspect="1"/>
          </p:cNvPicPr>
          <p:nvPr>
            <p:ph type="pic" sz="quarter" idx="18"/>
          </p:nvPr>
        </p:nvPicPr>
        <p:blipFill rotWithShape="1">
          <a:blip r:embed="rId2" cstate="print">
            <a:extLst>
              <a:ext uri="{28A0092B-C50C-407E-A947-70E740481C1C}">
                <a14:useLocalDpi xmlns:a14="http://schemas.microsoft.com/office/drawing/2010/main"/>
              </a:ext>
            </a:extLst>
          </a:blip>
          <a:srcRect/>
          <a:stretch/>
        </p:blipFill>
        <p:spPr>
          <a:xfrm>
            <a:off x="13382" y="41325"/>
            <a:ext cx="5850251" cy="6782936"/>
          </a:xfrm>
        </p:spPr>
      </p:pic>
    </p:spTree>
    <p:extLst>
      <p:ext uri="{BB962C8B-B14F-4D97-AF65-F5344CB8AC3E}">
        <p14:creationId xmlns:p14="http://schemas.microsoft.com/office/powerpoint/2010/main" val="3873250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oy, computer&#10;&#10;Description automatically generated">
            <a:extLst>
              <a:ext uri="{FF2B5EF4-FFF2-40B4-BE49-F238E27FC236}">
                <a16:creationId xmlns:a16="http://schemas.microsoft.com/office/drawing/2014/main" id="{45D442F0-D940-46C6-A260-E4E0836421B8}"/>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293068" y="4048694"/>
            <a:ext cx="3709849" cy="2318656"/>
          </a:xfrm>
          <a:prstGeom prst="rect">
            <a:avLst/>
          </a:prstGeom>
        </p:spPr>
      </p:pic>
      <p:sp>
        <p:nvSpPr>
          <p:cNvPr id="8" name="Text Placeholder 7"/>
          <p:cNvSpPr>
            <a:spLocks noGrp="1"/>
          </p:cNvSpPr>
          <p:nvPr>
            <p:ph type="body" sz="quarter" idx="13"/>
          </p:nvPr>
        </p:nvSpPr>
        <p:spPr>
          <a:xfrm>
            <a:off x="675132" y="1060703"/>
            <a:ext cx="7407087" cy="662475"/>
          </a:xfrm>
        </p:spPr>
        <p:txBody>
          <a:bodyPr>
            <a:noAutofit/>
          </a:bodyPr>
          <a:lstStyle/>
          <a:p>
            <a:r>
              <a:rPr lang="es-ES" dirty="0"/>
              <a:t>DELEGUE ESTRATÉGICAMENTE</a:t>
            </a:r>
          </a:p>
        </p:txBody>
      </p:sp>
      <p:sp>
        <p:nvSpPr>
          <p:cNvPr id="9" name="Text Placeholder 8"/>
          <p:cNvSpPr>
            <a:spLocks noGrp="1"/>
          </p:cNvSpPr>
          <p:nvPr>
            <p:ph type="body" sz="quarter" idx="14"/>
          </p:nvPr>
        </p:nvSpPr>
        <p:spPr>
          <a:xfrm>
            <a:off x="464281" y="2135499"/>
            <a:ext cx="7828787" cy="3497205"/>
          </a:xfrm>
        </p:spPr>
        <p:txBody>
          <a:bodyPr/>
          <a:lstStyle/>
          <a:p>
            <a:pPr algn="just"/>
            <a:r>
              <a:rPr lang="es-ES" dirty="0"/>
              <a:t>Uno de los escollos comunes cuando se dirige un negocio es encontrar tareas que no importe delegar. Contratar a una persona le da la oportunidad de abandonar ciertas tareas y centrarse más en la gran foto. Planifique bien la distribución de responsabilidades.</a:t>
            </a:r>
          </a:p>
          <a:p>
            <a:r>
              <a:rPr lang="es-ES" dirty="0"/>
              <a:t> </a:t>
            </a:r>
          </a:p>
        </p:txBody>
      </p:sp>
      <p:sp>
        <p:nvSpPr>
          <p:cNvPr id="5" name="Text Placeholder 8">
            <a:extLst>
              <a:ext uri="{FF2B5EF4-FFF2-40B4-BE49-F238E27FC236}">
                <a16:creationId xmlns:a16="http://schemas.microsoft.com/office/drawing/2014/main" id="{1C330A8D-682A-7140-A1EE-15C413794C37}"/>
              </a:ext>
            </a:extLst>
          </p:cNvPr>
          <p:cNvSpPr txBox="1">
            <a:spLocks/>
          </p:cNvSpPr>
          <p:nvPr/>
        </p:nvSpPr>
        <p:spPr>
          <a:xfrm>
            <a:off x="464281" y="4048694"/>
            <a:ext cx="8096141" cy="34972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b="1" i="1" dirty="0">
                <a:solidFill>
                  <a:srgbClr val="CE1779"/>
                </a:solidFill>
              </a:rPr>
              <a:t>¿Qué «cosas» debe poder delegar o qué destrezas y capacidades internas necesita para llegar adonde quiere ir?  </a:t>
            </a:r>
          </a:p>
          <a:p>
            <a:r>
              <a:rPr lang="es-ES" sz="800" b="1" dirty="0">
                <a:solidFill>
                  <a:srgbClr val="CE1779"/>
                </a:solidFill>
              </a:rPr>
              <a:t> </a:t>
            </a:r>
          </a:p>
          <a:p>
            <a:r>
              <a:rPr lang="es-ES" b="1" dirty="0">
                <a:solidFill>
                  <a:srgbClr val="CE1779"/>
                </a:solidFill>
              </a:rPr>
              <a:t>¿Qué papel debe poder desempeñar la primera persona a quien contrate? </a:t>
            </a:r>
          </a:p>
          <a:p>
            <a:endParaRPr lang="en-US" dirty="0"/>
          </a:p>
        </p:txBody>
      </p:sp>
    </p:spTree>
    <p:extLst>
      <p:ext uri="{BB962C8B-B14F-4D97-AF65-F5344CB8AC3E}">
        <p14:creationId xmlns:p14="http://schemas.microsoft.com/office/powerpoint/2010/main" val="1911024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6"/>
          <p:cNvSpPr>
            <a:spLocks noGrp="1"/>
          </p:cNvSpPr>
          <p:nvPr>
            <p:ph type="body" sz="quarter" idx="15"/>
          </p:nvPr>
        </p:nvSpPr>
        <p:spPr>
          <a:xfrm>
            <a:off x="3058589" y="727693"/>
            <a:ext cx="9133411" cy="5338686"/>
          </a:xfrm>
        </p:spPr>
        <p:txBody>
          <a:bodyPr/>
          <a:lstStyle/>
          <a:p>
            <a:pPr algn="just"/>
            <a:r>
              <a:rPr lang="es-ES" dirty="0"/>
              <a:t>Enumere las tareas o funciones de esa persona según su punto de vista, pero asegúrese de que sean lo más «activas» posible (esta es la base de la descripción del puesto). </a:t>
            </a:r>
            <a:r>
              <a:rPr lang="es-ES" i="1" dirty="0">
                <a:solidFill>
                  <a:srgbClr val="CE1779"/>
                </a:solidFill>
              </a:rPr>
              <a:t>Utilice nuestras Plantillas Módulo 2, «Recursos»</a:t>
            </a:r>
            <a:r>
              <a:rPr lang="es-ES" dirty="0"/>
              <a:t>. </a:t>
            </a:r>
          </a:p>
          <a:p>
            <a:pPr algn="just"/>
            <a:r>
              <a:rPr lang="es-ES" dirty="0"/>
              <a:t>En lugar de enumerar una larga lista de tareas generales, como «servicio al cliente» o «redacción técnica», descríbalas con más detalle. </a:t>
            </a:r>
          </a:p>
          <a:p>
            <a:pPr algn="just"/>
            <a:r>
              <a:rPr lang="es-ES" dirty="0"/>
              <a:t>Esto le obligará a pensar más detenidamente en la clase de ayuda que necesita y ofrecerá más información a la persona candidata sobre lo que implica el trabajo. </a:t>
            </a:r>
          </a:p>
          <a:p>
            <a:pPr algn="just"/>
            <a:r>
              <a:rPr lang="es-ES" dirty="0"/>
              <a:t>Emplee las palabras clave que describan mejor el puesto. Esto también ayudará cuando vayamos online para atraer a la persona correcta en el </a:t>
            </a:r>
            <a:r>
              <a:rPr lang="es-ES" dirty="0">
                <a:solidFill>
                  <a:srgbClr val="CE1779"/>
                </a:solidFill>
              </a:rPr>
              <a:t>Módulo 4</a:t>
            </a:r>
            <a:r>
              <a:rPr lang="es-ES" dirty="0"/>
              <a:t>.  </a:t>
            </a:r>
          </a:p>
          <a:p>
            <a:pPr algn="just"/>
            <a:r>
              <a:rPr lang="es-ES" dirty="0"/>
              <a:t>La principal enseñanza que queremos que se lleve de este Módulo es que una buena descripción de puesto de trabajo no es un listado de tareas sino más bien una guía que servirá de orientación a ambas partes.   </a:t>
            </a:r>
          </a:p>
        </p:txBody>
      </p:sp>
      <p:sp>
        <p:nvSpPr>
          <p:cNvPr id="5" name="Text Placeholder 7">
            <a:extLst>
              <a:ext uri="{FF2B5EF4-FFF2-40B4-BE49-F238E27FC236}">
                <a16:creationId xmlns:a16="http://schemas.microsoft.com/office/drawing/2014/main" id="{E4766C44-40BF-4098-BEC9-A7B90AA0D591}"/>
              </a:ext>
            </a:extLst>
          </p:cNvPr>
          <p:cNvSpPr>
            <a:spLocks noGrp="1"/>
          </p:cNvSpPr>
          <p:nvPr>
            <p:ph type="body" sz="quarter" idx="13"/>
          </p:nvPr>
        </p:nvSpPr>
        <p:spPr>
          <a:xfrm>
            <a:off x="3461655" y="183939"/>
            <a:ext cx="8112723" cy="1932869"/>
          </a:xfrm>
        </p:spPr>
        <p:txBody>
          <a:bodyPr>
            <a:noAutofit/>
          </a:bodyPr>
          <a:lstStyle/>
          <a:p>
            <a:r>
              <a:rPr lang="es-ES" dirty="0">
                <a:solidFill>
                  <a:srgbClr val="EE7123"/>
                </a:solidFill>
              </a:rPr>
              <a:t>CONSEJOS PARA DEFINIR LAS FUNCIONES</a:t>
            </a:r>
          </a:p>
        </p:txBody>
      </p:sp>
      <p:pic>
        <p:nvPicPr>
          <p:cNvPr id="12" name="Picture 11" descr="A coffee mug&#10;&#10;Description automatically generated">
            <a:extLst>
              <a:ext uri="{FF2B5EF4-FFF2-40B4-BE49-F238E27FC236}">
                <a16:creationId xmlns:a16="http://schemas.microsoft.com/office/drawing/2014/main" id="{19A5C7E4-4CE0-44BA-8A74-B5239D889FE5}"/>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95073" y="3747433"/>
            <a:ext cx="2956559" cy="2862700"/>
          </a:xfrm>
          <a:prstGeom prst="rect">
            <a:avLst/>
          </a:prstGeom>
        </p:spPr>
      </p:pic>
    </p:spTree>
    <p:extLst>
      <p:ext uri="{BB962C8B-B14F-4D97-AF65-F5344CB8AC3E}">
        <p14:creationId xmlns:p14="http://schemas.microsoft.com/office/powerpoint/2010/main" val="33228226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TotalTime>
  <Words>2529</Words>
  <Application>Microsoft Office PowerPoint</Application>
  <PresentationFormat>Panorámica</PresentationFormat>
  <Paragraphs>162</Paragraphs>
  <Slides>35</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35</vt:i4>
      </vt:variant>
    </vt:vector>
  </HeadingPairs>
  <TitlesOfParts>
    <vt:vector size="42" baseType="lpstr">
      <vt:lpstr>Arial</vt:lpstr>
      <vt:lpstr>Calibri</vt:lpstr>
      <vt:lpstr>Calibri Light</vt:lpstr>
      <vt:lpstr>MVWVBI+Helvetica</vt:lpstr>
      <vt:lpstr>Quattrocento Sans</vt:lpstr>
      <vt:lpstr>Times New Roman</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Cristina Martinez</cp:lastModifiedBy>
  <cp:revision>648</cp:revision>
  <dcterms:created xsi:type="dcterms:W3CDTF">2018-09-19T09:23:58Z</dcterms:created>
  <dcterms:modified xsi:type="dcterms:W3CDTF">2020-05-12T08:33:48Z</dcterms:modified>
</cp:coreProperties>
</file>