
<file path=[Content_Types].xml><?xml version="1.0" encoding="utf-8"?>
<Types xmlns="http://schemas.openxmlformats.org/package/2006/content-types">
  <Default Extension="jpeg" ContentType="image/jpeg"/>
  <Default Extension="jpg" ContentType="image/pn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media/image11.jpg" ContentType="image/jpeg"/>
  <Override PartName="/ppt/media/image12.jpg" ContentType="image/jpeg"/>
  <Override PartName="/ppt/media/image24.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handoutMasterIdLst>
    <p:handoutMasterId r:id="rId34"/>
  </p:handoutMasterIdLst>
  <p:sldIdLst>
    <p:sldId id="259" r:id="rId2"/>
    <p:sldId id="261" r:id="rId3"/>
    <p:sldId id="278" r:id="rId4"/>
    <p:sldId id="336" r:id="rId5"/>
    <p:sldId id="374" r:id="rId6"/>
    <p:sldId id="317" r:id="rId7"/>
    <p:sldId id="375" r:id="rId8"/>
    <p:sldId id="376" r:id="rId9"/>
    <p:sldId id="318" r:id="rId10"/>
    <p:sldId id="377" r:id="rId11"/>
    <p:sldId id="311" r:id="rId12"/>
    <p:sldId id="364" r:id="rId13"/>
    <p:sldId id="378" r:id="rId14"/>
    <p:sldId id="379" r:id="rId15"/>
    <p:sldId id="335" r:id="rId16"/>
    <p:sldId id="380" r:id="rId17"/>
    <p:sldId id="381" r:id="rId18"/>
    <p:sldId id="382" r:id="rId19"/>
    <p:sldId id="383" r:id="rId20"/>
    <p:sldId id="384" r:id="rId21"/>
    <p:sldId id="385" r:id="rId22"/>
    <p:sldId id="358" r:id="rId23"/>
    <p:sldId id="386" r:id="rId24"/>
    <p:sldId id="387" r:id="rId25"/>
    <p:sldId id="388" r:id="rId26"/>
    <p:sldId id="389" r:id="rId27"/>
    <p:sldId id="390" r:id="rId28"/>
    <p:sldId id="391" r:id="rId29"/>
    <p:sldId id="392" r:id="rId30"/>
    <p:sldId id="393" r:id="rId31"/>
    <p:sldId id="309"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6E6C"/>
    <a:srgbClr val="2E95D2"/>
    <a:srgbClr val="8F257A"/>
    <a:srgbClr val="EA1D76"/>
    <a:srgbClr val="EE7123"/>
    <a:srgbClr val="16A8D3"/>
    <a:srgbClr val="CE1779"/>
    <a:srgbClr val="000000"/>
    <a:srgbClr val="FDC010"/>
    <a:srgbClr val="0B74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56"/>
    <p:restoredTop sz="86395"/>
  </p:normalViewPr>
  <p:slideViewPr>
    <p:cSldViewPr snapToGrid="0" snapToObjects="1">
      <p:cViewPr varScale="1">
        <p:scale>
          <a:sx n="63" d="100"/>
          <a:sy n="63" d="100"/>
        </p:scale>
        <p:origin x="692" y="88"/>
      </p:cViewPr>
      <p:guideLst/>
    </p:cSldViewPr>
  </p:slideViewPr>
  <p:outlineViewPr>
    <p:cViewPr>
      <p:scale>
        <a:sx n="33" d="100"/>
        <a:sy n="33" d="100"/>
      </p:scale>
      <p:origin x="0" y="-4184"/>
    </p:cViewPr>
  </p:outlineViewPr>
  <p:notesTextViewPr>
    <p:cViewPr>
      <p:scale>
        <a:sx n="1" d="1"/>
        <a:sy n="1" d="1"/>
      </p:scale>
      <p:origin x="0" y="0"/>
    </p:cViewPr>
  </p:notesTextViewPr>
  <p:sorterViewPr>
    <p:cViewPr>
      <p:scale>
        <a:sx n="70" d="100"/>
        <a:sy n="70" d="100"/>
      </p:scale>
      <p:origin x="0" y="0"/>
    </p:cViewPr>
  </p:sorterViewPr>
  <p:notesViewPr>
    <p:cSldViewPr snapToGrid="0" snapToObjects="1">
      <p:cViewPr varScale="1">
        <p:scale>
          <a:sx n="87" d="100"/>
          <a:sy n="87" d="100"/>
        </p:scale>
        <p:origin x="3904"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174B3AB-1076-3847-9704-2735AAE6E6FB}" type="datetimeFigureOut">
              <a:rPr lang="en-US" smtClean="0"/>
              <a:t>5/18/2020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C00C95-E645-9447-A3F8-A17F92449908}" type="slidenum">
              <a:rPr lang="en-US" smtClean="0"/>
              <a:t>‹#›</a:t>
            </a:fld>
            <a:endParaRPr lang="en-US"/>
          </a:p>
        </p:txBody>
      </p:sp>
    </p:spTree>
    <p:extLst>
      <p:ext uri="{BB962C8B-B14F-4D97-AF65-F5344CB8AC3E}">
        <p14:creationId xmlns:p14="http://schemas.microsoft.com/office/powerpoint/2010/main" val="1494390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C7370B-66A1-AB42-84E0-A4E6FD88C2A5}" type="datetimeFigureOut">
              <a:rPr lang="en-US" smtClean="0"/>
              <a:t>5/18/2020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4AC054-D004-974A-8D8E-E228282ED491}" type="slidenum">
              <a:rPr lang="en-US" smtClean="0"/>
              <a:t>‹#›</a:t>
            </a:fld>
            <a:endParaRPr lang="en-US" dirty="0"/>
          </a:p>
        </p:txBody>
      </p:sp>
    </p:spTree>
    <p:extLst>
      <p:ext uri="{BB962C8B-B14F-4D97-AF65-F5344CB8AC3E}">
        <p14:creationId xmlns:p14="http://schemas.microsoft.com/office/powerpoint/2010/main" val="381035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to left - photo on right - NAVY">
    <p:spTree>
      <p:nvGrpSpPr>
        <p:cNvPr id="1" name=""/>
        <p:cNvGrpSpPr/>
        <p:nvPr/>
      </p:nvGrpSpPr>
      <p:grpSpPr>
        <a:xfrm>
          <a:off x="0" y="0"/>
          <a:ext cx="0" cy="0"/>
          <a:chOff x="0" y="0"/>
          <a:chExt cx="0" cy="0"/>
        </a:xfrm>
      </p:grpSpPr>
      <p:sp>
        <p:nvSpPr>
          <p:cNvPr id="13" name="Rectangle 12"/>
          <p:cNvSpPr/>
          <p:nvPr userDrawn="1"/>
        </p:nvSpPr>
        <p:spPr>
          <a:xfrm>
            <a:off x="0" y="-1"/>
            <a:ext cx="12192000" cy="6858001"/>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424669" y="304247"/>
            <a:ext cx="5666415" cy="2123658"/>
          </a:xfrm>
          <a:prstGeom prst="rect">
            <a:avLst/>
          </a:prstGeom>
        </p:spPr>
        <p:txBody>
          <a:bodyPr wrap="square">
            <a:spAutoFit/>
          </a:bodyPr>
          <a:lstStyle/>
          <a:p>
            <a:pPr fontAlgn="base"/>
            <a:r>
              <a:rPr lang="en-IE" sz="4400" b="0" i="0" u="none" strike="noStrike" kern="1200" dirty="0">
                <a:solidFill>
                  <a:schemeClr val="bg1"/>
                </a:solidFill>
                <a:effectLst/>
                <a:latin typeface="+mn-lt"/>
                <a:ea typeface="+mn-ea"/>
                <a:cs typeface="+mn-cs"/>
              </a:rPr>
              <a:t>WELCOME TO </a:t>
            </a:r>
            <a:r>
              <a:rPr lang="en-IE" sz="4400" b="0" i="0" u="none" strike="noStrike" kern="1200">
                <a:solidFill>
                  <a:schemeClr val="bg1"/>
                </a:solidFill>
                <a:effectLst/>
                <a:latin typeface="+mn-lt"/>
                <a:ea typeface="+mn-ea"/>
                <a:cs typeface="+mn-cs"/>
              </a:rPr>
              <a:t>THE </a:t>
            </a:r>
            <a:r>
              <a:rPr lang="en-IE" sz="4400" b="1" i="0" u="none" strike="noStrike" kern="1200">
                <a:solidFill>
                  <a:schemeClr val="bg1"/>
                </a:solidFill>
                <a:effectLst/>
                <a:latin typeface="+mn-lt"/>
                <a:ea typeface="+mn-ea"/>
                <a:cs typeface="+mn-cs"/>
              </a:rPr>
              <a:t>AMBITION </a:t>
            </a:r>
            <a:r>
              <a:rPr lang="en-IE" sz="4400" b="1" i="0" u="none" strike="noStrike" kern="1200" dirty="0">
                <a:solidFill>
                  <a:schemeClr val="bg1"/>
                </a:solidFill>
                <a:effectLst/>
                <a:latin typeface="+mn-lt"/>
                <a:ea typeface="+mn-ea"/>
                <a:cs typeface="+mn-cs"/>
              </a:rPr>
              <a:t>TO EMPLOY </a:t>
            </a:r>
            <a:r>
              <a:rPr lang="en-IE" sz="4400" b="0" i="0" u="none" strike="noStrike" kern="1200" dirty="0">
                <a:solidFill>
                  <a:schemeClr val="bg1"/>
                </a:solidFill>
                <a:effectLst/>
                <a:latin typeface="+mn-lt"/>
                <a:ea typeface="+mn-ea"/>
                <a:cs typeface="+mn-cs"/>
              </a:rPr>
              <a:t>POWERPOINT</a:t>
            </a:r>
            <a:endParaRPr lang="en-IE" sz="3600" baseline="0" dirty="0">
              <a:solidFill>
                <a:schemeClr val="bg1"/>
              </a:solidFill>
              <a:latin typeface="+mn-lt"/>
              <a:ea typeface="Quattrocento Sans"/>
              <a:cs typeface="Quattrocento Sans"/>
              <a:sym typeface="Quattrocento Sans"/>
            </a:endParaRPr>
          </a:p>
        </p:txBody>
      </p:sp>
      <p:sp>
        <p:nvSpPr>
          <p:cNvPr id="15" name="Rectangle 14"/>
          <p:cNvSpPr/>
          <p:nvPr userDrawn="1"/>
        </p:nvSpPr>
        <p:spPr>
          <a:xfrm>
            <a:off x="7062018" y="866550"/>
            <a:ext cx="4589207" cy="6093976"/>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FEATURES OF THE</a:t>
            </a:r>
          </a:p>
          <a:p>
            <a:pPr fontAlgn="base"/>
            <a:r>
              <a:rPr lang="en-IE" sz="3000" b="0" i="0" u="none" strike="noStrike" kern="1200" dirty="0">
                <a:solidFill>
                  <a:schemeClr val="bg1"/>
                </a:solidFill>
                <a:effectLst/>
                <a:latin typeface="+mn-lt"/>
                <a:ea typeface="+mn-ea"/>
                <a:cs typeface="+mn-cs"/>
              </a:rPr>
              <a:t>POWERPOINT:</a:t>
            </a:r>
          </a:p>
          <a:p>
            <a:pPr fontAlgn="base"/>
            <a:endParaRPr lang="en-IE" sz="3000" b="0" i="0" u="none" strike="noStrike" kern="1200" dirty="0">
              <a:solidFill>
                <a:schemeClr val="bg1"/>
              </a:solidFill>
              <a:effectLst/>
              <a:latin typeface="+mn-lt"/>
              <a:ea typeface="+mn-ea"/>
              <a:cs typeface="+mn-cs"/>
            </a:endParaRPr>
          </a:p>
          <a:p>
            <a:pPr marL="342900" indent="-342900" fontAlgn="base">
              <a:buFont typeface="Arial" charset="0"/>
              <a:buChar char="•"/>
            </a:pPr>
            <a:r>
              <a:rPr lang="en-IE" sz="2400" b="0" i="0" u="none" strike="noStrike" kern="1200" dirty="0">
                <a:solidFill>
                  <a:schemeClr val="bg1"/>
                </a:solidFill>
                <a:effectLst/>
                <a:latin typeface="+mn-lt"/>
                <a:ea typeface="+mn-ea"/>
                <a:cs typeface="+mn-cs"/>
              </a:rPr>
              <a:t>Set up in widescreen format. </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44 slide layouts to choose from</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Colour variations using the </a:t>
            </a:r>
            <a:r>
              <a:rPr lang="en-IE" sz="2400" b="1" i="0" u="none" strike="noStrike" kern="1200" dirty="0">
                <a:solidFill>
                  <a:schemeClr val="bg1"/>
                </a:solidFill>
                <a:effectLst/>
                <a:latin typeface="+mn-lt"/>
                <a:ea typeface="+mn-ea"/>
                <a:cs typeface="+mn-cs"/>
              </a:rPr>
              <a:t>AMBITION TO EMPLOY</a:t>
            </a:r>
            <a:r>
              <a:rPr lang="en-IE" sz="2400" b="1" i="0" u="none" strike="noStrike" kern="1200" baseline="0" dirty="0">
                <a:solidFill>
                  <a:schemeClr val="bg1"/>
                </a:solidFill>
                <a:effectLst/>
                <a:latin typeface="+mn-lt"/>
                <a:ea typeface="+mn-ea"/>
                <a:cs typeface="+mn-cs"/>
              </a:rPr>
              <a:t> </a:t>
            </a:r>
            <a:r>
              <a:rPr lang="en-IE" sz="2400" b="0" i="0" u="none" strike="noStrike" kern="1200" dirty="0">
                <a:solidFill>
                  <a:schemeClr val="bg1"/>
                </a:solidFill>
                <a:effectLst/>
                <a:latin typeface="+mn-lt"/>
                <a:ea typeface="+mn-ea"/>
                <a:cs typeface="+mn-cs"/>
              </a:rPr>
              <a:t>Brand Colours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Based on Master Slides design</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Drag and Drop to change picture</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80 easy editable icons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and Fully editable in PowerPoint</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600" b="0" i="0" u="none" strike="noStrike" kern="1200" dirty="0">
                <a:solidFill>
                  <a:schemeClr val="bg1"/>
                </a:solidFill>
                <a:effectLst/>
                <a:latin typeface="+mn-lt"/>
                <a:ea typeface="+mn-ea"/>
                <a:cs typeface="+mn-cs"/>
              </a:rPr>
              <a:t>		</a:t>
            </a:r>
            <a:endParaRPr lang="en-IE" sz="3600" baseline="0" dirty="0">
              <a:solidFill>
                <a:schemeClr val="bg1"/>
              </a:solidFill>
              <a:latin typeface="+mn-lt"/>
              <a:ea typeface="Quattrocento Sans"/>
              <a:cs typeface="Quattrocento Sans"/>
              <a:sym typeface="Quattrocento Sans"/>
            </a:endParaRPr>
          </a:p>
        </p:txBody>
      </p:sp>
      <p:sp>
        <p:nvSpPr>
          <p:cNvPr id="16" name="Rectangle 15"/>
          <p:cNvSpPr/>
          <p:nvPr userDrawn="1"/>
        </p:nvSpPr>
        <p:spPr>
          <a:xfrm>
            <a:off x="424669" y="3172202"/>
            <a:ext cx="5327201" cy="2677656"/>
          </a:xfrm>
          <a:prstGeom prst="rect">
            <a:avLst/>
          </a:prstGeom>
        </p:spPr>
        <p:txBody>
          <a:bodyPr wrap="square">
            <a:spAutoFit/>
          </a:bodyPr>
          <a:lstStyle/>
          <a:p>
            <a:pPr fontAlgn="base"/>
            <a:r>
              <a:rPr lang="en-IE" sz="2400" b="0" i="0" u="none" strike="noStrike" kern="1200" dirty="0">
                <a:solidFill>
                  <a:schemeClr val="bg1"/>
                </a:solidFill>
                <a:effectLst/>
                <a:latin typeface="+mn-lt"/>
                <a:ea typeface="+mn-ea"/>
                <a:cs typeface="+mn-cs"/>
              </a:rPr>
              <a:t>Our aim is to have a consistent “look and feel” throughout our branding material including our PowerPoint.</a:t>
            </a:r>
            <a:r>
              <a:rPr lang="en-IE" sz="2400" b="0" i="0" u="none" strike="noStrike" kern="1200" baseline="0" dirty="0">
                <a:solidFill>
                  <a:schemeClr val="bg1"/>
                </a:solidFill>
                <a:effectLst/>
                <a:latin typeface="+mn-lt"/>
                <a:ea typeface="+mn-ea"/>
                <a:cs typeface="+mn-cs"/>
              </a:rPr>
              <a:t> </a:t>
            </a:r>
          </a:p>
          <a:p>
            <a:pPr fontAlgn="base"/>
            <a:endParaRPr lang="en-IE" sz="2400" b="0" i="0" u="none" strike="noStrike" kern="1200" baseline="0" dirty="0">
              <a:solidFill>
                <a:schemeClr val="bg1"/>
              </a:solidFill>
              <a:effectLst/>
              <a:latin typeface="+mn-lt"/>
              <a:ea typeface="+mn-ea"/>
              <a:cs typeface="+mn-cs"/>
            </a:endParaRPr>
          </a:p>
          <a:p>
            <a:pPr fontAlgn="base"/>
            <a:r>
              <a:rPr lang="en-IE" sz="2400" b="0" i="0" u="none" strike="noStrike" kern="1200" dirty="0">
                <a:solidFill>
                  <a:schemeClr val="bg1"/>
                </a:solidFill>
                <a:effectLst/>
                <a:latin typeface="+mn-lt"/>
                <a:ea typeface="+mn-ea"/>
                <a:cs typeface="+mn-cs"/>
              </a:rPr>
              <a:t>The slide layouts within this PowerPoint  will give you a great deal of creative </a:t>
            </a:r>
            <a:r>
              <a:rPr lang="en-IE" sz="2400" b="0" i="0" u="none" strike="noStrike" kern="1200" dirty="0" err="1">
                <a:solidFill>
                  <a:schemeClr val="bg1"/>
                </a:solidFill>
                <a:effectLst/>
                <a:latin typeface="+mn-lt"/>
                <a:ea typeface="+mn-ea"/>
                <a:cs typeface="+mn-cs"/>
              </a:rPr>
              <a:t>flexibily</a:t>
            </a:r>
            <a:r>
              <a:rPr lang="en-IE" sz="2400" b="0" i="0" u="none" strike="noStrike" kern="1200" dirty="0">
                <a:solidFill>
                  <a:schemeClr val="bg1"/>
                </a:solidFill>
                <a:effectLst/>
                <a:latin typeface="+mn-lt"/>
                <a:ea typeface="+mn-ea"/>
                <a:cs typeface="+mn-cs"/>
              </a:rPr>
              <a:t> when creating your Presentation.</a:t>
            </a:r>
            <a:endParaRPr lang="en-IE" sz="3600" baseline="0" dirty="0">
              <a:solidFill>
                <a:schemeClr val="bg1"/>
              </a:solidFill>
              <a:latin typeface="+mn-lt"/>
              <a:ea typeface="Quattrocento Sans"/>
              <a:cs typeface="Quattrocento Sans"/>
              <a:sym typeface="Quattrocento Sans"/>
            </a:endParaRPr>
          </a:p>
        </p:txBody>
      </p:sp>
      <p:cxnSp>
        <p:nvCxnSpPr>
          <p:cNvPr id="17" name="Straight Connector 16"/>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46442" y="500519"/>
            <a:ext cx="2717382" cy="2425550"/>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33" name="Text Placeholder 25"/>
          <p:cNvSpPr>
            <a:spLocks noGrp="1"/>
          </p:cNvSpPr>
          <p:nvPr>
            <p:ph type="body" sz="quarter" idx="15" hasCustomPrompt="1"/>
          </p:nvPr>
        </p:nvSpPr>
        <p:spPr>
          <a:xfrm>
            <a:off x="3694176" y="537318"/>
            <a:ext cx="8051382" cy="5077098"/>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a:off x="0" y="2123341"/>
            <a:ext cx="2863971" cy="5790031"/>
          </a:xfrm>
          <a:prstGeom prst="rect">
            <a:avLst/>
          </a:prstGeom>
        </p:spPr>
      </p:pic>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extLst>
      <p:ext uri="{BB962C8B-B14F-4D97-AF65-F5344CB8AC3E}">
        <p14:creationId xmlns:p14="http://schemas.microsoft.com/office/powerpoint/2010/main" val="3175835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with 1 colum - LEFT">
    <p:spTree>
      <p:nvGrpSpPr>
        <p:cNvPr id="1" name=""/>
        <p:cNvGrpSpPr/>
        <p:nvPr/>
      </p:nvGrpSpPr>
      <p:grpSpPr>
        <a:xfrm>
          <a:off x="0" y="0"/>
          <a:ext cx="0" cy="0"/>
          <a:chOff x="0" y="0"/>
          <a:chExt cx="0" cy="0"/>
        </a:xfrm>
      </p:grpSpPr>
      <p:sp>
        <p:nvSpPr>
          <p:cNvPr id="17"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5" name="Text Placeholder 25"/>
          <p:cNvSpPr>
            <a:spLocks noGrp="1"/>
          </p:cNvSpPr>
          <p:nvPr>
            <p:ph type="body" sz="quarter" idx="14" hasCustomPrompt="1"/>
          </p:nvPr>
        </p:nvSpPr>
        <p:spPr>
          <a:xfrm>
            <a:off x="876301" y="2117212"/>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flipH="1">
            <a:off x="9328029" y="-662818"/>
            <a:ext cx="2863971" cy="5790031"/>
          </a:xfrm>
          <a:prstGeom prst="rect">
            <a:avLst/>
          </a:prstGeom>
        </p:spPr>
      </p:pic>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nly with 2 colums - LEF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4" hasCustomPrompt="1"/>
          </p:nvPr>
        </p:nvSpPr>
        <p:spPr>
          <a:xfrm>
            <a:off x="876302" y="2117211"/>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5" name="Straight Connector 24"/>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5"/>
          <p:cNvSpPr>
            <a:spLocks noGrp="1"/>
          </p:cNvSpPr>
          <p:nvPr>
            <p:ph type="body" sz="quarter" idx="15" hasCustomPrompt="1"/>
          </p:nvPr>
        </p:nvSpPr>
        <p:spPr>
          <a:xfrm>
            <a:off x="4683387" y="2097992"/>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flipH="1">
            <a:off x="9328029" y="-676466"/>
            <a:ext cx="2863971" cy="5790031"/>
          </a:xfrm>
          <a:prstGeom prst="rect">
            <a:avLst/>
          </a:prstGeom>
        </p:spPr>
      </p:pic>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only with 3 colums - LEFT">
    <p:spTree>
      <p:nvGrpSpPr>
        <p:cNvPr id="1" name=""/>
        <p:cNvGrpSpPr/>
        <p:nvPr/>
      </p:nvGrpSpPr>
      <p:grpSpPr>
        <a:xfrm>
          <a:off x="0" y="0"/>
          <a:ext cx="0" cy="0"/>
          <a:chOff x="0" y="0"/>
          <a:chExt cx="0" cy="0"/>
        </a:xfrm>
      </p:grpSpPr>
      <p:sp>
        <p:nvSpPr>
          <p:cNvPr id="16"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47" name="Text Placeholder 25"/>
          <p:cNvSpPr>
            <a:spLocks noGrp="1"/>
          </p:cNvSpPr>
          <p:nvPr>
            <p:ph type="body" sz="quarter" idx="17" hasCustomPrompt="1"/>
          </p:nvPr>
        </p:nvSpPr>
        <p:spPr>
          <a:xfrm>
            <a:off x="876300" y="2113005"/>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8" name="Text Placeholder 25"/>
          <p:cNvSpPr>
            <a:spLocks noGrp="1"/>
          </p:cNvSpPr>
          <p:nvPr>
            <p:ph type="body" sz="quarter" idx="18" hasCustomPrompt="1"/>
          </p:nvPr>
        </p:nvSpPr>
        <p:spPr>
          <a:xfrm>
            <a:off x="5929097"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9" name="Text Placeholder 25"/>
          <p:cNvSpPr>
            <a:spLocks noGrp="1"/>
          </p:cNvSpPr>
          <p:nvPr>
            <p:ph type="body" sz="quarter" idx="19" hasCustomPrompt="1"/>
          </p:nvPr>
        </p:nvSpPr>
        <p:spPr>
          <a:xfrm>
            <a:off x="3424130"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flipH="1">
            <a:off x="9328029" y="-662818"/>
            <a:ext cx="2863971" cy="5790031"/>
          </a:xfrm>
          <a:prstGeom prst="rect">
            <a:avLst/>
          </a:prstGeom>
        </p:spPr>
      </p:pic>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to left - text to right">
    <p:spTree>
      <p:nvGrpSpPr>
        <p:cNvPr id="1" name=""/>
        <p:cNvGrpSpPr/>
        <p:nvPr/>
      </p:nvGrpSpPr>
      <p:grpSpPr>
        <a:xfrm>
          <a:off x="0" y="0"/>
          <a:ext cx="0" cy="0"/>
          <a:chOff x="0" y="0"/>
          <a:chExt cx="0" cy="0"/>
        </a:xfrm>
      </p:grpSpPr>
      <p:cxnSp>
        <p:nvCxnSpPr>
          <p:cNvPr id="16" name="Straight Connector 15"/>
          <p:cNvCxnSpPr/>
          <p:nvPr userDrawn="1"/>
        </p:nvCxnSpPr>
        <p:spPr>
          <a:xfrm flipH="1">
            <a:off x="609832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3" name="Text Placeholder 23"/>
          <p:cNvSpPr>
            <a:spLocks noGrp="1"/>
          </p:cNvSpPr>
          <p:nvPr>
            <p:ph type="body" sz="quarter" idx="16" hasCustomPrompt="1"/>
          </p:nvPr>
        </p:nvSpPr>
        <p:spPr>
          <a:xfrm>
            <a:off x="618214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4" name="Text Placeholder 25"/>
          <p:cNvSpPr>
            <a:spLocks noGrp="1"/>
          </p:cNvSpPr>
          <p:nvPr>
            <p:ph type="body" sz="quarter" idx="17" hasCustomPrompt="1"/>
          </p:nvPr>
        </p:nvSpPr>
        <p:spPr>
          <a:xfrm>
            <a:off x="618908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icture Placeholder 5"/>
          <p:cNvSpPr>
            <a:spLocks noGrp="1"/>
          </p:cNvSpPr>
          <p:nvPr>
            <p:ph type="pic" sz="quarter" idx="18"/>
          </p:nvPr>
        </p:nvSpPr>
        <p:spPr>
          <a:xfrm>
            <a:off x="13382" y="41325"/>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to left - photo to right">
    <p:spTree>
      <p:nvGrpSpPr>
        <p:cNvPr id="1" name=""/>
        <p:cNvGrpSpPr/>
        <p:nvPr/>
      </p:nvGrpSpPr>
      <p:grpSpPr>
        <a:xfrm>
          <a:off x="0" y="0"/>
          <a:ext cx="0" cy="0"/>
          <a:chOff x="0" y="0"/>
          <a:chExt cx="0" cy="0"/>
        </a:xfrm>
      </p:grpSpPr>
      <p:grpSp>
        <p:nvGrpSpPr>
          <p:cNvPr id="3" name="Group 2"/>
          <p:cNvGrpSpPr/>
          <p:nvPr userDrawn="1"/>
        </p:nvGrpSpPr>
        <p:grpSpPr>
          <a:xfrm flipH="1">
            <a:off x="8017800" y="4046220"/>
            <a:ext cx="2002617" cy="2399384"/>
            <a:chOff x="2195781" y="4090715"/>
            <a:chExt cx="2002617" cy="2399384"/>
          </a:xfrm>
        </p:grpSpPr>
        <p:sp>
          <p:nvSpPr>
            <p:cNvPr id="22" name="Triangle 21"/>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riangle 22"/>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Picture Placeholder 5"/>
          <p:cNvSpPr>
            <a:spLocks noGrp="1"/>
          </p:cNvSpPr>
          <p:nvPr>
            <p:ph type="pic" sz="quarter" idx="18"/>
          </p:nvPr>
        </p:nvSpPr>
        <p:spPr>
          <a:xfrm flipH="1">
            <a:off x="6325641" y="472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noFill/>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cxnSp>
        <p:nvCxnSpPr>
          <p:cNvPr id="14" name="Straight Connector 13"/>
          <p:cNvCxnSpPr/>
          <p:nvPr userDrawn="1"/>
        </p:nvCxnSpPr>
        <p:spPr>
          <a:xfrm flipH="1">
            <a:off x="733043" y="1808079"/>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16" hasCustomPrompt="1"/>
          </p:nvPr>
        </p:nvSpPr>
        <p:spPr>
          <a:xfrm>
            <a:off x="816856" y="915852"/>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7" hasCustomPrompt="1"/>
          </p:nvPr>
        </p:nvSpPr>
        <p:spPr>
          <a:xfrm>
            <a:off x="823804" y="2049331"/>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1" name="Picture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with quote box on left - BLUE">
    <p:spTree>
      <p:nvGrpSpPr>
        <p:cNvPr id="1" name=""/>
        <p:cNvGrpSpPr/>
        <p:nvPr/>
      </p:nvGrpSpPr>
      <p:grpSpPr>
        <a:xfrm>
          <a:off x="0" y="0"/>
          <a:ext cx="0" cy="0"/>
          <a:chOff x="0" y="0"/>
          <a:chExt cx="0" cy="0"/>
        </a:xfrm>
      </p:grpSpPr>
      <p:sp>
        <p:nvSpPr>
          <p:cNvPr id="17" name="Triangle 16"/>
          <p:cNvSpPr/>
          <p:nvPr userDrawn="1"/>
        </p:nvSpPr>
        <p:spPr>
          <a:xfrm rot="5400000">
            <a:off x="-472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3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0" name="Triangle 19"/>
          <p:cNvSpPr/>
          <p:nvPr userDrawn="1"/>
        </p:nvSpPr>
        <p:spPr>
          <a:xfrm rot="5400000">
            <a:off x="3611100"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iangle 20"/>
          <p:cNvSpPr/>
          <p:nvPr userDrawn="1"/>
        </p:nvSpPr>
        <p:spPr>
          <a:xfrm rot="5400000">
            <a:off x="1688982"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31" name="Picture 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
        <p:nvSpPr>
          <p:cNvPr id="35"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with quote box on left - PINK">
    <p:spTree>
      <p:nvGrpSpPr>
        <p:cNvPr id="1" name=""/>
        <p:cNvGrpSpPr/>
        <p:nvPr/>
      </p:nvGrpSpPr>
      <p:grpSpPr>
        <a:xfrm>
          <a:off x="0" y="0"/>
          <a:ext cx="0" cy="0"/>
          <a:chOff x="0" y="0"/>
          <a:chExt cx="0" cy="0"/>
        </a:xfrm>
      </p:grpSpPr>
      <p:cxnSp>
        <p:nvCxnSpPr>
          <p:cNvPr id="18" name="Straight Connector 17"/>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472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5" name="Triangle 24"/>
          <p:cNvSpPr/>
          <p:nvPr userDrawn="1"/>
        </p:nvSpPr>
        <p:spPr>
          <a:xfrm rot="5400000">
            <a:off x="3611100"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5400000">
            <a:off x="1688982"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
        <p:nvSpPr>
          <p:cNvPr id="29"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with quote box on left - ORANGE">
    <p:spTree>
      <p:nvGrpSpPr>
        <p:cNvPr id="1" name=""/>
        <p:cNvGrpSpPr/>
        <p:nvPr/>
      </p:nvGrpSpPr>
      <p:grpSpPr>
        <a:xfrm>
          <a:off x="0" y="0"/>
          <a:ext cx="0" cy="0"/>
          <a:chOff x="0" y="0"/>
          <a:chExt cx="0" cy="0"/>
        </a:xfrm>
      </p:grpSpPr>
      <p:cxnSp>
        <p:nvCxnSpPr>
          <p:cNvPr id="16" name="Straight Connector 15"/>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Triangle 18"/>
          <p:cNvSpPr/>
          <p:nvPr userDrawn="1"/>
        </p:nvSpPr>
        <p:spPr>
          <a:xfrm rot="5400000">
            <a:off x="-472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1"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2"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3" name="Triangle 22"/>
          <p:cNvSpPr/>
          <p:nvPr userDrawn="1"/>
        </p:nvSpPr>
        <p:spPr>
          <a:xfrm rot="5400000">
            <a:off x="3611100"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riangle 23"/>
          <p:cNvSpPr/>
          <p:nvPr userDrawn="1"/>
        </p:nvSpPr>
        <p:spPr>
          <a:xfrm rot="5400000">
            <a:off x="1688982"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6" name="Picture 2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with quote box on right - BLUE">
    <p:spTree>
      <p:nvGrpSpPr>
        <p:cNvPr id="1" name=""/>
        <p:cNvGrpSpPr/>
        <p:nvPr/>
      </p:nvGrpSpPr>
      <p:grpSpPr>
        <a:xfrm>
          <a:off x="0" y="0"/>
          <a:ext cx="0" cy="0"/>
          <a:chOff x="0" y="0"/>
          <a:chExt cx="0" cy="0"/>
        </a:xfrm>
      </p:grpSpPr>
      <p:sp>
        <p:nvSpPr>
          <p:cNvPr id="21" name="Triangle 20"/>
          <p:cNvSpPr/>
          <p:nvPr userDrawn="1"/>
        </p:nvSpPr>
        <p:spPr>
          <a:xfrm rot="16200000" flipH="1">
            <a:off x="5806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16200000" flipH="1">
            <a:off x="8094567"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16200000" flipH="1">
            <a:off x="8424875"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userDrawn="1">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userDrawn="1">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
        <p:nvSpPr>
          <p:cNvPr id="22" name="Text Placeholder 23"/>
          <p:cNvSpPr>
            <a:spLocks noGrp="1"/>
          </p:cNvSpPr>
          <p:nvPr userDrawn="1">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3" name="Text Placeholder 23"/>
          <p:cNvSpPr>
            <a:spLocks noGrp="1"/>
          </p:cNvSpPr>
          <p:nvPr userDrawn="1">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userDrawn="1">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userDrawn="1"/>
        </p:nvSpPr>
        <p:spPr>
          <a:xfrm>
            <a:off x="424669" y="528535"/>
            <a:ext cx="566641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AMBITION TO EMPLOY </a:t>
            </a:r>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11" name="Rectangle 10"/>
          <p:cNvSpPr/>
          <p:nvPr userDrawn="1"/>
        </p:nvSpPr>
        <p:spPr>
          <a:xfrm>
            <a:off x="7093974" y="1633466"/>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12" name="Rectangle 11"/>
          <p:cNvSpPr/>
          <p:nvPr userDrawn="1"/>
        </p:nvSpPr>
        <p:spPr>
          <a:xfrm>
            <a:off x="424669" y="3172202"/>
            <a:ext cx="5489434" cy="2492990"/>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AMBITION TO EMPLOY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3" name="Straight Connector 12"/>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with quote box on right - PINK">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with quote box on right - ORANGE">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Top - Text Bottom -  BLUE">
    <p:spTree>
      <p:nvGrpSpPr>
        <p:cNvPr id="1" name=""/>
        <p:cNvGrpSpPr/>
        <p:nvPr/>
      </p:nvGrpSpPr>
      <p:grpSpPr>
        <a:xfrm>
          <a:off x="0" y="0"/>
          <a:ext cx="0" cy="0"/>
          <a:chOff x="0" y="0"/>
          <a:chExt cx="0" cy="0"/>
        </a:xfrm>
      </p:grpSpPr>
      <p:cxnSp>
        <p:nvCxnSpPr>
          <p:cNvPr id="24" name="Straight Connector 2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7"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10" name="Triangle 9"/>
          <p:cNvSpPr/>
          <p:nvPr userDrawn="1"/>
        </p:nvSpPr>
        <p:spPr>
          <a:xfrm rot="5400000">
            <a:off x="8419982" y="146059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13" name="Triangle 12"/>
          <p:cNvSpPr/>
          <p:nvPr userDrawn="1"/>
        </p:nvSpPr>
        <p:spPr>
          <a:xfrm rot="5400000">
            <a:off x="9645114" y="2401075"/>
            <a:ext cx="648509" cy="559060"/>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Top - Text Bottom -  PINK">
    <p:spTree>
      <p:nvGrpSpPr>
        <p:cNvPr id="1" name=""/>
        <p:cNvGrpSpPr/>
        <p:nvPr/>
      </p:nvGrpSpPr>
      <p:grpSpPr>
        <a:xfrm>
          <a:off x="0" y="0"/>
          <a:ext cx="0" cy="0"/>
          <a:chOff x="0" y="0"/>
          <a:chExt cx="0" cy="0"/>
        </a:xfrm>
      </p:grpSpPr>
      <p:cxnSp>
        <p:nvCxnSpPr>
          <p:cNvPr id="14" name="Straight Connector 1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5"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16"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1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19" name="Triangle 18"/>
          <p:cNvSpPr/>
          <p:nvPr userDrawn="1"/>
        </p:nvSpPr>
        <p:spPr>
          <a:xfrm rot="5400000">
            <a:off x="8419982" y="146059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1" name="Triangle 20"/>
          <p:cNvSpPr/>
          <p:nvPr userDrawn="1"/>
        </p:nvSpPr>
        <p:spPr>
          <a:xfrm rot="5400000">
            <a:off x="9645114" y="2401075"/>
            <a:ext cx="648509" cy="559060"/>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Top - Text Bottom -  ORANGE">
    <p:spTree>
      <p:nvGrpSpPr>
        <p:cNvPr id="1" name=""/>
        <p:cNvGrpSpPr/>
        <p:nvPr/>
      </p:nvGrpSpPr>
      <p:grpSpPr>
        <a:xfrm>
          <a:off x="0" y="0"/>
          <a:ext cx="0" cy="0"/>
          <a:chOff x="0" y="0"/>
          <a:chExt cx="0" cy="0"/>
        </a:xfrm>
      </p:grpSpPr>
      <p:cxnSp>
        <p:nvCxnSpPr>
          <p:cNvPr id="15" name="Straight Connector 14"/>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1"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2"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25"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26" name="Picture 2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27" name="Triangle 26"/>
          <p:cNvSpPr/>
          <p:nvPr userDrawn="1"/>
        </p:nvSpPr>
        <p:spPr>
          <a:xfrm rot="5400000">
            <a:off x="8419982" y="146059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sp>
        <p:nvSpPr>
          <p:cNvPr id="28"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9" name="Triangle 28"/>
          <p:cNvSpPr/>
          <p:nvPr userDrawn="1"/>
        </p:nvSpPr>
        <p:spPr>
          <a:xfrm rot="5400000">
            <a:off x="9645114" y="2401075"/>
            <a:ext cx="648509" cy="559060"/>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Divider slide - BLUE">
    <p:spTree>
      <p:nvGrpSpPr>
        <p:cNvPr id="1" name=""/>
        <p:cNvGrpSpPr/>
        <p:nvPr/>
      </p:nvGrpSpPr>
      <p:grpSpPr>
        <a:xfrm>
          <a:off x="0" y="0"/>
          <a:ext cx="0" cy="0"/>
          <a:chOff x="0" y="0"/>
          <a:chExt cx="0" cy="0"/>
        </a:xfrm>
      </p:grpSpPr>
      <p:sp>
        <p:nvSpPr>
          <p:cNvPr id="19" name="Freeform 18"/>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1"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57263" y="243945"/>
            <a:ext cx="345438" cy="389895"/>
          </a:xfrm>
          <a:prstGeom prst="rect">
            <a:avLst/>
          </a:prstGeom>
        </p:spPr>
      </p:pic>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1" t="-4476" r="-7382" b="50000"/>
          <a:stretch/>
        </p:blipFill>
        <p:spPr>
          <a:xfrm rot="10800000">
            <a:off x="1122288" y="0"/>
            <a:ext cx="5921979" cy="33909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Divider slide - PINK">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57263" y="243945"/>
            <a:ext cx="345438" cy="389895"/>
          </a:xfrm>
          <a:prstGeom prst="rect">
            <a:avLst/>
          </a:prstGeom>
        </p:spPr>
      </p:pic>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4371" t="50000" r="-3012" b="-4476"/>
          <a:stretch/>
        </p:blipFill>
        <p:spPr>
          <a:xfrm rot="10800000" flipV="1">
            <a:off x="1122288" y="0"/>
            <a:ext cx="5921979" cy="339090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Divider slide - ORANGE">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1" t="-4476" r="-7382" b="50000"/>
          <a:stretch/>
        </p:blipFill>
        <p:spPr>
          <a:xfrm rot="10800000">
            <a:off x="1122288" y="0"/>
            <a:ext cx="5921979" cy="33909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Divider slide - YELLOW">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1" t="-4476" r="-7382" b="50000"/>
          <a:stretch/>
        </p:blipFill>
        <p:spPr>
          <a:xfrm rot="10800000">
            <a:off x="1122288" y="0"/>
            <a:ext cx="5921979" cy="3390900"/>
          </a:xfrm>
          <a:prstGeom prst="rect">
            <a:avLst/>
          </a:prstGeom>
        </p:spPr>
      </p:pic>
    </p:spTree>
    <p:extLst>
      <p:ext uri="{BB962C8B-B14F-4D97-AF65-F5344CB8AC3E}">
        <p14:creationId xmlns:p14="http://schemas.microsoft.com/office/powerpoint/2010/main" val="28655449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 ICON CIRCLE - with text">
    <p:spTree>
      <p:nvGrpSpPr>
        <p:cNvPr id="1" name=""/>
        <p:cNvGrpSpPr/>
        <p:nvPr/>
      </p:nvGrpSpPr>
      <p:grpSpPr>
        <a:xfrm>
          <a:off x="0" y="0"/>
          <a:ext cx="0" cy="0"/>
          <a:chOff x="0" y="0"/>
          <a:chExt cx="0" cy="0"/>
        </a:xfrm>
      </p:grpSpPr>
      <p:sp>
        <p:nvSpPr>
          <p:cNvPr id="32"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2E95D2"/>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3" name="Straight Connector 2"/>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5"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2"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con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userDrawn="1"/>
        </p:nvSpPr>
        <p:spPr>
          <a:xfrm>
            <a:off x="586902" y="491138"/>
            <a:ext cx="3812570" cy="5447645"/>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a:t>
            </a:r>
            <a:r>
              <a:rPr lang="en-IE" sz="3600" baseline="0">
                <a:solidFill>
                  <a:schemeClr val="bg1"/>
                </a:solidFill>
                <a:latin typeface="+mn-lt"/>
                <a:ea typeface="Quattrocento Sans"/>
                <a:cs typeface="Quattrocento Sans"/>
                <a:sym typeface="Quattrocento Sans"/>
              </a:rPr>
              <a:t>THE </a:t>
            </a:r>
            <a:r>
              <a:rPr lang="en-IE" sz="3600" b="1" baseline="0">
                <a:solidFill>
                  <a:schemeClr val="bg1"/>
                </a:solidFill>
                <a:latin typeface="+mn-lt"/>
                <a:ea typeface="Quattrocento Sans"/>
                <a:cs typeface="Quattrocento Sans"/>
                <a:sym typeface="Quattrocento Sans"/>
              </a:rPr>
              <a:t>AMBITION TO EMPLOY </a:t>
            </a:r>
            <a:r>
              <a:rPr lang="en-IE" sz="3600" baseline="0">
                <a:solidFill>
                  <a:schemeClr val="bg1"/>
                </a:solidFill>
                <a:latin typeface="+mn-lt"/>
                <a:ea typeface="Quattrocento Sans"/>
                <a:cs typeface="Quattrocento Sans"/>
                <a:sym typeface="Quattrocento Sans"/>
              </a:rPr>
              <a:t>POWERPOINT</a:t>
            </a:r>
            <a:endParaRPr lang="en-IE" sz="3600"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INK ICON CIRCLE - with text">
    <p:spTree>
      <p:nvGrpSpPr>
        <p:cNvPr id="1" name=""/>
        <p:cNvGrpSpPr/>
        <p:nvPr/>
      </p:nvGrpSpPr>
      <p:grpSpPr>
        <a:xfrm>
          <a:off x="0" y="0"/>
          <a:ext cx="0" cy="0"/>
          <a:chOff x="0" y="0"/>
          <a:chExt cx="0" cy="0"/>
        </a:xfrm>
      </p:grpSpPr>
      <p:sp>
        <p:nvSpPr>
          <p:cNvPr id="14"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CE1779"/>
              </a:buClr>
              <a:buFont typeface="Arial" charset="0"/>
              <a:buChar char="•"/>
              <a:tabLst>
                <a:tab pos="6437313" algn="l"/>
              </a:tabLst>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5" name="Straight Connector 14"/>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7"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ORAGNE ICON CIRCLE - with text">
    <p:spTree>
      <p:nvGrpSpPr>
        <p:cNvPr id="1" name=""/>
        <p:cNvGrpSpPr/>
        <p:nvPr/>
      </p:nvGrpSpPr>
      <p:grpSpPr>
        <a:xfrm>
          <a:off x="0" y="0"/>
          <a:ext cx="0" cy="0"/>
          <a:chOff x="0" y="0"/>
          <a:chExt cx="0" cy="0"/>
        </a:xfrm>
      </p:grpSpPr>
      <p:sp>
        <p:nvSpPr>
          <p:cNvPr id="8"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EE7123"/>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9" name="Straight Connector 8"/>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1"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UE ICON CIRCLE - with photo &amp; text">
    <p:spTree>
      <p:nvGrpSpPr>
        <p:cNvPr id="1" name=""/>
        <p:cNvGrpSpPr/>
        <p:nvPr/>
      </p:nvGrpSpPr>
      <p:grpSpPr>
        <a:xfrm>
          <a:off x="0" y="0"/>
          <a:ext cx="0" cy="0"/>
          <a:chOff x="0" y="0"/>
          <a:chExt cx="0" cy="0"/>
        </a:xfrm>
      </p:grpSpPr>
      <p:sp>
        <p:nvSpPr>
          <p:cNvPr id="16"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8"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0" name="Straight Connector 19"/>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sp>
        <p:nvSpPr>
          <p:cNvPr id="15" name="Triangle 14"/>
          <p:cNvSpPr/>
          <p:nvPr userDrawn="1"/>
        </p:nvSpPr>
        <p:spPr>
          <a:xfrm rot="5400000">
            <a:off x="1350698" y="875157"/>
            <a:ext cx="1671483" cy="1499766"/>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u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8028063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ink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7827185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orang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583683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INK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RANGE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lain Quote Slide - BLUE">
    <p:spTree>
      <p:nvGrpSpPr>
        <p:cNvPr id="1" name=""/>
        <p:cNvGrpSpPr/>
        <p:nvPr/>
      </p:nvGrpSpPr>
      <p:grpSpPr>
        <a:xfrm>
          <a:off x="0" y="0"/>
          <a:ext cx="0" cy="0"/>
          <a:chOff x="0" y="0"/>
          <a:chExt cx="0" cy="0"/>
        </a:xfrm>
      </p:grpSpPr>
      <p:cxnSp>
        <p:nvCxnSpPr>
          <p:cNvPr id="3" name="Straight Connector 2"/>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p:cNvSpPr/>
          <p:nvPr userDrawn="1"/>
        </p:nvSpPr>
        <p:spPr>
          <a:xfrm rot="10800000">
            <a:off x="5269077" y="616308"/>
            <a:ext cx="1671483" cy="1240741"/>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30"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lain Quote Slide - PINK">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Design 1">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t="50000"/>
          <a:stretch/>
        </p:blipFill>
        <p:spPr>
          <a:xfrm>
            <a:off x="8547237" y="0"/>
            <a:ext cx="3759200" cy="2121496"/>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9299" y="495300"/>
            <a:ext cx="4504469" cy="1219200"/>
          </a:xfrm>
          <a:prstGeom prst="rect">
            <a:avLst/>
          </a:prstGeom>
        </p:spPr>
      </p:pic>
      <p:sp>
        <p:nvSpPr>
          <p:cNvPr id="6" name="Footer Placeholder 6"/>
          <p:cNvSpPr txBox="1">
            <a:spLocks noGrp="1"/>
          </p:cNvSpPr>
          <p:nvPr userDrawn="1"/>
        </p:nvSpPr>
        <p:spPr bwMode="auto">
          <a:xfrm>
            <a:off x="2565741" y="6149514"/>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7" name="Picture 8"/>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9299" y="6053138"/>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7382" t="-3864" r="-1" b="49388"/>
          <a:stretch/>
        </p:blipFill>
        <p:spPr>
          <a:xfrm>
            <a:off x="4662932" y="4546600"/>
            <a:ext cx="4036705" cy="2311400"/>
          </a:xfrm>
          <a:prstGeom prst="rect">
            <a:avLst/>
          </a:prstGeom>
        </p:spPr>
      </p:pic>
      <p:sp>
        <p:nvSpPr>
          <p:cNvPr id="17" name="Picture Placeholder 16">
            <a:extLst>
              <a:ext uri="{FF2B5EF4-FFF2-40B4-BE49-F238E27FC236}">
                <a16:creationId xmlns:a16="http://schemas.microsoft.com/office/drawing/2014/main" id="{062A2511-CB50-0D4B-A8EE-A8C6AB37358D}"/>
              </a:ext>
            </a:extLst>
          </p:cNvPr>
          <p:cNvSpPr>
            <a:spLocks noGrp="1"/>
          </p:cNvSpPr>
          <p:nvPr>
            <p:ph type="pic" sz="quarter" idx="10"/>
          </p:nvPr>
        </p:nvSpPr>
        <p:spPr>
          <a:xfrm>
            <a:off x="5466248" y="38783"/>
            <a:ext cx="6723803" cy="6824907"/>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noFill/>
        </p:spPr>
        <p:txBody>
          <a:bodyPr wrap="square">
            <a:noAutofit/>
          </a:bodyPr>
          <a:lstStyle>
            <a:lvl1pPr>
              <a:defRPr sz="32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15" name="Text Placeholder 23"/>
          <p:cNvSpPr>
            <a:spLocks noGrp="1"/>
          </p:cNvSpPr>
          <p:nvPr>
            <p:ph type="body" sz="quarter" idx="12" hasCustomPrompt="1"/>
          </p:nvPr>
        </p:nvSpPr>
        <p:spPr>
          <a:xfrm>
            <a:off x="673903" y="2775739"/>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lain Quote Slide - ORANGE">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33" name="Freeform 3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8"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1"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2" name="Picture 2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
        <p:nvSpPr>
          <p:cNvPr id="23"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38" name="Picture 37"/>
          <p:cNvPicPr>
            <a:picLocks noChangeAspect="1"/>
          </p:cNvPicPr>
          <p:nvPr userDrawn="1"/>
        </p:nvPicPr>
        <p:blipFill rotWithShape="1">
          <a:blip r:embed="rId2">
            <a:alphaModFix amt="93000"/>
            <a:extLst>
              <a:ext uri="{28A0092B-C50C-407E-A947-70E740481C1C}">
                <a14:useLocalDpi xmlns:a14="http://schemas.microsoft.com/office/drawing/2010/main" val="0"/>
              </a:ext>
            </a:extLst>
          </a:blip>
          <a:srcRect l="-2845" t="273" r="-4537" b="-2554"/>
          <a:stretch/>
        </p:blipFill>
        <p:spPr>
          <a:xfrm rot="14094074" flipH="1">
            <a:off x="9007406" y="1142923"/>
            <a:ext cx="4276427" cy="4597553"/>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slide - PINK">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
        <p:nvSpPr>
          <p:cNvPr id="20"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2" name="Picture 21"/>
          <p:cNvPicPr>
            <a:picLocks noChangeAspect="1"/>
          </p:cNvPicPr>
          <p:nvPr userDrawn="1"/>
        </p:nvPicPr>
        <p:blipFill rotWithShape="1">
          <a:blip r:embed="rId2">
            <a:alphaModFix amt="93000"/>
            <a:extLst>
              <a:ext uri="{28A0092B-C50C-407E-A947-70E740481C1C}">
                <a14:useLocalDpi xmlns:a14="http://schemas.microsoft.com/office/drawing/2010/main" val="0"/>
              </a:ext>
            </a:extLst>
          </a:blip>
          <a:srcRect l="-2845" t="273" r="-4537" b="-2554"/>
          <a:stretch/>
        </p:blipFill>
        <p:spPr>
          <a:xfrm rot="14094074" flipH="1">
            <a:off x="9007406" y="1142923"/>
            <a:ext cx="4276427" cy="4597553"/>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
        <p:nvSpPr>
          <p:cNvPr id="24"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6" name="Picture 25"/>
          <p:cNvPicPr>
            <a:picLocks noChangeAspect="1"/>
          </p:cNvPicPr>
          <p:nvPr userDrawn="1"/>
        </p:nvPicPr>
        <p:blipFill rotWithShape="1">
          <a:blip r:embed="rId2">
            <a:alphaModFix amt="93000"/>
            <a:extLst>
              <a:ext uri="{28A0092B-C50C-407E-A947-70E740481C1C}">
                <a14:useLocalDpi xmlns:a14="http://schemas.microsoft.com/office/drawing/2010/main" val="0"/>
              </a:ext>
            </a:extLst>
          </a:blip>
          <a:srcRect l="-2845" t="273" r="-4537" b="-2554"/>
          <a:stretch/>
        </p:blipFill>
        <p:spPr>
          <a:xfrm rot="14094074" flipH="1">
            <a:off x="9007406" y="1142923"/>
            <a:ext cx="4276427" cy="4597553"/>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1">
    <p:spTree>
      <p:nvGrpSpPr>
        <p:cNvPr id="1" name=""/>
        <p:cNvGrpSpPr/>
        <p:nvPr/>
      </p:nvGrpSpPr>
      <p:grpSpPr>
        <a:xfrm>
          <a:off x="0" y="0"/>
          <a:ext cx="0" cy="0"/>
          <a:chOff x="0" y="0"/>
          <a:chExt cx="0" cy="0"/>
        </a:xfrm>
      </p:grpSpPr>
      <p:cxnSp>
        <p:nvCxnSpPr>
          <p:cNvPr id="21" name="Straight Connector 20"/>
          <p:cNvCxnSpPr/>
          <p:nvPr userDrawn="1"/>
        </p:nvCxnSpPr>
        <p:spPr>
          <a:xfrm>
            <a:off x="-36415" y="299701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0" hasCustomPrompt="1"/>
          </p:nvPr>
        </p:nvSpPr>
        <p:spPr>
          <a:xfrm>
            <a:off x="303467" y="3332327"/>
            <a:ext cx="2672815" cy="239175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2" name="Text Placeholder 2"/>
          <p:cNvSpPr>
            <a:spLocks noGrp="1"/>
          </p:cNvSpPr>
          <p:nvPr>
            <p:ph type="body" sz="quarter" idx="11" hasCustomPrompt="1"/>
          </p:nvPr>
        </p:nvSpPr>
        <p:spPr>
          <a:xfrm>
            <a:off x="3243611" y="383455"/>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4" name="Text Placeholder 2"/>
          <p:cNvSpPr>
            <a:spLocks noGrp="1"/>
          </p:cNvSpPr>
          <p:nvPr>
            <p:ph type="body" sz="quarter" idx="12" hasCustomPrompt="1"/>
          </p:nvPr>
        </p:nvSpPr>
        <p:spPr>
          <a:xfrm>
            <a:off x="6115112" y="3320233"/>
            <a:ext cx="2672815" cy="2448096"/>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6" name="Text Placeholder 2"/>
          <p:cNvSpPr>
            <a:spLocks noGrp="1"/>
          </p:cNvSpPr>
          <p:nvPr>
            <p:ph type="body" sz="quarter" idx="13" hasCustomPrompt="1"/>
          </p:nvPr>
        </p:nvSpPr>
        <p:spPr>
          <a:xfrm>
            <a:off x="9068395" y="383458"/>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4" name="Triangle 3"/>
          <p:cNvSpPr/>
          <p:nvPr userDrawn="1"/>
        </p:nvSpPr>
        <p:spPr>
          <a:xfrm rot="10800000">
            <a:off x="3720197" y="2997014"/>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riangle 18"/>
          <p:cNvSpPr/>
          <p:nvPr userDrawn="1"/>
        </p:nvSpPr>
        <p:spPr>
          <a:xfrm rot="10800000">
            <a:off x="9603595" y="3013755"/>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riangle 19"/>
          <p:cNvSpPr/>
          <p:nvPr userDrawn="1"/>
        </p:nvSpPr>
        <p:spPr>
          <a:xfrm>
            <a:off x="761097" y="1577778"/>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a:off x="6644495" y="1594519"/>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6 column with icons slide - layout 1">
    <p:spTree>
      <p:nvGrpSpPr>
        <p:cNvPr id="1" name=""/>
        <p:cNvGrpSpPr/>
        <p:nvPr/>
      </p:nvGrpSpPr>
      <p:grpSpPr>
        <a:xfrm>
          <a:off x="0" y="0"/>
          <a:ext cx="0" cy="0"/>
          <a:chOff x="0" y="0"/>
          <a:chExt cx="0" cy="0"/>
        </a:xfrm>
      </p:grpSpPr>
      <p:cxnSp>
        <p:nvCxnSpPr>
          <p:cNvPr id="31" name="Straight Connector 30">
            <a:extLst>
              <a:ext uri="{FF2B5EF4-FFF2-40B4-BE49-F238E27FC236}">
                <a16:creationId xmlns:a16="http://schemas.microsoft.com/office/drawing/2014/main" id="{5503DB59-D7D5-0049-BEDC-8E055EA52870}"/>
              </a:ext>
            </a:extLst>
          </p:cNvPr>
          <p:cNvCxnSpPr/>
          <p:nvPr userDrawn="1"/>
        </p:nvCxnSpPr>
        <p:spPr>
          <a:xfrm>
            <a:off x="-16352" y="3984569"/>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9" name="テキスト プレースホルダー 36">
            <a:extLst>
              <a:ext uri="{FF2B5EF4-FFF2-40B4-BE49-F238E27FC236}">
                <a16:creationId xmlns:a16="http://schemas.microsoft.com/office/drawing/2014/main" id="{65933281-45EB-3640-903C-5A0A5A815D2A}"/>
              </a:ext>
            </a:extLst>
          </p:cNvPr>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a:extLst>
              <a:ext uri="{FF2B5EF4-FFF2-40B4-BE49-F238E27FC236}">
                <a16:creationId xmlns:a16="http://schemas.microsoft.com/office/drawing/2014/main" id="{43460853-3FC6-3640-B1F1-44CD760CC7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46" name="Text Placeholder 2">
            <a:extLst>
              <a:ext uri="{FF2B5EF4-FFF2-40B4-BE49-F238E27FC236}">
                <a16:creationId xmlns:a16="http://schemas.microsoft.com/office/drawing/2014/main" id="{F2379B95-7D4C-A44C-8441-979EC41BA209}"/>
              </a:ext>
            </a:extLst>
          </p:cNvPr>
          <p:cNvSpPr>
            <a:spLocks noGrp="1"/>
          </p:cNvSpPr>
          <p:nvPr>
            <p:ph type="body" sz="quarter" idx="13" hasCustomPrompt="1"/>
          </p:nvPr>
        </p:nvSpPr>
        <p:spPr>
          <a:xfrm>
            <a:off x="6307130" y="1595577"/>
            <a:ext cx="1616199" cy="2224632"/>
          </a:xfrm>
        </p:spPr>
        <p:txBody>
          <a:bodyPr anchor="b">
            <a:normAutofit/>
          </a:bodyPr>
          <a:lstStyle>
            <a:lvl1pPr marL="0" indent="0" algn="ctr">
              <a:buNone/>
              <a:defRPr sz="2400" baseline="0">
                <a:solidFill>
                  <a:srgbClr val="FDC010"/>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47" name="Triangle 46">
            <a:extLst>
              <a:ext uri="{FF2B5EF4-FFF2-40B4-BE49-F238E27FC236}">
                <a16:creationId xmlns:a16="http://schemas.microsoft.com/office/drawing/2014/main" id="{F6215A52-44A3-854A-B70D-3FC03E8DD78B}"/>
              </a:ext>
            </a:extLst>
          </p:cNvPr>
          <p:cNvSpPr/>
          <p:nvPr userDrawn="1"/>
        </p:nvSpPr>
        <p:spPr>
          <a:xfrm rot="10800000">
            <a:off x="6307131" y="4002857"/>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 Placeholder 2">
            <a:extLst>
              <a:ext uri="{FF2B5EF4-FFF2-40B4-BE49-F238E27FC236}">
                <a16:creationId xmlns:a16="http://schemas.microsoft.com/office/drawing/2014/main" id="{D1519147-0D10-3544-A67C-2692135BF0E5}"/>
              </a:ext>
            </a:extLst>
          </p:cNvPr>
          <p:cNvSpPr>
            <a:spLocks noGrp="1"/>
          </p:cNvSpPr>
          <p:nvPr>
            <p:ph type="body" sz="quarter" idx="14" hasCustomPrompt="1"/>
          </p:nvPr>
        </p:nvSpPr>
        <p:spPr>
          <a:xfrm>
            <a:off x="8333286" y="4248541"/>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0" name="Text Placeholder 2">
            <a:extLst>
              <a:ext uri="{FF2B5EF4-FFF2-40B4-BE49-F238E27FC236}">
                <a16:creationId xmlns:a16="http://schemas.microsoft.com/office/drawing/2014/main" id="{22ACC1BC-A7F7-D646-9564-6F9FD561BA61}"/>
              </a:ext>
            </a:extLst>
          </p:cNvPr>
          <p:cNvSpPr>
            <a:spLocks noGrp="1"/>
          </p:cNvSpPr>
          <p:nvPr>
            <p:ph type="body" sz="quarter" idx="15" hasCustomPrompt="1"/>
          </p:nvPr>
        </p:nvSpPr>
        <p:spPr>
          <a:xfrm>
            <a:off x="10320914"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1" name="Triangle 50">
            <a:extLst>
              <a:ext uri="{FF2B5EF4-FFF2-40B4-BE49-F238E27FC236}">
                <a16:creationId xmlns:a16="http://schemas.microsoft.com/office/drawing/2014/main" id="{809F2C8C-0EA9-1244-9321-8F90D6B1BA2C}"/>
              </a:ext>
            </a:extLst>
          </p:cNvPr>
          <p:cNvSpPr/>
          <p:nvPr userDrawn="1"/>
        </p:nvSpPr>
        <p:spPr>
          <a:xfrm rot="10800000">
            <a:off x="10320915"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riangle 51">
            <a:extLst>
              <a:ext uri="{FF2B5EF4-FFF2-40B4-BE49-F238E27FC236}">
                <a16:creationId xmlns:a16="http://schemas.microsoft.com/office/drawing/2014/main" id="{EBB0FE5E-1698-314B-AD0A-A2C803A50C0F}"/>
              </a:ext>
            </a:extLst>
          </p:cNvPr>
          <p:cNvSpPr/>
          <p:nvPr userDrawn="1"/>
        </p:nvSpPr>
        <p:spPr>
          <a:xfrm>
            <a:off x="8333286" y="2579580"/>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 Placeholder 2">
            <a:extLst>
              <a:ext uri="{FF2B5EF4-FFF2-40B4-BE49-F238E27FC236}">
                <a16:creationId xmlns:a16="http://schemas.microsoft.com/office/drawing/2014/main" id="{2818968D-074C-604A-9AC8-3A65BE432D57}"/>
              </a:ext>
            </a:extLst>
          </p:cNvPr>
          <p:cNvSpPr>
            <a:spLocks noGrp="1"/>
          </p:cNvSpPr>
          <p:nvPr>
            <p:ph type="body" sz="quarter" idx="16" hasCustomPrompt="1"/>
          </p:nvPr>
        </p:nvSpPr>
        <p:spPr>
          <a:xfrm>
            <a:off x="2220016"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riangle 53">
            <a:extLst>
              <a:ext uri="{FF2B5EF4-FFF2-40B4-BE49-F238E27FC236}">
                <a16:creationId xmlns:a16="http://schemas.microsoft.com/office/drawing/2014/main" id="{D5A92096-985D-E240-AD66-801D60B038F0}"/>
              </a:ext>
            </a:extLst>
          </p:cNvPr>
          <p:cNvSpPr/>
          <p:nvPr userDrawn="1"/>
        </p:nvSpPr>
        <p:spPr>
          <a:xfrm rot="10800000">
            <a:off x="2220017"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 Placeholder 2">
            <a:extLst>
              <a:ext uri="{FF2B5EF4-FFF2-40B4-BE49-F238E27FC236}">
                <a16:creationId xmlns:a16="http://schemas.microsoft.com/office/drawing/2014/main" id="{28849DE5-5280-794A-977E-F25DE95EBDBF}"/>
              </a:ext>
            </a:extLst>
          </p:cNvPr>
          <p:cNvSpPr>
            <a:spLocks noGrp="1"/>
          </p:cNvSpPr>
          <p:nvPr>
            <p:ph type="body" sz="quarter" idx="17" hasCustomPrompt="1"/>
          </p:nvPr>
        </p:nvSpPr>
        <p:spPr>
          <a:xfrm>
            <a:off x="4246172" y="4248541"/>
            <a:ext cx="1631052" cy="2391758"/>
          </a:xfrm>
        </p:spPr>
        <p:txBody>
          <a:bodyPr>
            <a:normAutofit/>
          </a:bodyPr>
          <a:lstStyle>
            <a:lvl1pPr marL="0" indent="0" algn="ctr">
              <a:buNone/>
              <a:defRPr sz="2400" baseline="0">
                <a:solidFill>
                  <a:srgbClr val="EE7123"/>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8" name="Triangle 57">
            <a:extLst>
              <a:ext uri="{FF2B5EF4-FFF2-40B4-BE49-F238E27FC236}">
                <a16:creationId xmlns:a16="http://schemas.microsoft.com/office/drawing/2014/main" id="{C8C71C43-2564-9949-B8EC-B6E492828570}"/>
              </a:ext>
            </a:extLst>
          </p:cNvPr>
          <p:cNvSpPr/>
          <p:nvPr userDrawn="1"/>
        </p:nvSpPr>
        <p:spPr>
          <a:xfrm>
            <a:off x="4246172" y="2579580"/>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 Placeholder 2">
            <a:extLst>
              <a:ext uri="{FF2B5EF4-FFF2-40B4-BE49-F238E27FC236}">
                <a16:creationId xmlns:a16="http://schemas.microsoft.com/office/drawing/2014/main" id="{D09F3077-198E-3B47-B50B-5AC670A1302E}"/>
              </a:ext>
            </a:extLst>
          </p:cNvPr>
          <p:cNvSpPr>
            <a:spLocks noGrp="1"/>
          </p:cNvSpPr>
          <p:nvPr>
            <p:ph type="body" sz="quarter" idx="18" hasCustomPrompt="1"/>
          </p:nvPr>
        </p:nvSpPr>
        <p:spPr>
          <a:xfrm>
            <a:off x="252336" y="4230254"/>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60" name="Triangle 59">
            <a:extLst>
              <a:ext uri="{FF2B5EF4-FFF2-40B4-BE49-F238E27FC236}">
                <a16:creationId xmlns:a16="http://schemas.microsoft.com/office/drawing/2014/main" id="{01885070-E58F-7544-B91A-17853B8D6DEA}"/>
              </a:ext>
            </a:extLst>
          </p:cNvPr>
          <p:cNvSpPr/>
          <p:nvPr userDrawn="1"/>
        </p:nvSpPr>
        <p:spPr>
          <a:xfrm>
            <a:off x="252336" y="2561293"/>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23">
            <a:extLst>
              <a:ext uri="{FF2B5EF4-FFF2-40B4-BE49-F238E27FC236}">
                <a16:creationId xmlns:a16="http://schemas.microsoft.com/office/drawing/2014/main" id="{1253AEA5-EA77-E446-B498-F3EB5FD79F9F}"/>
              </a:ext>
            </a:extLst>
          </p:cNvPr>
          <p:cNvSpPr>
            <a:spLocks noGrp="1"/>
          </p:cNvSpPr>
          <p:nvPr>
            <p:ph type="body" sz="quarter" idx="19"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Tree>
    <p:extLst>
      <p:ext uri="{BB962C8B-B14F-4D97-AF65-F5344CB8AC3E}">
        <p14:creationId xmlns:p14="http://schemas.microsoft.com/office/powerpoint/2010/main" val="13704139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2">
    <p:spTree>
      <p:nvGrpSpPr>
        <p:cNvPr id="1" name=""/>
        <p:cNvGrpSpPr/>
        <p:nvPr/>
      </p:nvGrpSpPr>
      <p:grpSpPr>
        <a:xfrm>
          <a:off x="0" y="0"/>
          <a:ext cx="0" cy="0"/>
          <a:chOff x="0" y="0"/>
          <a:chExt cx="0" cy="0"/>
        </a:xfrm>
      </p:grpSpPr>
      <p:cxnSp>
        <p:nvCxnSpPr>
          <p:cNvPr id="18" name="Straight Connector 17"/>
          <p:cNvCxnSpPr/>
          <p:nvPr userDrawn="1"/>
        </p:nvCxnSpPr>
        <p:spPr>
          <a:xfrm>
            <a:off x="0" y="477911"/>
            <a:ext cx="12192000" cy="0"/>
          </a:xfrm>
          <a:prstGeom prst="line">
            <a:avLst/>
          </a:prstGeom>
          <a:ln>
            <a:solidFill>
              <a:srgbClr val="353E47"/>
            </a:solidFill>
          </a:ln>
        </p:spPr>
        <p:style>
          <a:lnRef idx="1">
            <a:schemeClr val="accent1"/>
          </a:lnRef>
          <a:fillRef idx="0">
            <a:schemeClr val="accent1"/>
          </a:fillRef>
          <a:effectRef idx="0">
            <a:schemeClr val="accent1"/>
          </a:effectRef>
          <a:fontRef idx="minor">
            <a:schemeClr val="tx1"/>
          </a:fontRef>
        </p:style>
      </p:cxnSp>
      <p:sp>
        <p:nvSpPr>
          <p:cNvPr id="19" name="Text Placeholder 2"/>
          <p:cNvSpPr>
            <a:spLocks noGrp="1"/>
          </p:cNvSpPr>
          <p:nvPr>
            <p:ph type="body" sz="quarter" idx="10" hasCustomPrompt="1"/>
          </p:nvPr>
        </p:nvSpPr>
        <p:spPr>
          <a:xfrm>
            <a:off x="333621"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0" name="Text Placeholder 2"/>
          <p:cNvSpPr>
            <a:spLocks noGrp="1"/>
          </p:cNvSpPr>
          <p:nvPr>
            <p:ph type="body" sz="quarter" idx="11" hasCustomPrompt="1"/>
          </p:nvPr>
        </p:nvSpPr>
        <p:spPr>
          <a:xfrm>
            <a:off x="3273765"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1" name="Text Placeholder 2"/>
          <p:cNvSpPr>
            <a:spLocks noGrp="1"/>
          </p:cNvSpPr>
          <p:nvPr>
            <p:ph type="body" sz="quarter" idx="12" hasCustomPrompt="1"/>
          </p:nvPr>
        </p:nvSpPr>
        <p:spPr>
          <a:xfrm>
            <a:off x="6145266"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2" name="Text Placeholder 2"/>
          <p:cNvSpPr>
            <a:spLocks noGrp="1"/>
          </p:cNvSpPr>
          <p:nvPr>
            <p:ph type="body" sz="quarter" idx="13" hasCustomPrompt="1"/>
          </p:nvPr>
        </p:nvSpPr>
        <p:spPr>
          <a:xfrm>
            <a:off x="9098549"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3"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15" name="Triangle 14"/>
          <p:cNvSpPr/>
          <p:nvPr userDrawn="1"/>
        </p:nvSpPr>
        <p:spPr>
          <a:xfrm rot="10800000">
            <a:off x="3726458" y="486571"/>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iangle 15"/>
          <p:cNvSpPr/>
          <p:nvPr userDrawn="1"/>
        </p:nvSpPr>
        <p:spPr>
          <a:xfrm rot="10800000">
            <a:off x="9609856" y="490612"/>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0800000">
            <a:off x="734413" y="477911"/>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10800000">
            <a:off x="6617811" y="494652"/>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 column with icons slide">
    <p:spTree>
      <p:nvGrpSpPr>
        <p:cNvPr id="1" name=""/>
        <p:cNvGrpSpPr/>
        <p:nvPr/>
      </p:nvGrpSpPr>
      <p:grpSpPr>
        <a:xfrm>
          <a:off x="0" y="0"/>
          <a:ext cx="0" cy="0"/>
          <a:chOff x="0" y="0"/>
          <a:chExt cx="0" cy="0"/>
        </a:xfrm>
      </p:grpSpPr>
      <p:sp>
        <p:nvSpPr>
          <p:cNvPr id="12" name="Rectangle 11"/>
          <p:cNvSpPr/>
          <p:nvPr userDrawn="1"/>
        </p:nvSpPr>
        <p:spPr>
          <a:xfrm>
            <a:off x="0" y="0"/>
            <a:ext cx="12192000" cy="23749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3C55"/>
              </a:solidFill>
            </a:endParaRPr>
          </a:p>
        </p:txBody>
      </p:sp>
      <p:sp>
        <p:nvSpPr>
          <p:cNvPr id="18" name="Text Placeholder 23"/>
          <p:cNvSpPr>
            <a:spLocks noGrp="1"/>
          </p:cNvSpPr>
          <p:nvPr>
            <p:ph type="body" sz="quarter" idx="13" hasCustomPrompt="1"/>
          </p:nvPr>
        </p:nvSpPr>
        <p:spPr>
          <a:xfrm>
            <a:off x="0" y="445647"/>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684287"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3" name="Text Placeholder 23"/>
          <p:cNvSpPr>
            <a:spLocks noGrp="1"/>
          </p:cNvSpPr>
          <p:nvPr>
            <p:ph type="body" sz="quarter" idx="15" hasCustomPrompt="1"/>
          </p:nvPr>
        </p:nvSpPr>
        <p:spPr>
          <a:xfrm>
            <a:off x="684287"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4" name="Straight Connector 3"/>
          <p:cNvCxnSpPr/>
          <p:nvPr userDrawn="1"/>
        </p:nvCxnSpPr>
        <p:spPr>
          <a:xfrm flipH="1">
            <a:off x="555813"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23"/>
          <p:cNvSpPr>
            <a:spLocks noGrp="1"/>
          </p:cNvSpPr>
          <p:nvPr>
            <p:ph type="body" sz="quarter" idx="16" hasCustomPrompt="1"/>
          </p:nvPr>
        </p:nvSpPr>
        <p:spPr>
          <a:xfrm>
            <a:off x="451221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7" name="Text Placeholder 23"/>
          <p:cNvSpPr>
            <a:spLocks noGrp="1"/>
          </p:cNvSpPr>
          <p:nvPr>
            <p:ph type="body" sz="quarter" idx="17" hasCustomPrompt="1"/>
          </p:nvPr>
        </p:nvSpPr>
        <p:spPr>
          <a:xfrm>
            <a:off x="451221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28" name="Straight Connector 27"/>
          <p:cNvCxnSpPr/>
          <p:nvPr userDrawn="1"/>
        </p:nvCxnSpPr>
        <p:spPr>
          <a:xfrm flipH="1">
            <a:off x="438374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0" name="Text Placeholder 23"/>
          <p:cNvSpPr>
            <a:spLocks noGrp="1"/>
          </p:cNvSpPr>
          <p:nvPr>
            <p:ph type="body" sz="quarter" idx="18" hasCustomPrompt="1"/>
          </p:nvPr>
        </p:nvSpPr>
        <p:spPr>
          <a:xfrm>
            <a:off x="822808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1" name="Text Placeholder 23"/>
          <p:cNvSpPr>
            <a:spLocks noGrp="1"/>
          </p:cNvSpPr>
          <p:nvPr>
            <p:ph type="body" sz="quarter" idx="19" hasCustomPrompt="1"/>
          </p:nvPr>
        </p:nvSpPr>
        <p:spPr>
          <a:xfrm>
            <a:off x="822808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35" name="Straight Connector 34"/>
          <p:cNvCxnSpPr/>
          <p:nvPr userDrawn="1"/>
        </p:nvCxnSpPr>
        <p:spPr>
          <a:xfrm flipH="1">
            <a:off x="809961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4" name="Triangle 33"/>
          <p:cNvSpPr/>
          <p:nvPr userDrawn="1"/>
        </p:nvSpPr>
        <p:spPr>
          <a:xfrm rot="5400000">
            <a:off x="5461568" y="1673914"/>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riangle 36"/>
          <p:cNvSpPr/>
          <p:nvPr userDrawn="1"/>
        </p:nvSpPr>
        <p:spPr>
          <a:xfrm rot="5400000">
            <a:off x="1613532" y="1655489"/>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riangle 37"/>
          <p:cNvSpPr/>
          <p:nvPr userDrawn="1"/>
        </p:nvSpPr>
        <p:spPr>
          <a:xfrm rot="5400000">
            <a:off x="9107001" y="1673914"/>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3 column with icons slide">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CF9D0D72-C3F8-584A-8699-47CDAC0A99C9}"/>
              </a:ext>
            </a:extLst>
          </p:cNvPr>
          <p:cNvCxnSpPr>
            <a:cxnSpLocks/>
          </p:cNvCxnSpPr>
          <p:nvPr userDrawn="1"/>
        </p:nvCxnSpPr>
        <p:spPr>
          <a:xfrm>
            <a:off x="-3880" y="2086593"/>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8" name="Text Placeholder 23"/>
          <p:cNvSpPr>
            <a:spLocks noGrp="1"/>
          </p:cNvSpPr>
          <p:nvPr>
            <p:ph type="body" sz="quarter" idx="13"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704165" y="3376016"/>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21" name="Text Placeholder 23">
            <a:extLst>
              <a:ext uri="{FF2B5EF4-FFF2-40B4-BE49-F238E27FC236}">
                <a16:creationId xmlns:a16="http://schemas.microsoft.com/office/drawing/2014/main" id="{46EB5BD2-E95A-9D49-86A1-BBE510B33216}"/>
              </a:ext>
            </a:extLst>
          </p:cNvPr>
          <p:cNvSpPr>
            <a:spLocks noGrp="1"/>
          </p:cNvSpPr>
          <p:nvPr>
            <p:ph type="body" sz="quarter" idx="16" hasCustomPrompt="1"/>
          </p:nvPr>
        </p:nvSpPr>
        <p:spPr>
          <a:xfrm>
            <a:off x="6765237" y="3346647"/>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Tree>
    <p:extLst>
      <p:ext uri="{BB962C8B-B14F-4D97-AF65-F5344CB8AC3E}">
        <p14:creationId xmlns:p14="http://schemas.microsoft.com/office/powerpoint/2010/main" val="33422137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 bullets slide">
    <p:spTree>
      <p:nvGrpSpPr>
        <p:cNvPr id="1" name=""/>
        <p:cNvGrpSpPr/>
        <p:nvPr/>
      </p:nvGrpSpPr>
      <p:grpSpPr>
        <a:xfrm>
          <a:off x="0" y="0"/>
          <a:ext cx="0" cy="0"/>
          <a:chOff x="0" y="0"/>
          <a:chExt cx="0" cy="0"/>
        </a:xfrm>
      </p:grpSpPr>
      <p:sp>
        <p:nvSpPr>
          <p:cNvPr id="34" name="Rectangle 33"/>
          <p:cNvSpPr/>
          <p:nvPr userDrawn="1"/>
        </p:nvSpPr>
        <p:spPr>
          <a:xfrm>
            <a:off x="4903304" y="1126433"/>
            <a:ext cx="7288696" cy="1302295"/>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p:cNvSpPr/>
          <p:nvPr userDrawn="1"/>
        </p:nvSpPr>
        <p:spPr>
          <a:xfrm>
            <a:off x="4903304" y="2749824"/>
            <a:ext cx="7288696" cy="1302295"/>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4903304" y="4373215"/>
            <a:ext cx="7288696" cy="1544985"/>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8" name="Straight Connector 37"/>
          <p:cNvCxnSpPr/>
          <p:nvPr userDrawn="1"/>
        </p:nvCxnSpPr>
        <p:spPr>
          <a:xfrm>
            <a:off x="6175512" y="1223543"/>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6175512" y="285205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cxnSpLocks/>
          </p:cNvCxnSpPr>
          <p:nvPr userDrawn="1"/>
        </p:nvCxnSpPr>
        <p:spPr>
          <a:xfrm>
            <a:off x="6175512" y="4509089"/>
            <a:ext cx="0" cy="122388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41" name="Picture 40"/>
          <p:cNvPicPr>
            <a:picLocks noChangeAspect="1"/>
          </p:cNvPicPr>
          <p:nvPr userDrawn="1"/>
        </p:nvPicPr>
        <p:blipFill rotWithShape="1">
          <a:blip r:embed="rId2">
            <a:extLst>
              <a:ext uri="{28A0092B-C50C-407E-A947-70E740481C1C}">
                <a14:useLocalDpi xmlns:a14="http://schemas.microsoft.com/office/drawing/2010/main" val="0"/>
              </a:ext>
            </a:extLst>
          </a:blip>
          <a:srcRect l="29694" t="6763" r="13475" b="6473"/>
          <a:stretch/>
        </p:blipFill>
        <p:spPr>
          <a:xfrm>
            <a:off x="3954456" y="677649"/>
            <a:ext cx="1176669" cy="5446643"/>
          </a:xfrm>
          <a:prstGeom prst="rect">
            <a:avLst/>
          </a:prstGeom>
        </p:spPr>
      </p:pic>
      <p:sp>
        <p:nvSpPr>
          <p:cNvPr id="42" name="Text Placeholder 23"/>
          <p:cNvSpPr>
            <a:spLocks noGrp="1"/>
          </p:cNvSpPr>
          <p:nvPr>
            <p:ph type="body" sz="quarter" idx="13" hasCustomPrompt="1"/>
          </p:nvPr>
        </p:nvSpPr>
        <p:spPr>
          <a:xfrm>
            <a:off x="643223" y="1079254"/>
            <a:ext cx="3821205"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43" name="Text Placeholder 25"/>
          <p:cNvSpPr>
            <a:spLocks noGrp="1"/>
          </p:cNvSpPr>
          <p:nvPr>
            <p:ph type="body" sz="quarter" idx="14" hasCustomPrompt="1"/>
          </p:nvPr>
        </p:nvSpPr>
        <p:spPr>
          <a:xfrm>
            <a:off x="643223" y="2087287"/>
            <a:ext cx="3821205"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44" name="Text Placeholder 23"/>
          <p:cNvSpPr>
            <a:spLocks noGrp="1"/>
          </p:cNvSpPr>
          <p:nvPr>
            <p:ph type="body" sz="quarter" idx="15" hasCustomPrompt="1"/>
          </p:nvPr>
        </p:nvSpPr>
        <p:spPr>
          <a:xfrm>
            <a:off x="4975024" y="1126433"/>
            <a:ext cx="1176670" cy="1292995"/>
          </a:xfrm>
        </p:spPr>
        <p:txBody>
          <a:bodyPr anchor="ctr">
            <a:normAutofit/>
          </a:bodyPr>
          <a:lstStyle>
            <a:lvl1pPr marL="0" indent="0" algn="ctr">
              <a:buNone/>
              <a:defRPr sz="4800">
                <a:solidFill>
                  <a:schemeClr val="bg1"/>
                </a:solidFill>
                <a:latin typeface="+mn-lt"/>
              </a:defRPr>
            </a:lvl1pPr>
          </a:lstStyle>
          <a:p>
            <a:pPr lvl="0"/>
            <a:r>
              <a:rPr lang="en-US" dirty="0"/>
              <a:t>01</a:t>
            </a:r>
          </a:p>
        </p:txBody>
      </p:sp>
      <p:sp>
        <p:nvSpPr>
          <p:cNvPr id="45" name="Text Placeholder 2"/>
          <p:cNvSpPr>
            <a:spLocks noGrp="1"/>
          </p:cNvSpPr>
          <p:nvPr>
            <p:ph type="body" sz="quarter" idx="12" hasCustomPrompt="1"/>
          </p:nvPr>
        </p:nvSpPr>
        <p:spPr>
          <a:xfrm>
            <a:off x="6271051" y="1126433"/>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cxnSp>
        <p:nvCxnSpPr>
          <p:cNvPr id="51" name="Straight Connector 50"/>
          <p:cNvCxnSpPr/>
          <p:nvPr userDrawn="1"/>
        </p:nvCxnSpPr>
        <p:spPr>
          <a:xfrm>
            <a:off x="417209" y="1920386"/>
            <a:ext cx="42875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52" name="Text Placeholder 23"/>
          <p:cNvSpPr>
            <a:spLocks noGrp="1"/>
          </p:cNvSpPr>
          <p:nvPr>
            <p:ph type="body" sz="quarter" idx="16" hasCustomPrompt="1"/>
          </p:nvPr>
        </p:nvSpPr>
        <p:spPr>
          <a:xfrm>
            <a:off x="4998842" y="2740524"/>
            <a:ext cx="1176670" cy="1292995"/>
          </a:xfrm>
        </p:spPr>
        <p:txBody>
          <a:bodyPr anchor="ctr">
            <a:normAutofit/>
          </a:bodyPr>
          <a:lstStyle>
            <a:lvl1pPr marL="0" indent="0" algn="ctr">
              <a:buNone/>
              <a:defRPr sz="4800">
                <a:solidFill>
                  <a:schemeClr val="bg1"/>
                </a:solidFill>
                <a:latin typeface="+mn-lt"/>
              </a:defRPr>
            </a:lvl1pPr>
          </a:lstStyle>
          <a:p>
            <a:pPr lvl="0"/>
            <a:r>
              <a:rPr lang="en-US" dirty="0"/>
              <a:t>02</a:t>
            </a:r>
          </a:p>
        </p:txBody>
      </p:sp>
      <p:sp>
        <p:nvSpPr>
          <p:cNvPr id="53" name="Text Placeholder 2"/>
          <p:cNvSpPr>
            <a:spLocks noGrp="1"/>
          </p:cNvSpPr>
          <p:nvPr>
            <p:ph type="body" sz="quarter" idx="17" hasCustomPrompt="1"/>
          </p:nvPr>
        </p:nvSpPr>
        <p:spPr>
          <a:xfrm>
            <a:off x="6294869" y="2740524"/>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ext Placeholder 23"/>
          <p:cNvSpPr>
            <a:spLocks noGrp="1"/>
          </p:cNvSpPr>
          <p:nvPr>
            <p:ph type="body" sz="quarter" idx="18" hasCustomPrompt="1"/>
          </p:nvPr>
        </p:nvSpPr>
        <p:spPr>
          <a:xfrm>
            <a:off x="4968894" y="4400346"/>
            <a:ext cx="1176670" cy="1517854"/>
          </a:xfrm>
        </p:spPr>
        <p:txBody>
          <a:bodyPr anchor="ctr">
            <a:normAutofit/>
          </a:bodyPr>
          <a:lstStyle>
            <a:lvl1pPr marL="0" indent="0" algn="ctr">
              <a:buNone/>
              <a:defRPr sz="4800">
                <a:solidFill>
                  <a:schemeClr val="bg1"/>
                </a:solidFill>
                <a:latin typeface="+mn-lt"/>
              </a:defRPr>
            </a:lvl1pPr>
          </a:lstStyle>
          <a:p>
            <a:pPr lvl="0"/>
            <a:r>
              <a:rPr lang="en-US" dirty="0"/>
              <a:t>03</a:t>
            </a:r>
          </a:p>
        </p:txBody>
      </p:sp>
      <p:sp>
        <p:nvSpPr>
          <p:cNvPr id="55" name="Text Placeholder 2"/>
          <p:cNvSpPr>
            <a:spLocks noGrp="1"/>
          </p:cNvSpPr>
          <p:nvPr>
            <p:ph type="body" sz="quarter" idx="19" hasCustomPrompt="1"/>
          </p:nvPr>
        </p:nvSpPr>
        <p:spPr>
          <a:xfrm>
            <a:off x="6264921" y="4400346"/>
            <a:ext cx="5353929" cy="1517854"/>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4" name="Picture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Design 2">
    <p:spTree>
      <p:nvGrpSpPr>
        <p:cNvPr id="1" name=""/>
        <p:cNvGrpSpPr/>
        <p:nvPr/>
      </p:nvGrpSpPr>
      <p:grpSpPr>
        <a:xfrm>
          <a:off x="0" y="0"/>
          <a:ext cx="0" cy="0"/>
          <a:chOff x="0" y="0"/>
          <a:chExt cx="0" cy="0"/>
        </a:xfrm>
      </p:grpSpPr>
      <p:sp>
        <p:nvSpPr>
          <p:cNvPr id="9" name="Rectangle 8"/>
          <p:cNvSpPr/>
          <p:nvPr userDrawn="1"/>
        </p:nvSpPr>
        <p:spPr>
          <a:xfrm>
            <a:off x="0" y="2320257"/>
            <a:ext cx="12192000" cy="27940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50100" y="677143"/>
            <a:ext cx="4467719" cy="1209253"/>
          </a:xfrm>
          <a:prstGeom prst="rect">
            <a:avLst/>
          </a:prstGeom>
        </p:spPr>
      </p:pic>
      <p:sp>
        <p:nvSpPr>
          <p:cNvPr id="11" name="Footer Placeholder 6"/>
          <p:cNvSpPr txBox="1">
            <a:spLocks noGrp="1"/>
          </p:cNvSpPr>
          <p:nvPr userDrawn="1"/>
        </p:nvSpPr>
        <p:spPr bwMode="auto">
          <a:xfrm>
            <a:off x="9625579" y="62353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2" name="Picture 8"/>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09137" y="61390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04900" y="923006"/>
            <a:ext cx="5773175" cy="6516158"/>
          </a:xfrm>
          <a:prstGeom prst="rect">
            <a:avLst/>
          </a:prstGeom>
        </p:spPr>
      </p:pic>
      <p:sp>
        <p:nvSpPr>
          <p:cNvPr id="14" name="Picture Placeholder 7"/>
          <p:cNvSpPr>
            <a:spLocks noGrp="1"/>
          </p:cNvSpPr>
          <p:nvPr>
            <p:ph type="pic" sz="quarter" idx="10"/>
          </p:nvPr>
        </p:nvSpPr>
        <p:spPr>
          <a:xfrm>
            <a:off x="-1219200" y="-241300"/>
            <a:ext cx="7797799" cy="8856914"/>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15" name="Text Placeholder 23"/>
          <p:cNvSpPr>
            <a:spLocks noGrp="1"/>
          </p:cNvSpPr>
          <p:nvPr>
            <p:ph type="body" sz="quarter" idx="12" hasCustomPrompt="1"/>
          </p:nvPr>
        </p:nvSpPr>
        <p:spPr>
          <a:xfrm>
            <a:off x="7469651" y="3051307"/>
            <a:ext cx="4354050" cy="1650628"/>
          </a:xfrm>
        </p:spPr>
        <p:txBody>
          <a:bodyPr>
            <a:normAutofit/>
          </a:bodyPr>
          <a:lstStyle>
            <a:lvl1pPr marL="0" indent="0" algn="ctr">
              <a:lnSpc>
                <a:spcPts val="4000"/>
              </a:lnSpc>
              <a:buNone/>
              <a:defRPr sz="3600" b="0" baseline="0">
                <a:solidFill>
                  <a:schemeClr val="bg1"/>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Laptop slide 1">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l="8387" t="10823" r="9307" b="5574"/>
          <a:stretch/>
        </p:blipFill>
        <p:spPr>
          <a:xfrm>
            <a:off x="2000190" y="1447737"/>
            <a:ext cx="7941283" cy="4839954"/>
          </a:xfrm>
          <a:prstGeom prst="rect">
            <a:avLst/>
          </a:prstGeom>
        </p:spPr>
      </p:pic>
      <p:sp>
        <p:nvSpPr>
          <p:cNvPr id="25"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6" name="Text Placeholder 25"/>
          <p:cNvSpPr>
            <a:spLocks noGrp="1"/>
          </p:cNvSpPr>
          <p:nvPr>
            <p:ph type="body" sz="quarter" idx="14" hasCustomPrompt="1"/>
          </p:nvPr>
        </p:nvSpPr>
        <p:spPr>
          <a:xfrm>
            <a:off x="0" y="1045042"/>
            <a:ext cx="12192000" cy="590599"/>
          </a:xfrm>
        </p:spPr>
        <p:txBody>
          <a:bodyPr>
            <a:noAutofit/>
          </a:bodyPr>
          <a:lstStyle>
            <a:lvl1pPr marL="0" indent="0" algn="ctr">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cxnSp>
        <p:nvCxnSpPr>
          <p:cNvPr id="27" name="Straight Connector 26"/>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3184071" y="1893434"/>
            <a:ext cx="5665788" cy="3478212"/>
          </a:xfrm>
          <a:prstGeom prst="rect">
            <a:avLst/>
          </a:prstGeom>
        </p:spPr>
        <p:txBody>
          <a:bodyPr anchor="t"/>
          <a:lstStyle>
            <a:lvl1pPr marL="228600" marR="0" indent="-228600" algn="ctr" defTabSz="914400" rtl="0" eaLnBrk="1" fontAlgn="auto" latinLnBrk="0" hangingPunct="1">
              <a:lnSpc>
                <a:spcPct val="90000"/>
              </a:lnSpc>
              <a:spcBef>
                <a:spcPts val="1000"/>
              </a:spcBef>
              <a:spcAft>
                <a:spcPts val="0"/>
              </a:spcAft>
              <a:buClrTx/>
              <a:buSzTx/>
              <a:buFont typeface="Arial"/>
              <a:buNone/>
              <a:tabLst/>
              <a:defRPr sz="28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endParaRPr lang="en-US" dirty="0"/>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sp>
        <p:nvSpPr>
          <p:cNvPr id="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Laptop slide 1">
    <p:spTree>
      <p:nvGrpSpPr>
        <p:cNvPr id="1" name=""/>
        <p:cNvGrpSpPr/>
        <p:nvPr/>
      </p:nvGrpSpPr>
      <p:grpSpPr>
        <a:xfrm>
          <a:off x="0" y="0"/>
          <a:ext cx="0" cy="0"/>
          <a:chOff x="0" y="0"/>
          <a:chExt cx="0" cy="0"/>
        </a:xfrm>
      </p:grpSpPr>
      <p:sp>
        <p:nvSpPr>
          <p:cNvPr id="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Tree>
    <p:extLst>
      <p:ext uri="{BB962C8B-B14F-4D97-AF65-F5344CB8AC3E}">
        <p14:creationId xmlns:p14="http://schemas.microsoft.com/office/powerpoint/2010/main" val="30583917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Laptop slide 2">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l="8387" t="10823" r="49050" b="5574"/>
          <a:stretch/>
        </p:blipFill>
        <p:spPr>
          <a:xfrm>
            <a:off x="7429500" y="740153"/>
            <a:ext cx="4762500" cy="5612853"/>
          </a:xfrm>
          <a:prstGeom prst="rect">
            <a:avLst/>
          </a:prstGeom>
        </p:spPr>
      </p:pic>
      <p:cxnSp>
        <p:nvCxnSpPr>
          <p:cNvPr id="27" name="Straight Connector 26"/>
          <p:cNvCxnSpPr/>
          <p:nvPr userDrawn="1"/>
        </p:nvCxnSpPr>
        <p:spPr>
          <a:xfrm flipH="1">
            <a:off x="378379" y="1908558"/>
            <a:ext cx="6789867"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8802435" y="1223694"/>
            <a:ext cx="3389565" cy="4033653"/>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here to add photo</a:t>
            </a:r>
          </a:p>
        </p:txBody>
      </p:sp>
      <p:sp>
        <p:nvSpPr>
          <p:cNvPr id="9" name="Text Placeholder 23"/>
          <p:cNvSpPr>
            <a:spLocks noGrp="1"/>
          </p:cNvSpPr>
          <p:nvPr>
            <p:ph type="body" sz="quarter" idx="16" hasCustomPrompt="1"/>
          </p:nvPr>
        </p:nvSpPr>
        <p:spPr>
          <a:xfrm>
            <a:off x="643223" y="1079254"/>
            <a:ext cx="6361734"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0" name="Text Placeholder 25"/>
          <p:cNvSpPr>
            <a:spLocks noGrp="1"/>
          </p:cNvSpPr>
          <p:nvPr>
            <p:ph type="body" sz="quarter" idx="17" hasCustomPrompt="1"/>
          </p:nvPr>
        </p:nvSpPr>
        <p:spPr>
          <a:xfrm>
            <a:off x="643223" y="2087287"/>
            <a:ext cx="6361734"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1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hone Slide 1">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3425" t="-1173" r="6562" b="12394"/>
          <a:stretch/>
        </p:blipFill>
        <p:spPr>
          <a:xfrm>
            <a:off x="2449287" y="1355271"/>
            <a:ext cx="9742714" cy="5502729"/>
          </a:xfrm>
          <a:prstGeom prst="rect">
            <a:avLst/>
          </a:prstGeom>
        </p:spPr>
      </p:pic>
      <p:sp>
        <p:nvSpPr>
          <p:cNvPr id="6" name="Picture Placeholder 5"/>
          <p:cNvSpPr>
            <a:spLocks noGrp="1"/>
          </p:cNvSpPr>
          <p:nvPr>
            <p:ph type="pic" sz="quarter" idx="18" hasCustomPrompt="1"/>
          </p:nvPr>
        </p:nvSpPr>
        <p:spPr>
          <a:xfrm>
            <a:off x="3731480" y="2335213"/>
            <a:ext cx="4098925" cy="26289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r>
              <a:rPr lang="en-US" dirty="0"/>
              <a:t>Click here to add photo</a:t>
            </a:r>
          </a:p>
        </p:txBody>
      </p:sp>
      <p:sp>
        <p:nvSpPr>
          <p:cNvPr id="14"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cxnSp>
        <p:nvCxnSpPr>
          <p:cNvPr id="15" name="Straight Connector 14"/>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Phone Slid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r="3454" b="8248"/>
          <a:stretch/>
        </p:blipFill>
        <p:spPr>
          <a:xfrm>
            <a:off x="6890657" y="550299"/>
            <a:ext cx="5479143" cy="6292294"/>
          </a:xfrm>
          <a:prstGeom prst="rect">
            <a:avLst/>
          </a:prstGeom>
        </p:spPr>
      </p:pic>
      <p:sp>
        <p:nvSpPr>
          <p:cNvPr id="7" name="Picture Placeholder 6"/>
          <p:cNvSpPr>
            <a:spLocks noGrp="1"/>
          </p:cNvSpPr>
          <p:nvPr>
            <p:ph type="pic" sz="quarter" idx="14" hasCustomPrompt="1"/>
          </p:nvPr>
        </p:nvSpPr>
        <p:spPr>
          <a:xfrm>
            <a:off x="7754938" y="1192681"/>
            <a:ext cx="2187575" cy="3886200"/>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a:buNone/>
              <a:tabLst/>
              <a:defRPr>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cxnSp>
        <p:nvCxnSpPr>
          <p:cNvPr id="11" name="Straight Connector 10"/>
          <p:cNvCxnSpPr/>
          <p:nvPr userDrawn="1"/>
        </p:nvCxnSpPr>
        <p:spPr>
          <a:xfrm flipH="1">
            <a:off x="378380" y="1908558"/>
            <a:ext cx="63489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16" hasCustomPrompt="1"/>
          </p:nvPr>
        </p:nvSpPr>
        <p:spPr>
          <a:xfrm>
            <a:off x="643223" y="1079254"/>
            <a:ext cx="5839220"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3" name="Text Placeholder 25"/>
          <p:cNvSpPr>
            <a:spLocks noGrp="1"/>
          </p:cNvSpPr>
          <p:nvPr>
            <p:ph type="body" sz="quarter" idx="17" hasCustomPrompt="1"/>
          </p:nvPr>
        </p:nvSpPr>
        <p:spPr>
          <a:xfrm>
            <a:off x="643223" y="2087287"/>
            <a:ext cx="5839220"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24" name="Text Placeholder 23"/>
          <p:cNvSpPr>
            <a:spLocks noGrp="1"/>
          </p:cNvSpPr>
          <p:nvPr>
            <p:ph type="body" sz="quarter" idx="13" hasCustomPrompt="1"/>
          </p:nvPr>
        </p:nvSpPr>
        <p:spPr>
          <a:xfrm>
            <a:off x="427462" y="853210"/>
            <a:ext cx="2730297" cy="1841017"/>
          </a:xfrm>
        </p:spPr>
        <p:txBody>
          <a:bodyPr anchor="ctr">
            <a:noAutofit/>
          </a:bodyPr>
          <a:lstStyle>
            <a:lvl1pPr marL="0" indent="0" algn="l">
              <a:buNone/>
              <a:defRPr sz="5400" baseline="0">
                <a:solidFill>
                  <a:srgbClr val="6D6E6C"/>
                </a:solidFill>
                <a:latin typeface="+mn-lt"/>
              </a:defRPr>
            </a:lvl1pPr>
          </a:lstStyle>
          <a:p>
            <a:pPr lvl="0"/>
            <a:r>
              <a:rPr lang="en-US" dirty="0"/>
              <a:t>UP NEXT</a:t>
            </a:r>
          </a:p>
        </p:txBody>
      </p:sp>
      <p:sp>
        <p:nvSpPr>
          <p:cNvPr id="25" name="Text Placeholder 25"/>
          <p:cNvSpPr>
            <a:spLocks noGrp="1"/>
          </p:cNvSpPr>
          <p:nvPr>
            <p:ph type="body" sz="quarter" idx="14" hasCustomPrompt="1"/>
          </p:nvPr>
        </p:nvSpPr>
        <p:spPr>
          <a:xfrm>
            <a:off x="3474722" y="858821"/>
            <a:ext cx="4770814" cy="1841017"/>
          </a:xfrm>
        </p:spPr>
        <p:txBody>
          <a:bodyPr anchor="ctr">
            <a:noAutofit/>
          </a:bodyPr>
          <a:lstStyle>
            <a:lvl1pPr marL="0" indent="0" algn="l">
              <a:buNone/>
              <a:defRPr sz="2800" i="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Any Questions?</a:t>
            </a:r>
          </a:p>
        </p:txBody>
      </p:sp>
      <p:cxnSp>
        <p:nvCxnSpPr>
          <p:cNvPr id="26" name="Straight Connector 25"/>
          <p:cNvCxnSpPr>
            <a:cxnSpLocks/>
          </p:cNvCxnSpPr>
          <p:nvPr userDrawn="1"/>
        </p:nvCxnSpPr>
        <p:spPr>
          <a:xfrm>
            <a:off x="3304063" y="834922"/>
            <a:ext cx="0" cy="1999718"/>
          </a:xfrm>
          <a:prstGeom prst="line">
            <a:avLst/>
          </a:prstGeom>
          <a:ln w="19050">
            <a:solidFill>
              <a:srgbClr val="CE1779"/>
            </a:solidFill>
          </a:ln>
        </p:spPr>
        <p:style>
          <a:lnRef idx="1">
            <a:schemeClr val="accent1"/>
          </a:lnRef>
          <a:fillRef idx="0">
            <a:schemeClr val="accent1"/>
          </a:fillRef>
          <a:effectRef idx="0">
            <a:schemeClr val="accent1"/>
          </a:effectRef>
          <a:fontRef idx="minor">
            <a:schemeClr val="tx1"/>
          </a:fontRef>
        </p:style>
      </p:cxnSp>
      <p:sp>
        <p:nvSpPr>
          <p:cNvPr id="2" name="Freeform 1">
            <a:extLst>
              <a:ext uri="{FF2B5EF4-FFF2-40B4-BE49-F238E27FC236}">
                <a16:creationId xmlns:a16="http://schemas.microsoft.com/office/drawing/2014/main" id="{880D545A-B2E4-E04A-9869-68D29DE3E866}"/>
              </a:ext>
            </a:extLst>
          </p:cNvPr>
          <p:cNvSpPr/>
          <p:nvPr userDrawn="1"/>
        </p:nvSpPr>
        <p:spPr>
          <a:xfrm>
            <a:off x="3035808" y="566928"/>
            <a:ext cx="9198864" cy="6309360"/>
          </a:xfrm>
          <a:custGeom>
            <a:avLst/>
            <a:gdLst>
              <a:gd name="connsiteX0" fmla="*/ 9162288 w 9198864"/>
              <a:gd name="connsiteY0" fmla="*/ 0 h 6309360"/>
              <a:gd name="connsiteX1" fmla="*/ 9162288 w 9198864"/>
              <a:gd name="connsiteY1" fmla="*/ 0 h 6309360"/>
              <a:gd name="connsiteX2" fmla="*/ 0 w 9198864"/>
              <a:gd name="connsiteY2" fmla="*/ 6309360 h 6309360"/>
              <a:gd name="connsiteX3" fmla="*/ 9198864 w 9198864"/>
              <a:gd name="connsiteY3" fmla="*/ 6309360 h 6309360"/>
              <a:gd name="connsiteX4" fmla="*/ 9162288 w 9198864"/>
              <a:gd name="connsiteY4" fmla="*/ 0 h 6309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98864" h="6309360">
                <a:moveTo>
                  <a:pt x="9162288" y="0"/>
                </a:moveTo>
                <a:lnTo>
                  <a:pt x="9162288" y="0"/>
                </a:lnTo>
                <a:lnTo>
                  <a:pt x="0" y="6309360"/>
                </a:lnTo>
                <a:lnTo>
                  <a:pt x="9198864" y="6309360"/>
                </a:lnTo>
                <a:lnTo>
                  <a:pt x="9162288" y="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E95D2"/>
              </a:solidFill>
            </a:endParaRPr>
          </a:p>
        </p:txBody>
      </p:sp>
      <p:pic>
        <p:nvPicPr>
          <p:cNvPr id="13" name="Picture 12">
            <a:extLst>
              <a:ext uri="{FF2B5EF4-FFF2-40B4-BE49-F238E27FC236}">
                <a16:creationId xmlns:a16="http://schemas.microsoft.com/office/drawing/2014/main" id="{E0F80F4D-8E9D-4E44-8C15-5A38944239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9496" y="4593271"/>
            <a:ext cx="4704093" cy="1273231"/>
          </a:xfrm>
          <a:prstGeom prst="rect">
            <a:avLst/>
          </a:prstGeom>
        </p:spPr>
      </p:pic>
      <p:sp>
        <p:nvSpPr>
          <p:cNvPr id="14" name="Text Placeholder 2">
            <a:extLst>
              <a:ext uri="{FF2B5EF4-FFF2-40B4-BE49-F238E27FC236}">
                <a16:creationId xmlns:a16="http://schemas.microsoft.com/office/drawing/2014/main" id="{EDC3F543-D829-4C4F-8BC0-87126215E886}"/>
              </a:ext>
            </a:extLst>
          </p:cNvPr>
          <p:cNvSpPr>
            <a:spLocks noGrp="1"/>
          </p:cNvSpPr>
          <p:nvPr>
            <p:ph type="body" sz="quarter" idx="18" hasCustomPrompt="1"/>
          </p:nvPr>
        </p:nvSpPr>
        <p:spPr>
          <a:xfrm>
            <a:off x="8173004" y="3523263"/>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5" name="Diamond 14">
            <a:extLst>
              <a:ext uri="{FF2B5EF4-FFF2-40B4-BE49-F238E27FC236}">
                <a16:creationId xmlns:a16="http://schemas.microsoft.com/office/drawing/2014/main" id="{0D6CBF79-4370-F34F-9007-D1AA45DEEDB2}"/>
              </a:ext>
            </a:extLst>
          </p:cNvPr>
          <p:cNvSpPr/>
          <p:nvPr userDrawn="1"/>
        </p:nvSpPr>
        <p:spPr>
          <a:xfrm rot="341170">
            <a:off x="7432937" y="3077610"/>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
            <a:extLst>
              <a:ext uri="{FF2B5EF4-FFF2-40B4-BE49-F238E27FC236}">
                <a16:creationId xmlns:a16="http://schemas.microsoft.com/office/drawing/2014/main" id="{D1F57243-0F4E-AA4F-868C-347A56FC0669}"/>
              </a:ext>
            </a:extLst>
          </p:cNvPr>
          <p:cNvSpPr>
            <a:spLocks noGrp="1"/>
          </p:cNvSpPr>
          <p:nvPr>
            <p:ph type="body" sz="quarter" idx="19" hasCustomPrompt="1"/>
          </p:nvPr>
        </p:nvSpPr>
        <p:spPr>
          <a:xfrm>
            <a:off x="7195575" y="4231446"/>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9" name="Diamond 18">
            <a:extLst>
              <a:ext uri="{FF2B5EF4-FFF2-40B4-BE49-F238E27FC236}">
                <a16:creationId xmlns:a16="http://schemas.microsoft.com/office/drawing/2014/main" id="{BA3808A1-2A98-1D4C-90F4-35D474687F46}"/>
              </a:ext>
            </a:extLst>
          </p:cNvPr>
          <p:cNvSpPr/>
          <p:nvPr userDrawn="1"/>
        </p:nvSpPr>
        <p:spPr>
          <a:xfrm rot="341170">
            <a:off x="6355812" y="3967076"/>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rotWithShape="1">
          <a:blip r:embed="rId3">
            <a:extLst>
              <a:ext uri="{28A0092B-C50C-407E-A947-70E740481C1C}">
                <a14:useLocalDpi xmlns:a14="http://schemas.microsoft.com/office/drawing/2010/main" val="0"/>
              </a:ext>
            </a:extLst>
          </a:blip>
          <a:srcRect l="-7766" t="45044" r="20767" b="-8542"/>
          <a:stretch/>
        </p:blipFill>
        <p:spPr>
          <a:xfrm>
            <a:off x="8906226" y="-36577"/>
            <a:ext cx="3270440" cy="2694227"/>
          </a:xfrm>
          <a:prstGeom prst="rect">
            <a:avLst/>
          </a:prstGeom>
        </p:spPr>
      </p:pic>
    </p:spTree>
    <p:extLst>
      <p:ext uri="{BB962C8B-B14F-4D97-AF65-F5344CB8AC3E}">
        <p14:creationId xmlns:p14="http://schemas.microsoft.com/office/powerpoint/2010/main" val="64295131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37" name="Triangle 36">
            <a:extLst>
              <a:ext uri="{FF2B5EF4-FFF2-40B4-BE49-F238E27FC236}">
                <a16:creationId xmlns:a16="http://schemas.microsoft.com/office/drawing/2014/main" id="{38BFE6A4-BBAE-CA4B-839F-DE5C143E8AD3}"/>
              </a:ext>
            </a:extLst>
          </p:cNvPr>
          <p:cNvSpPr/>
          <p:nvPr userDrawn="1"/>
        </p:nvSpPr>
        <p:spPr>
          <a:xfrm rot="5400000" flipV="1">
            <a:off x="6614891" y="723087"/>
            <a:ext cx="6300196" cy="4854022"/>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34" name="テキスト プレースホルダー 36">
            <a:extLst>
              <a:ext uri="{FF2B5EF4-FFF2-40B4-BE49-F238E27FC236}">
                <a16:creationId xmlns:a16="http://schemas.microsoft.com/office/drawing/2014/main" id="{238A4793-5502-844C-9067-4344AA518ED1}"/>
              </a:ext>
            </a:extLst>
          </p:cNvPr>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35" name="Picture 34">
            <a:extLst>
              <a:ext uri="{FF2B5EF4-FFF2-40B4-BE49-F238E27FC236}">
                <a16:creationId xmlns:a16="http://schemas.microsoft.com/office/drawing/2014/main" id="{568B6B40-4FEF-704C-BA00-8092469DEA4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flipH="1">
            <a:off x="10047508" y="3557239"/>
            <a:ext cx="2144492" cy="4335476"/>
          </a:xfrm>
          <a:prstGeom prst="rect">
            <a:avLst/>
          </a:prstGeom>
        </p:spPr>
      </p:pic>
      <p:pic>
        <p:nvPicPr>
          <p:cNvPr id="36" name="Picture 35">
            <a:extLst>
              <a:ext uri="{FF2B5EF4-FFF2-40B4-BE49-F238E27FC236}">
                <a16:creationId xmlns:a16="http://schemas.microsoft.com/office/drawing/2014/main" id="{30400D71-66F5-7F4B-9F2F-41E002AB9C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 ">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Design 3">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7013" y="603682"/>
            <a:ext cx="4948628" cy="1339418"/>
          </a:xfrm>
          <a:prstGeom prst="rect">
            <a:avLst/>
          </a:prstGeom>
        </p:spPr>
      </p:pic>
      <p:sp>
        <p:nvSpPr>
          <p:cNvPr id="14" name="Footer Placeholder 6"/>
          <p:cNvSpPr txBox="1">
            <a:spLocks noGrp="1"/>
          </p:cNvSpPr>
          <p:nvPr userDrawn="1"/>
        </p:nvSpPr>
        <p:spPr bwMode="auto">
          <a:xfrm>
            <a:off x="2493155" y="60321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9" name="Picture 8"/>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76713" y="59358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10800000">
            <a:off x="4178299" y="1244309"/>
            <a:ext cx="6457791" cy="7288881"/>
          </a:xfrm>
          <a:prstGeom prst="rect">
            <a:avLst/>
          </a:prstGeom>
        </p:spPr>
      </p:pic>
      <p:sp>
        <p:nvSpPr>
          <p:cNvPr id="21" name="Picture Placeholder 7"/>
          <p:cNvSpPr>
            <a:spLocks noGrp="1"/>
          </p:cNvSpPr>
          <p:nvPr>
            <p:ph type="pic" sz="quarter" idx="10"/>
          </p:nvPr>
        </p:nvSpPr>
        <p:spPr>
          <a:xfrm flipH="1">
            <a:off x="5081903" y="-409549"/>
            <a:ext cx="9329451" cy="10596598"/>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a:noFill/>
          <a:ln>
            <a:noFill/>
          </a:ln>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22" name="Text Placeholder 23"/>
          <p:cNvSpPr>
            <a:spLocks noGrp="1"/>
          </p:cNvSpPr>
          <p:nvPr>
            <p:ph type="body" sz="quarter" idx="12" hasCustomPrompt="1"/>
          </p:nvPr>
        </p:nvSpPr>
        <p:spPr>
          <a:xfrm>
            <a:off x="404782" y="2765791"/>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6">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7">
    <p:spTree>
      <p:nvGrpSpPr>
        <p:cNvPr id="1" name=""/>
        <p:cNvGrpSpPr/>
        <p:nvPr/>
      </p:nvGrpSpPr>
      <p:grpSpPr>
        <a:xfrm>
          <a:off x="0" y="0"/>
          <a:ext cx="0" cy="0"/>
          <a:chOff x="0" y="0"/>
          <a:chExt cx="0" cy="0"/>
        </a:xfrm>
      </p:grpSpPr>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8">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680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with 1 colum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4" hasCustomPrompt="1"/>
          </p:nvPr>
        </p:nvSpPr>
        <p:spPr>
          <a:xfrm>
            <a:off x="4161985" y="2117448"/>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a:off x="10040" y="-676466"/>
            <a:ext cx="2863971" cy="5790031"/>
          </a:xfrm>
          <a:prstGeom prst="rect">
            <a:avLst/>
          </a:prstGeom>
        </p:spPr>
      </p:pic>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only with 2 colums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4" name="Text Placeholder 25"/>
          <p:cNvSpPr>
            <a:spLocks noGrp="1"/>
          </p:cNvSpPr>
          <p:nvPr>
            <p:ph type="body" sz="quarter" idx="15" hasCustomPrompt="1"/>
          </p:nvPr>
        </p:nvSpPr>
        <p:spPr>
          <a:xfrm>
            <a:off x="4161986" y="2127058"/>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5" name="Text Placeholder 25"/>
          <p:cNvSpPr>
            <a:spLocks noGrp="1"/>
          </p:cNvSpPr>
          <p:nvPr>
            <p:ph type="body" sz="quarter" idx="16" hasCustomPrompt="1"/>
          </p:nvPr>
        </p:nvSpPr>
        <p:spPr>
          <a:xfrm>
            <a:off x="7969071" y="2107839"/>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a:off x="10040" y="-676466"/>
            <a:ext cx="2863971" cy="5790031"/>
          </a:xfrm>
          <a:prstGeom prst="rect">
            <a:avLst/>
          </a:prstGeom>
        </p:spPr>
      </p:pic>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6" name="Straight Connector 15"/>
          <p:cNvCxnSpPr>
            <a:cxnSpLocks/>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33" name="Text Placeholder 25"/>
          <p:cNvSpPr>
            <a:spLocks noGrp="1"/>
          </p:cNvSpPr>
          <p:nvPr>
            <p:ph type="body" sz="quarter" idx="15" hasCustomPrompt="1"/>
          </p:nvPr>
        </p:nvSpPr>
        <p:spPr>
          <a:xfrm>
            <a:off x="4175360" y="2128494"/>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4" name="Text Placeholder 25"/>
          <p:cNvSpPr>
            <a:spLocks noGrp="1"/>
          </p:cNvSpPr>
          <p:nvPr>
            <p:ph type="body" sz="quarter" idx="16" hasCustomPrompt="1"/>
          </p:nvPr>
        </p:nvSpPr>
        <p:spPr>
          <a:xfrm>
            <a:off x="9228157"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5" name="Text Placeholder 25"/>
          <p:cNvSpPr>
            <a:spLocks noGrp="1"/>
          </p:cNvSpPr>
          <p:nvPr>
            <p:ph type="body" sz="quarter" idx="17" hasCustomPrompt="1"/>
          </p:nvPr>
        </p:nvSpPr>
        <p:spPr>
          <a:xfrm>
            <a:off x="6723190"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a:off x="10040" y="-676466"/>
            <a:ext cx="2863971" cy="5790031"/>
          </a:xfrm>
          <a:prstGeom prst="rect">
            <a:avLst/>
          </a:prstGeom>
        </p:spPr>
      </p:pic>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587680-F485-A944-B74B-98B26E054E49}" type="datetimeFigureOut">
              <a:rPr lang="en-US" smtClean="0"/>
              <a:t>5/18/2020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004C27-DD68-9D4F-8D80-21602C2A289B}" type="slidenum">
              <a:rPr lang="en-US" smtClean="0"/>
              <a:t>‹#›</a:t>
            </a:fld>
            <a:endParaRPr lang="en-US" dirty="0"/>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722" r:id="rId1"/>
    <p:sldLayoutId id="2147483760" r:id="rId2"/>
    <p:sldLayoutId id="2147483714" r:id="rId3"/>
    <p:sldLayoutId id="2147483700" r:id="rId4"/>
    <p:sldLayoutId id="2147483766" r:id="rId5"/>
    <p:sldLayoutId id="2147483762" r:id="rId6"/>
    <p:sldLayoutId id="2147483742" r:id="rId7"/>
    <p:sldLayoutId id="2147483743" r:id="rId8"/>
    <p:sldLayoutId id="2147483710" r:id="rId9"/>
    <p:sldLayoutId id="2147483771" r:id="rId10"/>
    <p:sldLayoutId id="2147483745" r:id="rId11"/>
    <p:sldLayoutId id="2147483707" r:id="rId12"/>
    <p:sldLayoutId id="2147483744" r:id="rId13"/>
    <p:sldLayoutId id="2147483720" r:id="rId14"/>
    <p:sldLayoutId id="2147483701" r:id="rId15"/>
    <p:sldLayoutId id="2147483698" r:id="rId16"/>
    <p:sldLayoutId id="2147483716" r:id="rId17"/>
    <p:sldLayoutId id="2147483715" r:id="rId18"/>
    <p:sldLayoutId id="2147483708" r:id="rId19"/>
    <p:sldLayoutId id="2147483719" r:id="rId20"/>
    <p:sldLayoutId id="2147483718" r:id="rId21"/>
    <p:sldLayoutId id="2147483723" r:id="rId22"/>
    <p:sldLayoutId id="2147483725" r:id="rId23"/>
    <p:sldLayoutId id="2147483721" r:id="rId24"/>
    <p:sldLayoutId id="2147483706" r:id="rId25"/>
    <p:sldLayoutId id="2147483765" r:id="rId26"/>
    <p:sldLayoutId id="2147483764" r:id="rId27"/>
    <p:sldLayoutId id="2147483773" r:id="rId28"/>
    <p:sldLayoutId id="2147483736" r:id="rId29"/>
    <p:sldLayoutId id="2147483703" r:id="rId30"/>
    <p:sldLayoutId id="2147483699" r:id="rId31"/>
    <p:sldLayoutId id="2147483711" r:id="rId32"/>
    <p:sldLayoutId id="2147483768" r:id="rId33"/>
    <p:sldLayoutId id="2147483769" r:id="rId34"/>
    <p:sldLayoutId id="2147483770" r:id="rId35"/>
    <p:sldLayoutId id="2147483704" r:id="rId36"/>
    <p:sldLayoutId id="2147483738" r:id="rId37"/>
    <p:sldLayoutId id="2147483739" r:id="rId38"/>
    <p:sldLayoutId id="2147483741" r:id="rId39"/>
    <p:sldLayoutId id="2147483686" r:id="rId40"/>
    <p:sldLayoutId id="2147483755" r:id="rId41"/>
    <p:sldLayoutId id="2147483756" r:id="rId42"/>
    <p:sldLayoutId id="2147483753" r:id="rId43"/>
    <p:sldLayoutId id="2147483746" r:id="rId44"/>
    <p:sldLayoutId id="2147483772" r:id="rId45"/>
    <p:sldLayoutId id="2147483734" r:id="rId46"/>
    <p:sldLayoutId id="2147483747" r:id="rId47"/>
    <p:sldLayoutId id="2147483767" r:id="rId48"/>
    <p:sldLayoutId id="2147483748" r:id="rId49"/>
    <p:sldLayoutId id="2147483749" r:id="rId50"/>
    <p:sldLayoutId id="2147483774" r:id="rId51"/>
    <p:sldLayoutId id="2147483750" r:id="rId52"/>
    <p:sldLayoutId id="2147483751" r:id="rId53"/>
    <p:sldLayoutId id="2147483752" r:id="rId54"/>
    <p:sldLayoutId id="2147483687" r:id="rId55"/>
    <p:sldLayoutId id="2147483754" r:id="rId56"/>
    <p:sldLayoutId id="2147483740" r:id="rId57"/>
    <p:sldLayoutId id="2147483705" r:id="rId58"/>
    <p:sldLayoutId id="2147483737" r:id="rId59"/>
    <p:sldLayoutId id="2147483735" r:id="rId60"/>
    <p:sldLayoutId id="2147483709" r:id="rId61"/>
    <p:sldLayoutId id="2147483717" r:id="rId62"/>
    <p:sldLayoutId id="2147483654" r:id="rId63"/>
  </p:sldLayoutIdLst>
  <p:txStyles>
    <p:titleStyle>
      <a:lvl1pPr algn="l" defTabSz="914400" rtl="0" eaLnBrk="1" latinLnBrk="0" hangingPunct="1">
        <a:lnSpc>
          <a:spcPct val="90000"/>
        </a:lnSpc>
        <a:spcBef>
          <a:spcPct val="0"/>
        </a:spcBef>
        <a:buNone/>
        <a:defRPr sz="48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pixabay.com/en/white-male-3d-man-isolated-3d-1871366/" TargetMode="External"/><Relationship Id="rId2" Type="http://schemas.openxmlformats.org/officeDocument/2006/relationships/image" Target="../media/image11.jpg"/><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hyperlink" Target="http://blog.yorksj.ac.uk/moodle/learning-at-work-week/" TargetMode="External"/><Relationship Id="rId2" Type="http://schemas.openxmlformats.org/officeDocument/2006/relationships/image" Target="../media/image12.jpg"/><Relationship Id="rId1" Type="http://schemas.openxmlformats.org/officeDocument/2006/relationships/slideLayout" Target="../slideLayouts/slideLayout42.xml"/></Relationships>
</file>

<file path=ppt/slides/_rels/slide1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9.xml"/><Relationship Id="rId6" Type="http://schemas.openxmlformats.org/officeDocument/2006/relationships/image" Target="../media/image17.jpeg"/><Relationship Id="rId5" Type="http://schemas.openxmlformats.org/officeDocument/2006/relationships/image" Target="../media/image16.sv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hyperlink" Target="https://commons.wikimedia.org/wiki/File:Black_Man_Working_at_his_Desk_Cartoon_Vector.svg" TargetMode="External"/><Relationship Id="rId2" Type="http://schemas.openxmlformats.org/officeDocument/2006/relationships/image" Target="../media/image13.png"/><Relationship Id="rId1" Type="http://schemas.openxmlformats.org/officeDocument/2006/relationships/slideLayout" Target="../slideLayouts/slideLayout29.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hyperlink" Target="https://pixabay.com/en/rocket-startup-start-up-launch-405543/" TargetMode="External"/><Relationship Id="rId2" Type="http://schemas.openxmlformats.org/officeDocument/2006/relationships/image" Target="../media/image22.pn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hyperlink" Target="https://stileex.xyz/difference-entrepreneuriat-intrapreneuriat/" TargetMode="External"/><Relationship Id="rId2" Type="http://schemas.openxmlformats.org/officeDocument/2006/relationships/image" Target="../media/image24.jpg"/><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hyperlink" Target="http://pinchot.edu/what-is-intrapreneurship/" TargetMode="External"/><Relationship Id="rId2" Type="http://schemas.openxmlformats.org/officeDocument/2006/relationships/image" Target="../media/image25.png"/><Relationship Id="rId1" Type="http://schemas.openxmlformats.org/officeDocument/2006/relationships/slideLayout" Target="../slideLayouts/slideLayout50.xml"/><Relationship Id="rId4" Type="http://schemas.openxmlformats.org/officeDocument/2006/relationships/hyperlink" Target="https://www.mindtools.com/pages/article/intrapreneurship.htm"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getvetter.com/posts/178-how-to-encourage-intrapreneurship-at-your-company" TargetMode="External"/><Relationship Id="rId2" Type="http://schemas.openxmlformats.org/officeDocument/2006/relationships/image" Target="../media/image26.png"/><Relationship Id="rId1" Type="http://schemas.openxmlformats.org/officeDocument/2006/relationships/slideLayout" Target="../slideLayouts/slideLayout52.xml"/></Relationships>
</file>

<file path=ppt/slides/_rels/slide24.xml.rels><?xml version="1.0" encoding="UTF-8" standalone="yes"?>
<Relationships xmlns="http://schemas.openxmlformats.org/package/2006/relationships"><Relationship Id="rId3" Type="http://schemas.openxmlformats.org/officeDocument/2006/relationships/hyperlink" Target="https://pixabay.com/en/group-team-feedback-confirming-2822423/" TargetMode="External"/><Relationship Id="rId2" Type="http://schemas.openxmlformats.org/officeDocument/2006/relationships/image" Target="../media/image27.png"/><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8.png"/><Relationship Id="rId1" Type="http://schemas.openxmlformats.org/officeDocument/2006/relationships/slideLayout" Target="../slideLayouts/slideLayout5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6.xml.rels><?xml version="1.0" encoding="UTF-8" standalone="yes"?>
<Relationships xmlns="http://schemas.openxmlformats.org/package/2006/relationships"><Relationship Id="rId3" Type="http://schemas.openxmlformats.org/officeDocument/2006/relationships/hyperlink" Target="https://www.peoplematters.in/article/talent-management/top-5-tips-to-a-successful-talent-management-plan-17031" TargetMode="External"/><Relationship Id="rId2" Type="http://schemas.openxmlformats.org/officeDocument/2006/relationships/image" Target="../media/image9.jpg"/><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hyperlink" Target="https://www.getharvest.com/" TargetMode="External"/><Relationship Id="rId2" Type="http://schemas.openxmlformats.org/officeDocument/2006/relationships/hyperlink" Target="file:///C:\Users\orla\Documents\EU\2019%20-%202021\GEM\IO1%20Learning%20Journeys\clockify.me" TargetMode="External"/><Relationship Id="rId1" Type="http://schemas.openxmlformats.org/officeDocument/2006/relationships/slideLayout" Target="../slideLayouts/slideLayout10.xml"/><Relationship Id="rId6" Type="http://schemas.openxmlformats.org/officeDocument/2006/relationships/hyperlink" Target="https://basecamp.com/" TargetMode="External"/><Relationship Id="rId5" Type="http://schemas.openxmlformats.org/officeDocument/2006/relationships/hyperlink" Target="http://www.monday.com/" TargetMode="External"/><Relationship Id="rId4" Type="http://schemas.openxmlformats.org/officeDocument/2006/relationships/hyperlink" Target="https://asana.com/"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file:///C:\Users\orla\Documents\EU\2019%20-%202021\GEM\IO1%20Learning%20Journeys\web.whatsapp.com" TargetMode="External"/><Relationship Id="rId2" Type="http://schemas.openxmlformats.org/officeDocument/2006/relationships/image" Target="../media/image10.png"/><Relationship Id="rId1" Type="http://schemas.openxmlformats.org/officeDocument/2006/relationships/slideLayout" Target="../slideLayouts/slideLayout14.xml"/><Relationship Id="rId5" Type="http://schemas.openxmlformats.org/officeDocument/2006/relationships/hyperlink" Target="http://www.flock.com/Try-Flock/Sign-Up" TargetMode="External"/><Relationship Id="rId4" Type="http://schemas.openxmlformats.org/officeDocument/2006/relationships/hyperlink" Target="file:///C:\Users\orla\Documents\EU\2019%20-%202021\GEM\IO1%20Learning%20Journeys\slack.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673903" y="2775738"/>
            <a:ext cx="3587201" cy="2472917"/>
          </a:xfrm>
        </p:spPr>
        <p:txBody>
          <a:bodyPr>
            <a:normAutofit/>
          </a:bodyPr>
          <a:lstStyle/>
          <a:p>
            <a:r>
              <a:rPr lang="en-US" sz="2800" b="1" dirty="0">
                <a:solidFill>
                  <a:srgbClr val="CE1779"/>
                </a:solidFill>
              </a:rPr>
              <a:t>MODULE 6: </a:t>
            </a:r>
            <a:r>
              <a:rPr lang="en-US" b="1" dirty="0"/>
              <a:t>	</a:t>
            </a:r>
          </a:p>
          <a:p>
            <a:pPr>
              <a:lnSpc>
                <a:spcPct val="100000"/>
              </a:lnSpc>
            </a:pPr>
            <a:endParaRPr lang="en-US" sz="300" b="1" dirty="0"/>
          </a:p>
          <a:p>
            <a:r>
              <a:rPr lang="en-US" b="1" dirty="0"/>
              <a:t>BUILDING A TEAM (of two+)</a:t>
            </a:r>
            <a:endParaRPr lang="en-IE" b="1" dirty="0"/>
          </a:p>
        </p:txBody>
      </p:sp>
      <p:pic>
        <p:nvPicPr>
          <p:cNvPr id="7" name="Picture Placeholder 6" descr="A person standing on a table&#10;&#10;Description automatically generated">
            <a:extLst>
              <a:ext uri="{FF2B5EF4-FFF2-40B4-BE49-F238E27FC236}">
                <a16:creationId xmlns:a16="http://schemas.microsoft.com/office/drawing/2014/main" id="{7F4A196C-AD94-A34F-971D-AB6D0D85FA66}"/>
              </a:ext>
            </a:extLst>
          </p:cNvPr>
          <p:cNvPicPr>
            <a:picLocks noGrp="1" noChangeAspect="1"/>
          </p:cNvPicPr>
          <p:nvPr>
            <p:ph type="pic" sz="quarter" idx="10"/>
          </p:nvPr>
        </p:nvPicPr>
        <p:blipFill rotWithShape="1">
          <a:blip r:embed="rId2"/>
          <a:srcRect l="-29" t="383" r="29" b="32259"/>
          <a:stretch/>
        </p:blipFill>
        <p:spPr>
          <a:xfrm>
            <a:off x="5466248" y="38783"/>
            <a:ext cx="6723803" cy="6824907"/>
          </a:xfrm>
        </p:spPr>
      </p:pic>
    </p:spTree>
    <p:extLst>
      <p:ext uri="{BB962C8B-B14F-4D97-AF65-F5344CB8AC3E}">
        <p14:creationId xmlns:p14="http://schemas.microsoft.com/office/powerpoint/2010/main" val="1112550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5543165" cy="2654302"/>
          </a:xfrm>
        </p:spPr>
        <p:txBody>
          <a:bodyPr/>
          <a:lstStyle/>
          <a:p>
            <a:r>
              <a:rPr lang="en-US" dirty="0">
                <a:latin typeface="+mn-lt"/>
              </a:rPr>
              <a:t>6.3 THE POWER OF WORK BASED LEARNING </a:t>
            </a:r>
            <a:endParaRPr lang="en-IE" dirty="0">
              <a:latin typeface="+mn-lt"/>
            </a:endParaRPr>
          </a:p>
          <a:p>
            <a:endParaRPr lang="en-IE" dirty="0"/>
          </a:p>
        </p:txBody>
      </p:sp>
      <p:pic>
        <p:nvPicPr>
          <p:cNvPr id="4" name="Picture 3" descr="A close up of a toy&#10;&#10;Description automatically generated">
            <a:extLst>
              <a:ext uri="{FF2B5EF4-FFF2-40B4-BE49-F238E27FC236}">
                <a16:creationId xmlns:a16="http://schemas.microsoft.com/office/drawing/2014/main" id="{36AF266F-51F9-4F40-9528-9AD348082C38}"/>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t="22426"/>
          <a:stretch/>
        </p:blipFill>
        <p:spPr>
          <a:xfrm>
            <a:off x="8010984" y="750552"/>
            <a:ext cx="4181016" cy="3243378"/>
          </a:xfrm>
          <a:prstGeom prst="rect">
            <a:avLst/>
          </a:prstGeom>
        </p:spPr>
      </p:pic>
    </p:spTree>
    <p:extLst>
      <p:ext uri="{BB962C8B-B14F-4D97-AF65-F5344CB8AC3E}">
        <p14:creationId xmlns:p14="http://schemas.microsoft.com/office/powerpoint/2010/main" val="37064223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2182B04-D144-E64F-AAA1-1B395F8FA89E}"/>
              </a:ext>
            </a:extLst>
          </p:cNvPr>
          <p:cNvSpPr>
            <a:spLocks noGrp="1"/>
          </p:cNvSpPr>
          <p:nvPr>
            <p:ph type="body" sz="quarter" idx="13"/>
          </p:nvPr>
        </p:nvSpPr>
        <p:spPr>
          <a:xfrm>
            <a:off x="924232" y="2177935"/>
            <a:ext cx="6834313" cy="4334256"/>
          </a:xfrm>
        </p:spPr>
        <p:txBody>
          <a:bodyPr>
            <a:noAutofit/>
          </a:bodyPr>
          <a:lstStyle/>
          <a:p>
            <a:r>
              <a:rPr lang="en-US" dirty="0"/>
              <a:t>Training on the job is absolutely essential. T</a:t>
            </a:r>
            <a:r>
              <a:rPr lang="en-IE" dirty="0"/>
              <a:t>here are two types of work-based learning – that which happens on the job and that which occurs off the job. </a:t>
            </a:r>
            <a:endParaRPr lang="en-IE" b="1" dirty="0"/>
          </a:p>
        </p:txBody>
      </p:sp>
      <p:pic>
        <p:nvPicPr>
          <p:cNvPr id="3" name="Picture 2" descr="A picture containing drawing&#10;&#10;Description automatically generated">
            <a:extLst>
              <a:ext uri="{FF2B5EF4-FFF2-40B4-BE49-F238E27FC236}">
                <a16:creationId xmlns:a16="http://schemas.microsoft.com/office/drawing/2014/main" id="{98BD5C2E-64C5-44DB-A0D1-65027CCB8D8D}"/>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7311736" y="0"/>
            <a:ext cx="2431473" cy="2576945"/>
          </a:xfrm>
          <a:prstGeom prst="rect">
            <a:avLst/>
          </a:prstGeom>
        </p:spPr>
      </p:pic>
    </p:spTree>
    <p:extLst>
      <p:ext uri="{BB962C8B-B14F-4D97-AF65-F5344CB8AC3E}">
        <p14:creationId xmlns:p14="http://schemas.microsoft.com/office/powerpoint/2010/main" val="27955047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6" y="879996"/>
            <a:ext cx="2733959" cy="857158"/>
          </a:xfrm>
        </p:spPr>
        <p:txBody>
          <a:bodyPr/>
          <a:lstStyle/>
          <a:p>
            <a:r>
              <a:rPr lang="en-US" b="1" dirty="0">
                <a:solidFill>
                  <a:srgbClr val="2E95D2"/>
                </a:solidFill>
              </a:rPr>
              <a:t>ON-THE- JOB </a:t>
            </a:r>
            <a:endParaRPr lang="en-US" dirty="0">
              <a:solidFill>
                <a:srgbClr val="2E95D2"/>
              </a:solidFill>
            </a:endParaRPr>
          </a:p>
        </p:txBody>
      </p:sp>
      <p:pic>
        <p:nvPicPr>
          <p:cNvPr id="3" name="Graphic 2" descr="Office worker">
            <a:extLst>
              <a:ext uri="{FF2B5EF4-FFF2-40B4-BE49-F238E27FC236}">
                <a16:creationId xmlns:a16="http://schemas.microsoft.com/office/drawing/2014/main" id="{8B32C14C-5EBC-5A47-8198-10C88BCA35A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3543" y="762613"/>
            <a:ext cx="699655" cy="699655"/>
          </a:xfrm>
          <a:prstGeom prst="rect">
            <a:avLst/>
          </a:prstGeom>
        </p:spPr>
      </p:pic>
      <p:pic>
        <p:nvPicPr>
          <p:cNvPr id="7" name="Graphic 6" descr="Tick">
            <a:extLst>
              <a:ext uri="{FF2B5EF4-FFF2-40B4-BE49-F238E27FC236}">
                <a16:creationId xmlns:a16="http://schemas.microsoft.com/office/drawing/2014/main" id="{DB2F461F-9B3D-384C-877D-07BF42FFBDF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5567" y="1079975"/>
            <a:ext cx="457200" cy="457200"/>
          </a:xfrm>
          <a:prstGeom prst="rect">
            <a:avLst/>
          </a:prstGeom>
        </p:spPr>
      </p:pic>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5" y="1473721"/>
            <a:ext cx="9591631" cy="3872188"/>
          </a:xfrm>
        </p:spPr>
        <p:txBody>
          <a:bodyPr/>
          <a:lstStyle/>
          <a:p>
            <a:pPr marL="0" indent="0" algn="just">
              <a:buNone/>
            </a:pPr>
            <a:r>
              <a:rPr lang="en-US" dirty="0"/>
              <a:t>For many very small businesses work based learning/on the job training involves the business owner or working directly with the employee to show them how to do things - do not just leave them on their own to get on with it.  Showing a new employee how to do things correctly and working with them until they perfect processes will empower them.  </a:t>
            </a:r>
            <a:endParaRPr lang="en-IE" b="1" dirty="0"/>
          </a:p>
          <a:p>
            <a:pPr marL="0" indent="0">
              <a:buNone/>
            </a:pPr>
            <a:r>
              <a:rPr lang="en-US" dirty="0"/>
              <a:t>On-the-job training is teaching the skills, knowledge, and competencies that are needed for employees to perform a specific job within the workplace and work environment. </a:t>
            </a:r>
            <a:br>
              <a:rPr lang="en-US" dirty="0"/>
            </a:br>
            <a:endParaRPr lang="en-US" dirty="0"/>
          </a:p>
          <a:p>
            <a:pPr marL="1028700" lvl="3" algn="just"/>
            <a:r>
              <a:rPr lang="en-US" dirty="0">
                <a:solidFill>
                  <a:srgbClr val="6D6E6C"/>
                </a:solidFill>
              </a:rPr>
              <a:t>Employees learn in an environment in which they will need to practice the knowledge and skills taught in the on-the-job training. The simple objective of on-the-job training is to use the existing environment, tools, and skill training that are available in their workplace to train an employee to do their job—on the job.</a:t>
            </a:r>
            <a:endParaRPr lang="en-IE" b="1" dirty="0">
              <a:solidFill>
                <a:srgbClr val="6D6E6C"/>
              </a:solidFill>
            </a:endParaRPr>
          </a:p>
          <a:p>
            <a:pPr marL="0" indent="0" algn="just">
              <a:buNone/>
            </a:pPr>
            <a:br>
              <a:rPr lang="en-US" dirty="0"/>
            </a:br>
            <a:endParaRPr lang="en-US" dirty="0"/>
          </a:p>
        </p:txBody>
      </p:sp>
      <p:pic>
        <p:nvPicPr>
          <p:cNvPr id="1026" name="Picture 2" descr="Ten practical principles for designing better experiences">
            <a:extLst>
              <a:ext uri="{FF2B5EF4-FFF2-40B4-BE49-F238E27FC236}">
                <a16:creationId xmlns:a16="http://schemas.microsoft.com/office/drawing/2014/main" id="{1014FBC7-BBE0-434E-B34B-6DD572B846B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545808"/>
            <a:ext cx="3518938" cy="1970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94636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6" y="1754551"/>
            <a:ext cx="9220484" cy="3872188"/>
          </a:xfrm>
        </p:spPr>
        <p:txBody>
          <a:bodyPr/>
          <a:lstStyle/>
          <a:p>
            <a:pPr marL="0" indent="0">
              <a:buNone/>
            </a:pPr>
            <a:r>
              <a:rPr lang="en-IE" dirty="0"/>
              <a:t>Off-the-job training occurs when employees are taken away from their place of work to be trained. It often utilizes lectures, case studies, role playing and things like simulation. In contrast to on the job training, which is hands on and practical, off the job training is usually more rooted in theory.  </a:t>
            </a:r>
          </a:p>
          <a:p>
            <a:pPr marL="0" indent="0">
              <a:buNone/>
            </a:pPr>
            <a:r>
              <a:rPr lang="en-IE" dirty="0"/>
              <a:t> </a:t>
            </a:r>
          </a:p>
          <a:p>
            <a:pPr marL="1028700" lvl="3" algn="l"/>
            <a:r>
              <a:rPr lang="en-IE" b="1" dirty="0"/>
              <a:t>Types of off-the-job training includes: -</a:t>
            </a:r>
            <a:endParaRPr lang="en-IE" dirty="0"/>
          </a:p>
          <a:p>
            <a:pPr marL="1714500" lvl="3" indent="-342900" algn="l">
              <a:buFont typeface="Arial" panose="020B0604020202020204" pitchFamily="34" charset="0"/>
              <a:buChar char="•"/>
            </a:pPr>
            <a:r>
              <a:rPr lang="en-IE" dirty="0"/>
              <a:t>Industry specific field trips, conferences or learning expeditions</a:t>
            </a:r>
          </a:p>
          <a:p>
            <a:pPr marL="1714500" lvl="3" indent="-342900" algn="l">
              <a:buFont typeface="Arial" panose="020B0604020202020204" pitchFamily="34" charset="0"/>
              <a:buChar char="•"/>
            </a:pPr>
            <a:r>
              <a:rPr lang="en-IE" dirty="0"/>
              <a:t>Time off work to attend a local college or training centre</a:t>
            </a:r>
          </a:p>
          <a:p>
            <a:pPr marL="1714500" lvl="3" indent="-342900" algn="l">
              <a:buFont typeface="Arial" panose="020B0604020202020204" pitchFamily="34" charset="0"/>
              <a:buChar char="•"/>
            </a:pPr>
            <a:r>
              <a:rPr lang="en-IE" dirty="0"/>
              <a:t>Self-study, Distance/Online learning</a:t>
            </a:r>
          </a:p>
        </p:txBody>
      </p:sp>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6" y="879996"/>
            <a:ext cx="2733959" cy="857158"/>
          </a:xfrm>
        </p:spPr>
        <p:txBody>
          <a:bodyPr/>
          <a:lstStyle/>
          <a:p>
            <a:r>
              <a:rPr lang="en-US" b="1" dirty="0">
                <a:solidFill>
                  <a:srgbClr val="2E95D2"/>
                </a:solidFill>
              </a:rPr>
              <a:t>Off-THE- JOB </a:t>
            </a:r>
            <a:endParaRPr lang="en-US" dirty="0">
              <a:solidFill>
                <a:srgbClr val="2E95D2"/>
              </a:solidFill>
            </a:endParaRPr>
          </a:p>
        </p:txBody>
      </p:sp>
      <p:pic>
        <p:nvPicPr>
          <p:cNvPr id="3" name="Graphic 2" descr="Office worker">
            <a:extLst>
              <a:ext uri="{FF2B5EF4-FFF2-40B4-BE49-F238E27FC236}">
                <a16:creationId xmlns:a16="http://schemas.microsoft.com/office/drawing/2014/main" id="{8B32C14C-5EBC-5A47-8198-10C88BCA35A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3543" y="762613"/>
            <a:ext cx="699655" cy="699655"/>
          </a:xfrm>
          <a:prstGeom prst="rect">
            <a:avLst/>
          </a:prstGeom>
        </p:spPr>
      </p:pic>
      <p:pic>
        <p:nvPicPr>
          <p:cNvPr id="12" name="Graphic 11" descr="Close">
            <a:extLst>
              <a:ext uri="{FF2B5EF4-FFF2-40B4-BE49-F238E27FC236}">
                <a16:creationId xmlns:a16="http://schemas.microsoft.com/office/drawing/2014/main" id="{3D430FDA-B39C-3549-93E8-A90749DBF15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3370" y="1112440"/>
            <a:ext cx="457200" cy="457200"/>
          </a:xfrm>
          <a:prstGeom prst="rect">
            <a:avLst/>
          </a:prstGeom>
        </p:spPr>
      </p:pic>
      <p:pic>
        <p:nvPicPr>
          <p:cNvPr id="8" name="Picture 7" descr="A picture containing toy, computer, table&#10;&#10;Description automatically generated">
            <a:extLst>
              <a:ext uri="{FF2B5EF4-FFF2-40B4-BE49-F238E27FC236}">
                <a16:creationId xmlns:a16="http://schemas.microsoft.com/office/drawing/2014/main" id="{5FE8F6CC-24B4-4CCA-8570-8DD72534349D}"/>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660985" y="3214953"/>
            <a:ext cx="5514135" cy="3101701"/>
          </a:xfrm>
          <a:prstGeom prst="rect">
            <a:avLst/>
          </a:prstGeom>
        </p:spPr>
      </p:pic>
    </p:spTree>
    <p:extLst>
      <p:ext uri="{BB962C8B-B14F-4D97-AF65-F5344CB8AC3E}">
        <p14:creationId xmlns:p14="http://schemas.microsoft.com/office/powerpoint/2010/main" val="14426551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6DABCAEB-74DC-CB49-A1CE-16F8DFDA8AA0}"/>
              </a:ext>
            </a:extLst>
          </p:cNvPr>
          <p:cNvGraphicFramePr>
            <a:graphicFrameLocks noGrp="1"/>
          </p:cNvGraphicFramePr>
          <p:nvPr>
            <p:extLst>
              <p:ext uri="{D42A27DB-BD31-4B8C-83A1-F6EECF244321}">
                <p14:modId xmlns:p14="http://schemas.microsoft.com/office/powerpoint/2010/main" val="1928683987"/>
              </p:ext>
            </p:extLst>
          </p:nvPr>
        </p:nvGraphicFramePr>
        <p:xfrm>
          <a:off x="330993" y="993697"/>
          <a:ext cx="11530013" cy="4956334"/>
        </p:xfrm>
        <a:graphic>
          <a:graphicData uri="http://schemas.openxmlformats.org/drawingml/2006/table">
            <a:tbl>
              <a:tblPr firstRow="1" firstCol="1" bandRow="1"/>
              <a:tblGrid>
                <a:gridCol w="2309871">
                  <a:extLst>
                    <a:ext uri="{9D8B030D-6E8A-4147-A177-3AD203B41FA5}">
                      <a16:colId xmlns:a16="http://schemas.microsoft.com/office/drawing/2014/main" val="2670511409"/>
                    </a:ext>
                  </a:extLst>
                </a:gridCol>
                <a:gridCol w="4474399">
                  <a:extLst>
                    <a:ext uri="{9D8B030D-6E8A-4147-A177-3AD203B41FA5}">
                      <a16:colId xmlns:a16="http://schemas.microsoft.com/office/drawing/2014/main" val="3408531773"/>
                    </a:ext>
                  </a:extLst>
                </a:gridCol>
                <a:gridCol w="4745743">
                  <a:extLst>
                    <a:ext uri="{9D8B030D-6E8A-4147-A177-3AD203B41FA5}">
                      <a16:colId xmlns:a16="http://schemas.microsoft.com/office/drawing/2014/main" val="3387211059"/>
                    </a:ext>
                  </a:extLst>
                </a:gridCol>
              </a:tblGrid>
              <a:tr h="783683">
                <a:tc>
                  <a:txBody>
                    <a:bodyPr/>
                    <a:lstStyle/>
                    <a:p>
                      <a:pPr algn="l" fontAlgn="t">
                        <a:spcBef>
                          <a:spcPts val="0"/>
                        </a:spcBef>
                        <a:spcAft>
                          <a:spcPts val="0"/>
                        </a:spcAft>
                      </a:pPr>
                      <a:r>
                        <a:rPr lang="en-IE" sz="900" b="0" i="0" u="none" strike="noStrike">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endParaRPr lang="en-IE" sz="3300" b="0" i="0" u="none" strike="noStrike">
                        <a:effectLst/>
                        <a:latin typeface="Arial" panose="020B0604020202020204" pitchFamily="34" charset="0"/>
                      </a:endParaRPr>
                    </a:p>
                    <a:p>
                      <a:pPr algn="l" fontAlgn="t">
                        <a:spcBef>
                          <a:spcPts val="0"/>
                        </a:spcBef>
                        <a:spcAft>
                          <a:spcPts val="0"/>
                        </a:spcAft>
                      </a:pPr>
                      <a:r>
                        <a:rPr lang="en-IE" sz="2200" b="1" i="0" u="none" strike="noStrike">
                          <a:solidFill>
                            <a:srgbClr val="2E95D2"/>
                          </a:solidFill>
                          <a:effectLst/>
                          <a:latin typeface="Calibri" panose="020F0502020204030204" pitchFamily="34" charset="0"/>
                          <a:ea typeface="Calibri" panose="020F0502020204030204" pitchFamily="34" charset="0"/>
                          <a:cs typeface="Calibri" panose="020F0502020204030204" pitchFamily="34" charset="0"/>
                        </a:rPr>
                        <a:t>COMPARISON</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900" b="0" i="0" u="none" strike="noStrike">
                          <a:solidFill>
                            <a:srgbClr val="FFFFFF"/>
                          </a:solidFill>
                          <a:effectLst/>
                          <a:latin typeface="Calibri" panose="020F0502020204030204" pitchFamily="34" charset="0"/>
                          <a:ea typeface="Calibri" panose="020F0502020204030204" pitchFamily="34" charset="0"/>
                          <a:cs typeface="Calibri" panose="020F0502020204030204" pitchFamily="34" charset="0"/>
                        </a:rPr>
                        <a:t> </a:t>
                      </a:r>
                      <a:endParaRPr lang="en-IE" sz="3300" b="0" i="0" u="none" strike="noStrike">
                        <a:effectLst/>
                        <a:latin typeface="Arial" panose="020B0604020202020204" pitchFamily="34" charset="0"/>
                      </a:endParaRPr>
                    </a:p>
                    <a:p>
                      <a:pPr algn="ctr" fontAlgn="t">
                        <a:spcBef>
                          <a:spcPts val="0"/>
                        </a:spcBef>
                        <a:spcAft>
                          <a:spcPts val="0"/>
                        </a:spcAft>
                      </a:pPr>
                      <a:r>
                        <a:rPr lang="en-IE" sz="2200" b="1" i="0" u="none" strike="noStrike">
                          <a:solidFill>
                            <a:srgbClr val="FFFFFF"/>
                          </a:solidFill>
                          <a:effectLst/>
                          <a:latin typeface="Calibri" panose="020F0502020204030204" pitchFamily="34" charset="0"/>
                          <a:ea typeface="Calibri" panose="020F0502020204030204" pitchFamily="34" charset="0"/>
                          <a:cs typeface="Calibri" panose="020F0502020204030204" pitchFamily="34" charset="0"/>
                        </a:rPr>
                        <a:t>ON-THE-JOB TRAINING</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a:noFill/>
                    </a:lnR>
                    <a:lnT>
                      <a:noFill/>
                    </a:lnT>
                    <a:lnB w="12700" cap="flat" cmpd="sng" algn="ctr">
                      <a:solidFill>
                        <a:srgbClr val="595959"/>
                      </a:solidFill>
                      <a:prstDash val="solid"/>
                      <a:round/>
                      <a:headEnd type="none" w="med" len="med"/>
                      <a:tailEnd type="none" w="med" len="med"/>
                    </a:lnB>
                    <a:solidFill>
                      <a:srgbClr val="CE1779"/>
                    </a:solidFill>
                  </a:tcPr>
                </a:tc>
                <a:tc>
                  <a:txBody>
                    <a:bodyPr/>
                    <a:lstStyle/>
                    <a:p>
                      <a:pPr algn="ctr" fontAlgn="t">
                        <a:spcBef>
                          <a:spcPts val="0"/>
                        </a:spcBef>
                        <a:spcAft>
                          <a:spcPts val="0"/>
                        </a:spcAft>
                      </a:pPr>
                      <a:r>
                        <a:rPr lang="en-IE" sz="900" b="0" i="0" u="none" strike="noStrike"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 </a:t>
                      </a:r>
                      <a:endParaRPr lang="en-IE" sz="3300" b="0" i="0" u="none" strike="noStrike" dirty="0">
                        <a:effectLst/>
                        <a:latin typeface="Arial" panose="020B0604020202020204" pitchFamily="34" charset="0"/>
                      </a:endParaRPr>
                    </a:p>
                    <a:p>
                      <a:pPr algn="ctr" fontAlgn="t">
                        <a:spcBef>
                          <a:spcPts val="0"/>
                        </a:spcBef>
                        <a:spcAft>
                          <a:spcPts val="0"/>
                        </a:spcAft>
                      </a:pPr>
                      <a:r>
                        <a:rPr lang="en-IE" sz="2200" b="1" i="0" u="none" strike="noStrike"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OFF-THE-JOB TRAINING</a:t>
                      </a:r>
                      <a:endParaRPr lang="en-IE" sz="3300" b="0" i="0" u="none" strike="noStrike" dirty="0">
                        <a:effectLst/>
                        <a:latin typeface="Arial" panose="020B0604020202020204" pitchFamily="34" charset="0"/>
                      </a:endParaRPr>
                    </a:p>
                    <a:p>
                      <a:pPr algn="ctr" fontAlgn="t">
                        <a:spcBef>
                          <a:spcPts val="0"/>
                        </a:spcBef>
                        <a:spcAft>
                          <a:spcPts val="0"/>
                        </a:spcAft>
                      </a:pPr>
                      <a:r>
                        <a:rPr lang="en-IE" sz="1500" b="0" i="0" u="none" strike="noStrike"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 </a:t>
                      </a:r>
                      <a:endParaRPr lang="en-IE" sz="3300" b="0" i="0" u="none" strike="noStrike" dirty="0">
                        <a:effectLst/>
                        <a:latin typeface="Arial" panose="020B0604020202020204" pitchFamily="34" charset="0"/>
                      </a:endParaRPr>
                    </a:p>
                  </a:txBody>
                  <a:tcPr marL="125837" marR="125837" marT="17477" marB="0">
                    <a:lnL>
                      <a:noFill/>
                    </a:lnL>
                    <a:lnR>
                      <a:noFill/>
                    </a:lnR>
                    <a:lnT>
                      <a:noFill/>
                    </a:lnT>
                    <a:lnB w="12700" cap="flat" cmpd="sng" algn="ctr">
                      <a:solidFill>
                        <a:srgbClr val="595959"/>
                      </a:solidFill>
                      <a:prstDash val="solid"/>
                      <a:round/>
                      <a:headEnd type="none" w="med" len="med"/>
                      <a:tailEnd type="none" w="med" len="med"/>
                    </a:lnB>
                    <a:solidFill>
                      <a:srgbClr val="CE7123"/>
                    </a:solidFill>
                  </a:tcPr>
                </a:tc>
                <a:extLst>
                  <a:ext uri="{0D108BD9-81ED-4DB2-BD59-A6C34878D82A}">
                    <a16:rowId xmlns:a16="http://schemas.microsoft.com/office/drawing/2014/main" val="212628783"/>
                  </a:ext>
                </a:extLst>
              </a:tr>
              <a:tr h="916002">
                <a:tc>
                  <a:txBody>
                    <a:bodyPr/>
                    <a:lstStyle/>
                    <a:p>
                      <a:pPr algn="l" fontAlgn="t">
                        <a:spcBef>
                          <a:spcPts val="0"/>
                        </a:spcBef>
                        <a:spcAft>
                          <a:spcPts val="0"/>
                        </a:spcAft>
                      </a:pPr>
                      <a:r>
                        <a:rPr lang="en-IE" sz="1900" b="1" i="0" u="none" strike="noStrike">
                          <a:solidFill>
                            <a:srgbClr val="2E95D2"/>
                          </a:solidFill>
                          <a:effectLst/>
                          <a:latin typeface="Calibri" panose="020F0502020204030204" pitchFamily="34" charset="0"/>
                          <a:ea typeface="Calibri" panose="020F0502020204030204" pitchFamily="34" charset="0"/>
                          <a:cs typeface="Calibri" panose="020F0502020204030204" pitchFamily="34" charset="0"/>
                        </a:rPr>
                        <a:t>MEANING</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9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On the job training refers to a form of training which is provided at the workplace during the performance of the actual job.</a:t>
                      </a:r>
                      <a:endParaRPr lang="en-IE" sz="33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9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When the employees are given training outside the actual work location, such a type of training is termed as off the job training.</a:t>
                      </a:r>
                      <a:endParaRPr lang="en-IE" sz="33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val="1013238902"/>
                  </a:ext>
                </a:extLst>
              </a:tr>
              <a:tr h="378209">
                <a:tc>
                  <a:txBody>
                    <a:bodyPr/>
                    <a:lstStyle/>
                    <a:p>
                      <a:pPr algn="l" fontAlgn="t">
                        <a:spcBef>
                          <a:spcPts val="0"/>
                        </a:spcBef>
                        <a:spcAft>
                          <a:spcPts val="0"/>
                        </a:spcAft>
                      </a:pPr>
                      <a:r>
                        <a:rPr lang="en-IE" sz="1900" b="1" i="0" u="none" strike="noStrike">
                          <a:solidFill>
                            <a:srgbClr val="2E95D2"/>
                          </a:solidFill>
                          <a:effectLst/>
                          <a:latin typeface="Calibri" panose="020F0502020204030204" pitchFamily="34" charset="0"/>
                          <a:ea typeface="Calibri" panose="020F0502020204030204" pitchFamily="34" charset="0"/>
                          <a:cs typeface="Calibri" panose="020F0502020204030204" pitchFamily="34" charset="0"/>
                        </a:rPr>
                        <a:t>APPROACH</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900" b="0" i="0" u="none" strike="noStrike">
                          <a:solidFill>
                            <a:srgbClr val="595959"/>
                          </a:solidFill>
                          <a:effectLst/>
                          <a:latin typeface="Calibri" panose="020F0502020204030204" pitchFamily="34" charset="0"/>
                          <a:ea typeface="Calibri" panose="020F0502020204030204" pitchFamily="34" charset="0"/>
                          <a:cs typeface="Calibri" panose="020F0502020204030204" pitchFamily="34" charset="0"/>
                        </a:rPr>
                        <a:t>Practical</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900" b="0" i="0" u="none" strike="noStrike">
                          <a:solidFill>
                            <a:srgbClr val="595959"/>
                          </a:solidFill>
                          <a:effectLst/>
                          <a:latin typeface="Calibri" panose="020F0502020204030204" pitchFamily="34" charset="0"/>
                          <a:ea typeface="Calibri" panose="020F0502020204030204" pitchFamily="34" charset="0"/>
                          <a:cs typeface="Calibri" panose="020F0502020204030204" pitchFamily="34" charset="0"/>
                        </a:rPr>
                        <a:t>Theoretical</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val="1105585078"/>
                  </a:ext>
                </a:extLst>
              </a:tr>
              <a:tr h="671828">
                <a:tc>
                  <a:txBody>
                    <a:bodyPr/>
                    <a:lstStyle/>
                    <a:p>
                      <a:pPr algn="l" fontAlgn="t">
                        <a:spcBef>
                          <a:spcPts val="0"/>
                        </a:spcBef>
                        <a:spcAft>
                          <a:spcPts val="0"/>
                        </a:spcAft>
                      </a:pPr>
                      <a:r>
                        <a:rPr lang="en-IE" sz="1900" b="1" i="0" u="none" strike="noStrike">
                          <a:solidFill>
                            <a:srgbClr val="2E95D2"/>
                          </a:solidFill>
                          <a:effectLst/>
                          <a:latin typeface="Calibri" panose="020F0502020204030204" pitchFamily="34" charset="0"/>
                          <a:ea typeface="Calibri" panose="020F0502020204030204" pitchFamily="34" charset="0"/>
                          <a:cs typeface="Calibri" panose="020F0502020204030204" pitchFamily="34" charset="0"/>
                        </a:rPr>
                        <a:t>ACTIVE PARTICIPATION</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900" b="0" i="0" u="none" strike="noStrike">
                          <a:solidFill>
                            <a:srgbClr val="595959"/>
                          </a:solidFill>
                          <a:effectLst/>
                          <a:latin typeface="Calibri" panose="020F0502020204030204" pitchFamily="34" charset="0"/>
                          <a:ea typeface="Calibri" panose="020F0502020204030204" pitchFamily="34" charset="0"/>
                          <a:cs typeface="Calibri" panose="020F0502020204030204" pitchFamily="34" charset="0"/>
                        </a:rPr>
                        <a:t>Yes</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900" b="0" i="0" u="none" strike="noStrike">
                          <a:solidFill>
                            <a:srgbClr val="595959"/>
                          </a:solidFill>
                          <a:effectLst/>
                          <a:latin typeface="Calibri" panose="020F0502020204030204" pitchFamily="34" charset="0"/>
                          <a:ea typeface="Calibri" panose="020F0502020204030204" pitchFamily="34" charset="0"/>
                          <a:cs typeface="Calibri" panose="020F0502020204030204" pitchFamily="34" charset="0"/>
                        </a:rPr>
                        <a:t>No</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val="3049277979"/>
                  </a:ext>
                </a:extLst>
              </a:tr>
              <a:tr h="378209">
                <a:tc>
                  <a:txBody>
                    <a:bodyPr/>
                    <a:lstStyle/>
                    <a:p>
                      <a:pPr algn="l" fontAlgn="t">
                        <a:spcBef>
                          <a:spcPts val="0"/>
                        </a:spcBef>
                        <a:spcAft>
                          <a:spcPts val="0"/>
                        </a:spcAft>
                      </a:pPr>
                      <a:r>
                        <a:rPr lang="en-IE" sz="1900" b="1" i="0" u="none" strike="noStrike">
                          <a:solidFill>
                            <a:srgbClr val="2E95D2"/>
                          </a:solidFill>
                          <a:effectLst/>
                          <a:latin typeface="Calibri" panose="020F0502020204030204" pitchFamily="34" charset="0"/>
                          <a:ea typeface="Calibri" panose="020F0502020204030204" pitchFamily="34" charset="0"/>
                          <a:cs typeface="Calibri" panose="020F0502020204030204" pitchFamily="34" charset="0"/>
                        </a:rPr>
                        <a:t>LOCATION</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900" b="0" i="0" u="none" strike="noStrike">
                          <a:solidFill>
                            <a:srgbClr val="595959"/>
                          </a:solidFill>
                          <a:effectLst/>
                          <a:latin typeface="Calibri" panose="020F0502020204030204" pitchFamily="34" charset="0"/>
                          <a:ea typeface="Calibri" panose="020F0502020204030204" pitchFamily="34" charset="0"/>
                          <a:cs typeface="Calibri" panose="020F0502020204030204" pitchFamily="34" charset="0"/>
                        </a:rPr>
                        <a:t>At the workplace</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900" b="0" i="0" u="none" strike="noStrike">
                          <a:solidFill>
                            <a:srgbClr val="595959"/>
                          </a:solidFill>
                          <a:effectLst/>
                          <a:latin typeface="Calibri" panose="020F0502020204030204" pitchFamily="34" charset="0"/>
                          <a:ea typeface="Calibri" panose="020F0502020204030204" pitchFamily="34" charset="0"/>
                          <a:cs typeface="Calibri" panose="020F0502020204030204" pitchFamily="34" charset="0"/>
                        </a:rPr>
                        <a:t>Away from the workplace</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val="2770616542"/>
                  </a:ext>
                </a:extLst>
              </a:tr>
              <a:tr h="378209">
                <a:tc>
                  <a:txBody>
                    <a:bodyPr/>
                    <a:lstStyle/>
                    <a:p>
                      <a:pPr algn="l" fontAlgn="t">
                        <a:spcBef>
                          <a:spcPts val="0"/>
                        </a:spcBef>
                        <a:spcAft>
                          <a:spcPts val="0"/>
                        </a:spcAft>
                      </a:pPr>
                      <a:r>
                        <a:rPr lang="en-IE" sz="1900" b="1" i="0" u="none" strike="noStrike">
                          <a:solidFill>
                            <a:srgbClr val="2E95D2"/>
                          </a:solidFill>
                          <a:effectLst/>
                          <a:latin typeface="Calibri" panose="020F0502020204030204" pitchFamily="34" charset="0"/>
                          <a:ea typeface="Calibri" panose="020F0502020204030204" pitchFamily="34" charset="0"/>
                          <a:cs typeface="Calibri" panose="020F0502020204030204" pitchFamily="34" charset="0"/>
                        </a:rPr>
                        <a:t>PRINCIPLE</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900" b="0" i="0" u="none" strike="noStrike">
                          <a:solidFill>
                            <a:srgbClr val="595959"/>
                          </a:solidFill>
                          <a:effectLst/>
                          <a:latin typeface="Calibri" panose="020F0502020204030204" pitchFamily="34" charset="0"/>
                          <a:ea typeface="Calibri" panose="020F0502020204030204" pitchFamily="34" charset="0"/>
                          <a:cs typeface="Calibri" panose="020F0502020204030204" pitchFamily="34" charset="0"/>
                        </a:rPr>
                        <a:t>Learning by performing</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900" b="0" i="0" u="none" strike="noStrike">
                          <a:solidFill>
                            <a:srgbClr val="595959"/>
                          </a:solidFill>
                          <a:effectLst/>
                          <a:latin typeface="Calibri" panose="020F0502020204030204" pitchFamily="34" charset="0"/>
                          <a:ea typeface="Calibri" panose="020F0502020204030204" pitchFamily="34" charset="0"/>
                          <a:cs typeface="Calibri" panose="020F0502020204030204" pitchFamily="34" charset="0"/>
                        </a:rPr>
                        <a:t>Learning by acquiring knowledge</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val="691337728"/>
                  </a:ext>
                </a:extLst>
              </a:tr>
              <a:tr h="693776">
                <a:tc>
                  <a:txBody>
                    <a:bodyPr/>
                    <a:lstStyle/>
                    <a:p>
                      <a:pPr algn="l" fontAlgn="t">
                        <a:spcBef>
                          <a:spcPts val="0"/>
                        </a:spcBef>
                        <a:spcAft>
                          <a:spcPts val="0"/>
                        </a:spcAft>
                      </a:pPr>
                      <a:r>
                        <a:rPr lang="en-IE" sz="1900" b="1" i="0" u="none" strike="noStrike">
                          <a:solidFill>
                            <a:srgbClr val="2E95D2"/>
                          </a:solidFill>
                          <a:effectLst/>
                          <a:latin typeface="Calibri" panose="020F0502020204030204" pitchFamily="34" charset="0"/>
                          <a:ea typeface="Calibri" panose="020F0502020204030204" pitchFamily="34" charset="0"/>
                          <a:cs typeface="Calibri" panose="020F0502020204030204" pitchFamily="34" charset="0"/>
                        </a:rPr>
                        <a:t>WORK DISRUPTION</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9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No, because employees produce the products during learning.</a:t>
                      </a:r>
                      <a:endParaRPr lang="en-IE" sz="33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9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Yes, because first training is off site meaning downtime in the completion of day job duties</a:t>
                      </a:r>
                      <a:endParaRPr lang="en-IE" sz="33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val="1278692948"/>
                  </a:ext>
                </a:extLst>
              </a:tr>
              <a:tr h="378209">
                <a:tc>
                  <a:txBody>
                    <a:bodyPr/>
                    <a:lstStyle/>
                    <a:p>
                      <a:pPr algn="l" fontAlgn="t">
                        <a:spcBef>
                          <a:spcPts val="0"/>
                        </a:spcBef>
                        <a:spcAft>
                          <a:spcPts val="0"/>
                        </a:spcAft>
                      </a:pPr>
                      <a:r>
                        <a:rPr lang="en-IE" sz="1900" b="1" i="0" u="none" strike="noStrike">
                          <a:solidFill>
                            <a:srgbClr val="2E95D2"/>
                          </a:solidFill>
                          <a:effectLst/>
                          <a:latin typeface="Calibri" panose="020F0502020204030204" pitchFamily="34" charset="0"/>
                          <a:ea typeface="Calibri" panose="020F0502020204030204" pitchFamily="34" charset="0"/>
                          <a:cs typeface="Calibri" panose="020F0502020204030204" pitchFamily="34" charset="0"/>
                        </a:rPr>
                        <a:t>CARRIED OUT BY</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900" b="0" i="0" u="none" strike="noStrike">
                          <a:solidFill>
                            <a:srgbClr val="595959"/>
                          </a:solidFill>
                          <a:effectLst/>
                          <a:latin typeface="Calibri" panose="020F0502020204030204" pitchFamily="34" charset="0"/>
                          <a:ea typeface="Calibri" panose="020F0502020204030204" pitchFamily="34" charset="0"/>
                          <a:cs typeface="Calibri" panose="020F0502020204030204" pitchFamily="34" charset="0"/>
                        </a:rPr>
                        <a:t>Experienced employees</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900" b="0" i="0" u="none" strike="noStrike">
                          <a:solidFill>
                            <a:srgbClr val="595959"/>
                          </a:solidFill>
                          <a:effectLst/>
                          <a:latin typeface="Calibri" panose="020F0502020204030204" pitchFamily="34" charset="0"/>
                          <a:ea typeface="Calibri" panose="020F0502020204030204" pitchFamily="34" charset="0"/>
                          <a:cs typeface="Calibri" panose="020F0502020204030204" pitchFamily="34" charset="0"/>
                        </a:rPr>
                        <a:t>Professionals or experts.</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val="3123030557"/>
                  </a:ext>
                </a:extLst>
              </a:tr>
              <a:tr h="378209">
                <a:tc>
                  <a:txBody>
                    <a:bodyPr/>
                    <a:lstStyle/>
                    <a:p>
                      <a:pPr algn="l" fontAlgn="t">
                        <a:spcBef>
                          <a:spcPts val="0"/>
                        </a:spcBef>
                        <a:spcAft>
                          <a:spcPts val="0"/>
                        </a:spcAft>
                      </a:pPr>
                      <a:r>
                        <a:rPr lang="en-IE" sz="1900" b="1" i="0" u="none" strike="noStrike">
                          <a:solidFill>
                            <a:srgbClr val="2E95D2"/>
                          </a:solidFill>
                          <a:effectLst/>
                          <a:latin typeface="Calibri" panose="020F0502020204030204" pitchFamily="34" charset="0"/>
                          <a:ea typeface="Calibri" panose="020F0502020204030204" pitchFamily="34" charset="0"/>
                          <a:cs typeface="Calibri" panose="020F0502020204030204" pitchFamily="34" charset="0"/>
                        </a:rPr>
                        <a:t>COST</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900" b="0" i="0" u="none" strike="noStrike">
                          <a:solidFill>
                            <a:srgbClr val="595959"/>
                          </a:solidFill>
                          <a:effectLst/>
                          <a:latin typeface="Calibri" panose="020F0502020204030204" pitchFamily="34" charset="0"/>
                          <a:ea typeface="Calibri" panose="020F0502020204030204" pitchFamily="34" charset="0"/>
                          <a:cs typeface="Calibri" panose="020F0502020204030204" pitchFamily="34" charset="0"/>
                        </a:rPr>
                        <a:t>Inexpensive</a:t>
                      </a:r>
                      <a:endParaRPr lang="en-IE" sz="3300" b="0" i="0" u="none" strike="noStrike">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9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Usually Expensive</a:t>
                      </a:r>
                      <a:endParaRPr lang="en-IE" sz="33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val="1626183671"/>
                  </a:ext>
                </a:extLst>
              </a:tr>
            </a:tbl>
          </a:graphicData>
        </a:graphic>
      </p:graphicFrame>
      <p:sp>
        <p:nvSpPr>
          <p:cNvPr id="5" name="Rectangle 4">
            <a:extLst>
              <a:ext uri="{FF2B5EF4-FFF2-40B4-BE49-F238E27FC236}">
                <a16:creationId xmlns:a16="http://schemas.microsoft.com/office/drawing/2014/main" id="{DFB5C314-7069-4646-B8F7-F188EAEB1239}"/>
              </a:ext>
            </a:extLst>
          </p:cNvPr>
          <p:cNvSpPr/>
          <p:nvPr/>
        </p:nvSpPr>
        <p:spPr>
          <a:xfrm>
            <a:off x="0" y="290214"/>
            <a:ext cx="12192000" cy="646331"/>
          </a:xfrm>
          <a:prstGeom prst="rect">
            <a:avLst/>
          </a:prstGeom>
        </p:spPr>
        <p:txBody>
          <a:bodyPr wrap="square">
            <a:spAutoFit/>
          </a:bodyPr>
          <a:lstStyle/>
          <a:p>
            <a:pPr marR="57785" algn="ctr">
              <a:spcAft>
                <a:spcPts val="0"/>
              </a:spcAft>
            </a:pPr>
            <a:r>
              <a:rPr lang="en-IE" sz="3600" b="1" dirty="0">
                <a:solidFill>
                  <a:srgbClr val="2E95D2"/>
                </a:solidFill>
                <a:latin typeface="Calibri" panose="020F0502020204030204" pitchFamily="34" charset="0"/>
                <a:ea typeface="Calibri" panose="020F0502020204030204" pitchFamily="34" charset="0"/>
                <a:cs typeface="Calibri" panose="020F0502020204030204" pitchFamily="34" charset="0"/>
              </a:rPr>
              <a:t>LET’S CONSIDER THE DIFFERENCES</a:t>
            </a:r>
            <a:r>
              <a:rPr lang="en-IE" sz="3600" dirty="0">
                <a:solidFill>
                  <a:srgbClr val="2E95D2"/>
                </a:solidFill>
                <a:latin typeface="Calibri" panose="020F0502020204030204" pitchFamily="34" charset="0"/>
                <a:ea typeface="Calibri" panose="020F0502020204030204" pitchFamily="34" charset="0"/>
                <a:cs typeface="Calibri" panose="020F0502020204030204" pitchFamily="34" charset="0"/>
              </a:rPr>
              <a:t> </a:t>
            </a:r>
            <a:endParaRPr lang="en-IE" sz="3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61529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marL="342900" lvl="0" indent="-342900">
              <a:buClr>
                <a:srgbClr val="CE1779"/>
              </a:buClr>
              <a:buFont typeface="Arial" panose="020B0604020202020204" pitchFamily="34" charset="0"/>
              <a:buChar char="•"/>
            </a:pPr>
            <a:r>
              <a:rPr lang="en-US" dirty="0"/>
              <a:t>It enables an agile workforce - “Agile” is more than a buzzword; it’s a movement taking hold as enterprises of all types around the world position themselves to respond rapidly to change and opportunity</a:t>
            </a:r>
            <a:endParaRPr lang="en-IE" dirty="0"/>
          </a:p>
          <a:p>
            <a:pPr marL="342900" lvl="0" indent="-342900">
              <a:buClr>
                <a:srgbClr val="CE1779"/>
              </a:buClr>
              <a:buFont typeface="Arial" panose="020B0604020202020204" pitchFamily="34" charset="0"/>
              <a:buChar char="•"/>
            </a:pPr>
            <a:r>
              <a:rPr lang="en-US" dirty="0"/>
              <a:t>It creates a culture of learning and a free-flowing exchange of knowledge and ideas</a:t>
            </a:r>
            <a:endParaRPr lang="en-IE" dirty="0"/>
          </a:p>
          <a:p>
            <a:pPr marL="342900" lvl="0" indent="-342900">
              <a:buClr>
                <a:srgbClr val="CE1779"/>
              </a:buClr>
              <a:buFont typeface="Arial" panose="020B0604020202020204" pitchFamily="34" charset="0"/>
              <a:buChar char="•"/>
            </a:pPr>
            <a:r>
              <a:rPr lang="en-US" dirty="0"/>
              <a:t>It is highly adaptable; it is everything from an informal micro-learning session to formal apprenticeships </a:t>
            </a:r>
            <a:endParaRPr lang="en-IE" dirty="0"/>
          </a:p>
          <a:p>
            <a:pPr marL="342900" lvl="0" indent="-342900">
              <a:buClr>
                <a:srgbClr val="CE1779"/>
              </a:buClr>
              <a:buFont typeface="Arial" panose="020B0604020202020204" pitchFamily="34" charset="0"/>
              <a:buChar char="•"/>
            </a:pPr>
            <a:r>
              <a:rPr lang="en-US" dirty="0"/>
              <a:t>It encourages the easy sharing and updating of employee knowledge for rapid training and retraining</a:t>
            </a:r>
            <a:endParaRPr lang="en-IE" dirty="0"/>
          </a:p>
          <a:p>
            <a:pPr marL="342900" lvl="0" indent="-342900">
              <a:buClr>
                <a:srgbClr val="CE1779"/>
              </a:buClr>
              <a:buFont typeface="Arial" panose="020B0604020202020204" pitchFamily="34" charset="0"/>
              <a:buChar char="•"/>
            </a:pPr>
            <a:r>
              <a:rPr lang="en-US" dirty="0"/>
              <a:t>It enables employees to show what they know, with the side benefit of making them feel more important and valuable to the SME. </a:t>
            </a:r>
            <a:endParaRPr lang="en-IE" dirty="0"/>
          </a:p>
          <a:p>
            <a:pPr marL="342900" indent="-342900">
              <a:buClr>
                <a:srgbClr val="CE1779"/>
              </a:buClr>
              <a:buFont typeface="Arial" panose="020B0604020202020204" pitchFamily="34" charset="0"/>
              <a:buChar char="•"/>
            </a:pPr>
            <a:endParaRPr lang="en-US" dirty="0"/>
          </a:p>
        </p:txBody>
      </p:sp>
      <p:sp>
        <p:nvSpPr>
          <p:cNvPr id="9" name="Text Placeholder 6">
            <a:extLst>
              <a:ext uri="{FF2B5EF4-FFF2-40B4-BE49-F238E27FC236}">
                <a16:creationId xmlns:a16="http://schemas.microsoft.com/office/drawing/2014/main" id="{413EDB8C-8378-EA48-ACCB-A1CAA79CC803}"/>
              </a:ext>
            </a:extLst>
          </p:cNvPr>
          <p:cNvSpPr>
            <a:spLocks noGrp="1"/>
          </p:cNvSpPr>
          <p:nvPr>
            <p:ph type="body" sz="quarter" idx="13"/>
          </p:nvPr>
        </p:nvSpPr>
        <p:spPr>
          <a:xfrm>
            <a:off x="446442" y="360819"/>
            <a:ext cx="3247734" cy="2425550"/>
          </a:xfrm>
        </p:spPr>
        <p:txBody>
          <a:bodyPr>
            <a:noAutofit/>
          </a:bodyPr>
          <a:lstStyle/>
          <a:p>
            <a:r>
              <a:rPr lang="en-IE" dirty="0"/>
              <a:t>WORK-BASED LEARNING YIELDS MANY BENEFITS</a:t>
            </a:r>
          </a:p>
        </p:txBody>
      </p:sp>
    </p:spTree>
    <p:extLst>
      <p:ext uri="{BB962C8B-B14F-4D97-AF65-F5344CB8AC3E}">
        <p14:creationId xmlns:p14="http://schemas.microsoft.com/office/powerpoint/2010/main" val="33228226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algn="just"/>
            <a:r>
              <a:rPr lang="en-US" dirty="0"/>
              <a:t>Small businesses are constantly pressured to be more innovative, efficient and productive. Work-based learning can be a powerful response to that pressure.  For SMEs, increasing competencies of their employees through innovative Work Based Learning and immersion in the key areas of entrepreneurial, innovation and digital skills has a clear return on investment – it enables them to innovate new responsive products and services demanded by ever changing markets. </a:t>
            </a:r>
          </a:p>
          <a:p>
            <a:pPr algn="just"/>
            <a:endParaRPr lang="en-US" dirty="0"/>
          </a:p>
          <a:p>
            <a:pPr algn="just"/>
            <a:r>
              <a:rPr lang="en-US" dirty="0"/>
              <a:t>Today’s employees’ value professional development. More and more businesses are finding value in providing their employee with professional development and lifelong learning Chapters.  </a:t>
            </a:r>
            <a:endParaRPr lang="en-IE" b="1" dirty="0"/>
          </a:p>
        </p:txBody>
      </p:sp>
      <p:sp>
        <p:nvSpPr>
          <p:cNvPr id="9" name="Text Placeholder 6">
            <a:extLst>
              <a:ext uri="{FF2B5EF4-FFF2-40B4-BE49-F238E27FC236}">
                <a16:creationId xmlns:a16="http://schemas.microsoft.com/office/drawing/2014/main" id="{413EDB8C-8378-EA48-ACCB-A1CAA79CC803}"/>
              </a:ext>
            </a:extLst>
          </p:cNvPr>
          <p:cNvSpPr>
            <a:spLocks noGrp="1"/>
          </p:cNvSpPr>
          <p:nvPr>
            <p:ph type="body" sz="quarter" idx="13"/>
          </p:nvPr>
        </p:nvSpPr>
        <p:spPr>
          <a:xfrm>
            <a:off x="446442" y="360819"/>
            <a:ext cx="3247734" cy="2425550"/>
          </a:xfrm>
        </p:spPr>
        <p:txBody>
          <a:bodyPr>
            <a:noAutofit/>
          </a:bodyPr>
          <a:lstStyle/>
          <a:p>
            <a:r>
              <a:rPr lang="en-IE" dirty="0"/>
              <a:t>WORK-BASED LEARNING YIELDS MANY BENEFITS</a:t>
            </a:r>
          </a:p>
        </p:txBody>
      </p:sp>
    </p:spTree>
    <p:extLst>
      <p:ext uri="{BB962C8B-B14F-4D97-AF65-F5344CB8AC3E}">
        <p14:creationId xmlns:p14="http://schemas.microsoft.com/office/powerpoint/2010/main" val="3180596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algn="just"/>
            <a:r>
              <a:rPr lang="en-US" dirty="0"/>
              <a:t>Business owners are always learning but may not be aware of the formal description of Lifelong Learning. Lifelong learning is the "ongoing, voluntary, and self-motivated" pursuit of knowledge for either personal or professional reasons. A culture of learning in a company, even for yourself and your first employee, is a very valuable asset that brings with it endless business development opportunities. </a:t>
            </a:r>
          </a:p>
          <a:p>
            <a:pPr algn="just"/>
            <a:endParaRPr lang="en-US" dirty="0"/>
          </a:p>
          <a:p>
            <a:pPr algn="just"/>
            <a:r>
              <a:rPr lang="en-US" dirty="0"/>
              <a:t>For learning cultures to bring value, they need to be embedded into all aspects of the SME’s work.  Nurturing a culture of continual improvement built on appreciation and respect will help you drive better results with your small team.</a:t>
            </a:r>
            <a:endParaRPr lang="en-IE" b="1" dirty="0"/>
          </a:p>
        </p:txBody>
      </p:sp>
      <p:sp>
        <p:nvSpPr>
          <p:cNvPr id="9" name="Text Placeholder 6">
            <a:extLst>
              <a:ext uri="{FF2B5EF4-FFF2-40B4-BE49-F238E27FC236}">
                <a16:creationId xmlns:a16="http://schemas.microsoft.com/office/drawing/2014/main" id="{413EDB8C-8378-EA48-ACCB-A1CAA79CC803}"/>
              </a:ext>
            </a:extLst>
          </p:cNvPr>
          <p:cNvSpPr>
            <a:spLocks noGrp="1"/>
          </p:cNvSpPr>
          <p:nvPr>
            <p:ph type="body" sz="quarter" idx="13"/>
          </p:nvPr>
        </p:nvSpPr>
        <p:spPr>
          <a:xfrm>
            <a:off x="446442" y="360819"/>
            <a:ext cx="3247734" cy="2425550"/>
          </a:xfrm>
        </p:spPr>
        <p:txBody>
          <a:bodyPr>
            <a:noAutofit/>
          </a:bodyPr>
          <a:lstStyle/>
          <a:p>
            <a:r>
              <a:rPr lang="en-IE" dirty="0"/>
              <a:t>WORK-BASED LEARNING YIELDS MANY BENEFITS</a:t>
            </a:r>
          </a:p>
        </p:txBody>
      </p:sp>
    </p:spTree>
    <p:extLst>
      <p:ext uri="{BB962C8B-B14F-4D97-AF65-F5344CB8AC3E}">
        <p14:creationId xmlns:p14="http://schemas.microsoft.com/office/powerpoint/2010/main" val="5014233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30E8928-321B-6A45-85DC-6ACB069C3FAC}"/>
              </a:ext>
            </a:extLst>
          </p:cNvPr>
          <p:cNvSpPr>
            <a:spLocks noGrp="1"/>
          </p:cNvSpPr>
          <p:nvPr>
            <p:ph type="body" sz="quarter" idx="16"/>
          </p:nvPr>
        </p:nvSpPr>
        <p:spPr>
          <a:xfrm>
            <a:off x="475928" y="414338"/>
            <a:ext cx="5279029" cy="1041705"/>
          </a:xfrm>
        </p:spPr>
        <p:txBody>
          <a:bodyPr>
            <a:normAutofit fontScale="85000" lnSpcReduction="20000"/>
          </a:bodyPr>
          <a:lstStyle/>
          <a:p>
            <a:pPr algn="l"/>
            <a:r>
              <a:rPr lang="en-US" sz="4600" dirty="0">
                <a:solidFill>
                  <a:srgbClr val="CE1779"/>
                </a:solidFill>
              </a:rPr>
              <a:t>GETTING STARTED, MAKE A PLAN</a:t>
            </a:r>
            <a:endParaRPr lang="en-IE" sz="4600" dirty="0">
              <a:solidFill>
                <a:srgbClr val="CE1779"/>
              </a:solidFill>
            </a:endParaRPr>
          </a:p>
          <a:p>
            <a:endParaRPr lang="en-US" dirty="0"/>
          </a:p>
        </p:txBody>
      </p:sp>
      <p:sp>
        <p:nvSpPr>
          <p:cNvPr id="5" name="Text Placeholder 4">
            <a:extLst>
              <a:ext uri="{FF2B5EF4-FFF2-40B4-BE49-F238E27FC236}">
                <a16:creationId xmlns:a16="http://schemas.microsoft.com/office/drawing/2014/main" id="{AC01186E-4E92-8242-8F77-C7998AEB6C48}"/>
              </a:ext>
            </a:extLst>
          </p:cNvPr>
          <p:cNvSpPr>
            <a:spLocks noGrp="1"/>
          </p:cNvSpPr>
          <p:nvPr>
            <p:ph type="body" sz="quarter" idx="17"/>
          </p:nvPr>
        </p:nvSpPr>
        <p:spPr>
          <a:xfrm>
            <a:off x="475928" y="1592131"/>
            <a:ext cx="5731594" cy="3947440"/>
          </a:xfrm>
          <a:solidFill>
            <a:schemeClr val="bg1"/>
          </a:solidFill>
        </p:spPr>
        <p:txBody>
          <a:bodyPr/>
          <a:lstStyle/>
          <a:p>
            <a:pPr marL="342900" lvl="0" indent="-342900" algn="l">
              <a:buClr>
                <a:srgbClr val="CE1779"/>
              </a:buClr>
              <a:buFont typeface="Arial" panose="020B0604020202020204" pitchFamily="34" charset="0"/>
              <a:buChar char="•"/>
            </a:pPr>
            <a:r>
              <a:rPr lang="en-US" dirty="0"/>
              <a:t>Establish learning needs – what does your new employee most need to learn about in the weeks/months ahead?    What training would you benefit from e.g. leadership, delegation, HR?</a:t>
            </a:r>
            <a:endParaRPr lang="en-IE" b="1" dirty="0"/>
          </a:p>
          <a:p>
            <a:pPr marL="342900" lvl="0" indent="-342900" algn="l">
              <a:buClr>
                <a:srgbClr val="CE1779"/>
              </a:buClr>
              <a:buFont typeface="Arial" panose="020B0604020202020204" pitchFamily="34" charset="0"/>
              <a:buChar char="•"/>
            </a:pPr>
            <a:r>
              <a:rPr lang="en-US" dirty="0"/>
              <a:t>Learning activities –what learning activities will meet these learning needs, what help will you need and how long (time) will it take?                                                                                                                                                                            </a:t>
            </a:r>
            <a:endParaRPr lang="en-IE" b="1" dirty="0"/>
          </a:p>
          <a:p>
            <a:pPr marL="342900" lvl="0" indent="-342900" algn="l">
              <a:buClr>
                <a:srgbClr val="CE1779"/>
              </a:buClr>
              <a:buFont typeface="Arial" panose="020B0604020202020204" pitchFamily="34" charset="0"/>
              <a:buChar char="•"/>
            </a:pPr>
            <a:r>
              <a:rPr lang="en-US" dirty="0"/>
              <a:t>Evidence of learning – Once training is completed, how can you demonstrate learning progress and achievements?</a:t>
            </a:r>
          </a:p>
        </p:txBody>
      </p:sp>
      <p:pic>
        <p:nvPicPr>
          <p:cNvPr id="12" name="Picture Placeholder 11" descr="A picture containing indoor, table, white, holding&#10;&#10;Description automatically generated">
            <a:extLst>
              <a:ext uri="{FF2B5EF4-FFF2-40B4-BE49-F238E27FC236}">
                <a16:creationId xmlns:a16="http://schemas.microsoft.com/office/drawing/2014/main" id="{CC8F4AFD-D79C-7D4B-8897-1D93B21A4BEC}"/>
              </a:ext>
            </a:extLst>
          </p:cNvPr>
          <p:cNvPicPr>
            <a:picLocks noGrp="1" noChangeAspect="1"/>
          </p:cNvPicPr>
          <p:nvPr>
            <p:ph type="pic" sz="quarter" idx="18"/>
          </p:nvPr>
        </p:nvPicPr>
        <p:blipFill>
          <a:blip r:embed="rId2"/>
          <a:srcRect t="11320" b="11320"/>
          <a:stretch>
            <a:fillRect/>
          </a:stretch>
        </p:blipFill>
        <p:spPr/>
      </p:pic>
    </p:spTree>
    <p:extLst>
      <p:ext uri="{BB962C8B-B14F-4D97-AF65-F5344CB8AC3E}">
        <p14:creationId xmlns:p14="http://schemas.microsoft.com/office/powerpoint/2010/main" val="33233415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latin typeface="+mn-lt"/>
              </a:rPr>
              <a:t>6.4 WORK-BASED LEARNING - A FOCUS ON INTRAPRENEURSHIP</a:t>
            </a:r>
            <a:r>
              <a:rPr lang="en-IE" dirty="0">
                <a:latin typeface="+mn-lt"/>
              </a:rPr>
              <a:t> </a:t>
            </a:r>
            <a:endParaRPr lang="en-US" dirty="0">
              <a:latin typeface="+mn-lt"/>
            </a:endParaRPr>
          </a:p>
        </p:txBody>
      </p:sp>
      <p:pic>
        <p:nvPicPr>
          <p:cNvPr id="4" name="Picture 3" descr="A picture containing kite&#10;&#10;Description automatically generated">
            <a:extLst>
              <a:ext uri="{FF2B5EF4-FFF2-40B4-BE49-F238E27FC236}">
                <a16:creationId xmlns:a16="http://schemas.microsoft.com/office/drawing/2014/main" id="{0181067A-ABCE-4DDF-923B-113C2010186B}"/>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l="11055"/>
          <a:stretch/>
        </p:blipFill>
        <p:spPr>
          <a:xfrm>
            <a:off x="8166538" y="892046"/>
            <a:ext cx="3640793" cy="3229883"/>
          </a:xfrm>
          <a:prstGeom prst="rect">
            <a:avLst/>
          </a:prstGeom>
        </p:spPr>
      </p:pic>
    </p:spTree>
    <p:extLst>
      <p:ext uri="{BB962C8B-B14F-4D97-AF65-F5344CB8AC3E}">
        <p14:creationId xmlns:p14="http://schemas.microsoft.com/office/powerpoint/2010/main" val="286484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1622193" y="821555"/>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Introduction</a:t>
            </a:r>
            <a:endParaRPr lang="en-IE" sz="2400" dirty="0">
              <a:solidFill>
                <a:srgbClr val="6D6E6C"/>
              </a:solidFill>
            </a:endParaRPr>
          </a:p>
        </p:txBody>
      </p:sp>
      <p:sp>
        <p:nvSpPr>
          <p:cNvPr id="16" name="Triangle 15">
            <a:extLst>
              <a:ext uri="{FF2B5EF4-FFF2-40B4-BE49-F238E27FC236}">
                <a16:creationId xmlns:a16="http://schemas.microsoft.com/office/drawing/2014/main" id="{6BFA50FA-D586-FE4B-B146-40BBFBD191BE}"/>
              </a:ext>
            </a:extLst>
          </p:cNvPr>
          <p:cNvSpPr/>
          <p:nvPr/>
        </p:nvSpPr>
        <p:spPr>
          <a:xfrm rot="5400000">
            <a:off x="867310" y="667481"/>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17" name="Text Placeholder 74">
            <a:extLst>
              <a:ext uri="{FF2B5EF4-FFF2-40B4-BE49-F238E27FC236}">
                <a16:creationId xmlns:a16="http://schemas.microsoft.com/office/drawing/2014/main" id="{182174CE-3AF8-5243-9479-BD93B48A5F01}"/>
              </a:ext>
            </a:extLst>
          </p:cNvPr>
          <p:cNvSpPr txBox="1">
            <a:spLocks/>
          </p:cNvSpPr>
          <p:nvPr/>
        </p:nvSpPr>
        <p:spPr>
          <a:xfrm>
            <a:off x="1654190" y="1808462"/>
            <a:ext cx="5295175" cy="569893"/>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dirty="0"/>
              <a:t>Top tips for managing talent</a:t>
            </a:r>
            <a:endParaRPr lang="en-IE" sz="2400" b="1" dirty="0"/>
          </a:p>
        </p:txBody>
      </p:sp>
      <p:sp>
        <p:nvSpPr>
          <p:cNvPr id="18" name="Triangle 17">
            <a:extLst>
              <a:ext uri="{FF2B5EF4-FFF2-40B4-BE49-F238E27FC236}">
                <a16:creationId xmlns:a16="http://schemas.microsoft.com/office/drawing/2014/main" id="{59DE43AB-619E-A84A-BF13-C7F7231F457A}"/>
              </a:ext>
            </a:extLst>
          </p:cNvPr>
          <p:cNvSpPr/>
          <p:nvPr/>
        </p:nvSpPr>
        <p:spPr>
          <a:xfrm rot="5400000">
            <a:off x="880551" y="1636714"/>
            <a:ext cx="796578" cy="686705"/>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 Placeholder 74">
            <a:extLst>
              <a:ext uri="{FF2B5EF4-FFF2-40B4-BE49-F238E27FC236}">
                <a16:creationId xmlns:a16="http://schemas.microsoft.com/office/drawing/2014/main" id="{3E5D0AA7-22D7-F144-ACEB-FF454A34D328}"/>
              </a:ext>
            </a:extLst>
          </p:cNvPr>
          <p:cNvSpPr txBox="1">
            <a:spLocks/>
          </p:cNvSpPr>
          <p:nvPr/>
        </p:nvSpPr>
        <p:spPr>
          <a:xfrm>
            <a:off x="1636978" y="2747811"/>
            <a:ext cx="6779941"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The power of work-based learning </a:t>
            </a:r>
          </a:p>
        </p:txBody>
      </p:sp>
      <p:sp>
        <p:nvSpPr>
          <p:cNvPr id="20" name="Triangle 19">
            <a:extLst>
              <a:ext uri="{FF2B5EF4-FFF2-40B4-BE49-F238E27FC236}">
                <a16:creationId xmlns:a16="http://schemas.microsoft.com/office/drawing/2014/main" id="{8C19BFFB-C733-034A-8439-8455B2A8B75D}"/>
              </a:ext>
            </a:extLst>
          </p:cNvPr>
          <p:cNvSpPr/>
          <p:nvPr/>
        </p:nvSpPr>
        <p:spPr>
          <a:xfrm rot="5400000">
            <a:off x="867309" y="2666525"/>
            <a:ext cx="796578" cy="686705"/>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cxnSp>
        <p:nvCxnSpPr>
          <p:cNvPr id="21" name="Straight Connector 20">
            <a:extLst>
              <a:ext uri="{FF2B5EF4-FFF2-40B4-BE49-F238E27FC236}">
                <a16:creationId xmlns:a16="http://schemas.microsoft.com/office/drawing/2014/main" id="{7CE2C194-3194-874C-94A7-A9848E31FB8E}"/>
              </a:ext>
            </a:extLst>
          </p:cNvPr>
          <p:cNvCxnSpPr>
            <a:cxnSpLocks/>
          </p:cNvCxnSpPr>
          <p:nvPr/>
        </p:nvCxnSpPr>
        <p:spPr>
          <a:xfrm>
            <a:off x="-10275" y="1026710"/>
            <a:ext cx="945762" cy="0"/>
          </a:xfrm>
          <a:prstGeom prst="line">
            <a:avLst/>
          </a:prstGeom>
          <a:ln>
            <a:solidFill>
              <a:srgbClr val="2E95D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6DA9547-B32A-B34B-A190-F3C5D78445DA}"/>
              </a:ext>
            </a:extLst>
          </p:cNvPr>
          <p:cNvCxnSpPr>
            <a:cxnSpLocks/>
          </p:cNvCxnSpPr>
          <p:nvPr/>
        </p:nvCxnSpPr>
        <p:spPr>
          <a:xfrm>
            <a:off x="-10275" y="1974867"/>
            <a:ext cx="945762"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6981623-1A22-7B4B-9A85-AA27C7CC9F29}"/>
              </a:ext>
            </a:extLst>
          </p:cNvPr>
          <p:cNvCxnSpPr>
            <a:cxnSpLocks/>
          </p:cNvCxnSpPr>
          <p:nvPr/>
        </p:nvCxnSpPr>
        <p:spPr>
          <a:xfrm>
            <a:off x="-10275" y="2963609"/>
            <a:ext cx="932520" cy="0"/>
          </a:xfrm>
          <a:prstGeom prst="line">
            <a:avLst/>
          </a:prstGeom>
          <a:ln>
            <a:solidFill>
              <a:srgbClr val="EE7123"/>
            </a:solidFill>
          </a:ln>
        </p:spPr>
        <p:style>
          <a:lnRef idx="1">
            <a:schemeClr val="accent1"/>
          </a:lnRef>
          <a:fillRef idx="0">
            <a:schemeClr val="accent1"/>
          </a:fillRef>
          <a:effectRef idx="0">
            <a:schemeClr val="accent1"/>
          </a:effectRef>
          <a:fontRef idx="minor">
            <a:schemeClr val="tx1"/>
          </a:fontRef>
        </p:style>
      </p:cxnSp>
      <p:sp>
        <p:nvSpPr>
          <p:cNvPr id="24" name="Text Placeholder 74">
            <a:extLst>
              <a:ext uri="{FF2B5EF4-FFF2-40B4-BE49-F238E27FC236}">
                <a16:creationId xmlns:a16="http://schemas.microsoft.com/office/drawing/2014/main" id="{567BC736-3D4C-2045-B96C-4FF7417E757A}"/>
              </a:ext>
            </a:extLst>
          </p:cNvPr>
          <p:cNvSpPr txBox="1">
            <a:spLocks/>
          </p:cNvSpPr>
          <p:nvPr/>
        </p:nvSpPr>
        <p:spPr>
          <a:xfrm>
            <a:off x="892338" y="830781"/>
            <a:ext cx="686706"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6.1</a:t>
            </a:r>
            <a:endParaRPr lang="en-IE" sz="1800" dirty="0">
              <a:solidFill>
                <a:schemeClr val="bg1"/>
              </a:solidFill>
            </a:endParaRPr>
          </a:p>
        </p:txBody>
      </p:sp>
      <p:sp>
        <p:nvSpPr>
          <p:cNvPr id="25" name="Text Placeholder 74">
            <a:extLst>
              <a:ext uri="{FF2B5EF4-FFF2-40B4-BE49-F238E27FC236}">
                <a16:creationId xmlns:a16="http://schemas.microsoft.com/office/drawing/2014/main" id="{DC9C93F8-E940-2C46-9404-E4D271F31613}"/>
              </a:ext>
            </a:extLst>
          </p:cNvPr>
          <p:cNvSpPr txBox="1">
            <a:spLocks/>
          </p:cNvSpPr>
          <p:nvPr/>
        </p:nvSpPr>
        <p:spPr>
          <a:xfrm>
            <a:off x="903489" y="1813396"/>
            <a:ext cx="703582"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6.2</a:t>
            </a:r>
            <a:endParaRPr lang="en-IE" sz="1800" dirty="0">
              <a:solidFill>
                <a:schemeClr val="bg1"/>
              </a:solidFill>
            </a:endParaRPr>
          </a:p>
        </p:txBody>
      </p:sp>
      <p:sp>
        <p:nvSpPr>
          <p:cNvPr id="26" name="Text Placeholder 74">
            <a:extLst>
              <a:ext uri="{FF2B5EF4-FFF2-40B4-BE49-F238E27FC236}">
                <a16:creationId xmlns:a16="http://schemas.microsoft.com/office/drawing/2014/main" id="{044D33A0-E646-1D48-8B18-EF4C251C1CF6}"/>
              </a:ext>
            </a:extLst>
          </p:cNvPr>
          <p:cNvSpPr txBox="1">
            <a:spLocks/>
          </p:cNvSpPr>
          <p:nvPr/>
        </p:nvSpPr>
        <p:spPr>
          <a:xfrm>
            <a:off x="894218" y="2829466"/>
            <a:ext cx="68482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6.3</a:t>
            </a:r>
            <a:endParaRPr lang="en-IE" sz="1800" dirty="0">
              <a:solidFill>
                <a:schemeClr val="bg1"/>
              </a:solidFill>
            </a:endParaRPr>
          </a:p>
        </p:txBody>
      </p:sp>
      <p:sp>
        <p:nvSpPr>
          <p:cNvPr id="28" name="Text Placeholder 9">
            <a:extLst>
              <a:ext uri="{FF2B5EF4-FFF2-40B4-BE49-F238E27FC236}">
                <a16:creationId xmlns:a16="http://schemas.microsoft.com/office/drawing/2014/main" id="{0D51B58D-4E0D-C944-A8C8-AC3E9AA3DE5F}"/>
              </a:ext>
            </a:extLst>
          </p:cNvPr>
          <p:cNvSpPr txBox="1">
            <a:spLocks/>
          </p:cNvSpPr>
          <p:nvPr/>
        </p:nvSpPr>
        <p:spPr>
          <a:xfrm>
            <a:off x="7595006" y="1677799"/>
            <a:ext cx="4354050"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800" b="1" dirty="0">
                <a:solidFill>
                  <a:schemeClr val="bg1"/>
                </a:solidFill>
              </a:rPr>
              <a:t>MODULE 5:</a:t>
            </a:r>
            <a:endParaRPr lang="en-US" b="1" dirty="0">
              <a:solidFill>
                <a:schemeClr val="bg1"/>
              </a:solidFill>
            </a:endParaRPr>
          </a:p>
          <a:p>
            <a:pPr algn="r">
              <a:lnSpc>
                <a:spcPct val="100000"/>
              </a:lnSpc>
            </a:pPr>
            <a:endParaRPr lang="en-US" sz="300" b="1" dirty="0">
              <a:solidFill>
                <a:schemeClr val="bg1"/>
              </a:solidFill>
            </a:endParaRPr>
          </a:p>
          <a:p>
            <a:pPr algn="r"/>
            <a:r>
              <a:rPr lang="en-US" dirty="0">
                <a:solidFill>
                  <a:schemeClr val="bg1"/>
                </a:solidFill>
              </a:rPr>
              <a:t>BUILDING A          TEAM (of two+)</a:t>
            </a:r>
            <a:endParaRPr lang="en-IE" dirty="0">
              <a:solidFill>
                <a:schemeClr val="bg1"/>
              </a:solidFill>
            </a:endParaRPr>
          </a:p>
          <a:p>
            <a:pPr algn="r"/>
            <a:endParaRPr lang="en-US" dirty="0">
              <a:solidFill>
                <a:schemeClr val="bg1"/>
              </a:solidFill>
            </a:endParaRPr>
          </a:p>
        </p:txBody>
      </p:sp>
      <p:sp>
        <p:nvSpPr>
          <p:cNvPr id="29" name="Triangle 28">
            <a:extLst>
              <a:ext uri="{FF2B5EF4-FFF2-40B4-BE49-F238E27FC236}">
                <a16:creationId xmlns:a16="http://schemas.microsoft.com/office/drawing/2014/main" id="{3B0A0F29-73D8-4842-9A3C-A4DBC1060A26}"/>
              </a:ext>
            </a:extLst>
          </p:cNvPr>
          <p:cNvSpPr/>
          <p:nvPr/>
        </p:nvSpPr>
        <p:spPr>
          <a:xfrm rot="5400000">
            <a:off x="865429" y="3656752"/>
            <a:ext cx="796578" cy="686705"/>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cxnSp>
        <p:nvCxnSpPr>
          <p:cNvPr id="30" name="Straight Connector 29">
            <a:extLst>
              <a:ext uri="{FF2B5EF4-FFF2-40B4-BE49-F238E27FC236}">
                <a16:creationId xmlns:a16="http://schemas.microsoft.com/office/drawing/2014/main" id="{28950D14-7F7D-CB4A-98DA-960C40EC9CC3}"/>
              </a:ext>
            </a:extLst>
          </p:cNvPr>
          <p:cNvCxnSpPr>
            <a:cxnSpLocks/>
          </p:cNvCxnSpPr>
          <p:nvPr/>
        </p:nvCxnSpPr>
        <p:spPr>
          <a:xfrm>
            <a:off x="-12155" y="3953836"/>
            <a:ext cx="932520" cy="0"/>
          </a:xfrm>
          <a:prstGeom prst="line">
            <a:avLst/>
          </a:prstGeom>
          <a:ln>
            <a:solidFill>
              <a:srgbClr val="FDC010"/>
            </a:solidFill>
          </a:ln>
        </p:spPr>
        <p:style>
          <a:lnRef idx="1">
            <a:schemeClr val="accent1"/>
          </a:lnRef>
          <a:fillRef idx="0">
            <a:schemeClr val="accent1"/>
          </a:fillRef>
          <a:effectRef idx="0">
            <a:schemeClr val="accent1"/>
          </a:effectRef>
          <a:fontRef idx="minor">
            <a:schemeClr val="tx1"/>
          </a:fontRef>
        </p:style>
      </p:cxnSp>
      <p:sp>
        <p:nvSpPr>
          <p:cNvPr id="31" name="Text Placeholder 74">
            <a:extLst>
              <a:ext uri="{FF2B5EF4-FFF2-40B4-BE49-F238E27FC236}">
                <a16:creationId xmlns:a16="http://schemas.microsoft.com/office/drawing/2014/main" id="{91EE3373-B457-A942-8275-EA7E467E9EEE}"/>
              </a:ext>
            </a:extLst>
          </p:cNvPr>
          <p:cNvSpPr txBox="1">
            <a:spLocks/>
          </p:cNvSpPr>
          <p:nvPr/>
        </p:nvSpPr>
        <p:spPr>
          <a:xfrm>
            <a:off x="892338" y="3819693"/>
            <a:ext cx="68482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6.4</a:t>
            </a:r>
            <a:endParaRPr lang="en-IE" sz="1800" dirty="0">
              <a:solidFill>
                <a:schemeClr val="bg1"/>
              </a:solidFill>
            </a:endParaRPr>
          </a:p>
        </p:txBody>
      </p:sp>
      <p:sp>
        <p:nvSpPr>
          <p:cNvPr id="32" name="Text Placeholder 74">
            <a:extLst>
              <a:ext uri="{FF2B5EF4-FFF2-40B4-BE49-F238E27FC236}">
                <a16:creationId xmlns:a16="http://schemas.microsoft.com/office/drawing/2014/main" id="{F71555E0-2FB0-234C-BB08-6B0B6CE57241}"/>
              </a:ext>
            </a:extLst>
          </p:cNvPr>
          <p:cNvSpPr txBox="1">
            <a:spLocks/>
          </p:cNvSpPr>
          <p:nvPr/>
        </p:nvSpPr>
        <p:spPr>
          <a:xfrm>
            <a:off x="1654189" y="3790137"/>
            <a:ext cx="7135849" cy="262789"/>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Work-based learning - a focus on intrapreneurship</a:t>
            </a:r>
            <a:r>
              <a:rPr lang="en-IE" sz="2400" dirty="0">
                <a:solidFill>
                  <a:srgbClr val="6D6E6C"/>
                </a:solidFill>
              </a:rPr>
              <a:t> </a:t>
            </a:r>
          </a:p>
        </p:txBody>
      </p:sp>
      <p:sp>
        <p:nvSpPr>
          <p:cNvPr id="33" name="Text Placeholder 74">
            <a:extLst>
              <a:ext uri="{FF2B5EF4-FFF2-40B4-BE49-F238E27FC236}">
                <a16:creationId xmlns:a16="http://schemas.microsoft.com/office/drawing/2014/main" id="{F2496002-EE39-AD4F-8E31-0C48D7C61E35}"/>
              </a:ext>
            </a:extLst>
          </p:cNvPr>
          <p:cNvSpPr txBox="1">
            <a:spLocks/>
          </p:cNvSpPr>
          <p:nvPr/>
        </p:nvSpPr>
        <p:spPr>
          <a:xfrm>
            <a:off x="1627619" y="4741241"/>
            <a:ext cx="7413142"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Final advice from your business peers/new employers</a:t>
            </a:r>
            <a:r>
              <a:rPr lang="en-IE" sz="2400" dirty="0">
                <a:solidFill>
                  <a:srgbClr val="6D6E6C"/>
                </a:solidFill>
              </a:rPr>
              <a:t> </a:t>
            </a:r>
          </a:p>
        </p:txBody>
      </p:sp>
      <p:sp>
        <p:nvSpPr>
          <p:cNvPr id="34" name="Triangle 33">
            <a:extLst>
              <a:ext uri="{FF2B5EF4-FFF2-40B4-BE49-F238E27FC236}">
                <a16:creationId xmlns:a16="http://schemas.microsoft.com/office/drawing/2014/main" id="{BC2C73E6-C634-1940-9C69-4E4A0B5E19AD}"/>
              </a:ext>
            </a:extLst>
          </p:cNvPr>
          <p:cNvSpPr/>
          <p:nvPr/>
        </p:nvSpPr>
        <p:spPr>
          <a:xfrm rot="5400000">
            <a:off x="872736" y="4587167"/>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cxnSp>
        <p:nvCxnSpPr>
          <p:cNvPr id="35" name="Straight Connector 34">
            <a:extLst>
              <a:ext uri="{FF2B5EF4-FFF2-40B4-BE49-F238E27FC236}">
                <a16:creationId xmlns:a16="http://schemas.microsoft.com/office/drawing/2014/main" id="{CF4281FD-5671-294C-A03E-4A9C81C5C6F9}"/>
              </a:ext>
            </a:extLst>
          </p:cNvPr>
          <p:cNvCxnSpPr>
            <a:cxnSpLocks/>
          </p:cNvCxnSpPr>
          <p:nvPr/>
        </p:nvCxnSpPr>
        <p:spPr>
          <a:xfrm>
            <a:off x="-4849" y="4946396"/>
            <a:ext cx="945762" cy="0"/>
          </a:xfrm>
          <a:prstGeom prst="line">
            <a:avLst/>
          </a:prstGeom>
          <a:ln>
            <a:solidFill>
              <a:srgbClr val="2E95D2"/>
            </a:solidFill>
          </a:ln>
        </p:spPr>
        <p:style>
          <a:lnRef idx="1">
            <a:schemeClr val="accent1"/>
          </a:lnRef>
          <a:fillRef idx="0">
            <a:schemeClr val="accent1"/>
          </a:fillRef>
          <a:effectRef idx="0">
            <a:schemeClr val="accent1"/>
          </a:effectRef>
          <a:fontRef idx="minor">
            <a:schemeClr val="tx1"/>
          </a:fontRef>
        </p:style>
      </p:cxnSp>
      <p:sp>
        <p:nvSpPr>
          <p:cNvPr id="36" name="Text Placeholder 74">
            <a:extLst>
              <a:ext uri="{FF2B5EF4-FFF2-40B4-BE49-F238E27FC236}">
                <a16:creationId xmlns:a16="http://schemas.microsoft.com/office/drawing/2014/main" id="{C5C2043F-F264-1348-AA85-B8643D98BE60}"/>
              </a:ext>
            </a:extLst>
          </p:cNvPr>
          <p:cNvSpPr txBox="1">
            <a:spLocks/>
          </p:cNvSpPr>
          <p:nvPr/>
        </p:nvSpPr>
        <p:spPr>
          <a:xfrm>
            <a:off x="897764" y="4750467"/>
            <a:ext cx="686706"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6.5</a:t>
            </a:r>
            <a:endParaRPr lang="en-IE" sz="1800" dirty="0">
              <a:solidFill>
                <a:schemeClr val="bg1"/>
              </a:solidFill>
            </a:endParaRPr>
          </a:p>
        </p:txBody>
      </p:sp>
      <p:sp>
        <p:nvSpPr>
          <p:cNvPr id="2" name="Rectangle 1">
            <a:extLst>
              <a:ext uri="{FF2B5EF4-FFF2-40B4-BE49-F238E27FC236}">
                <a16:creationId xmlns:a16="http://schemas.microsoft.com/office/drawing/2014/main" id="{95480DC6-9412-40B8-875C-E6338E12F6D2}"/>
              </a:ext>
            </a:extLst>
          </p:cNvPr>
          <p:cNvSpPr/>
          <p:nvPr/>
        </p:nvSpPr>
        <p:spPr>
          <a:xfrm>
            <a:off x="5222113" y="6328581"/>
            <a:ext cx="6096000" cy="461665"/>
          </a:xfrm>
          <a:prstGeom prst="rect">
            <a:avLst/>
          </a:prstGeom>
        </p:spPr>
        <p:txBody>
          <a:bodyPr>
            <a:spAutoFit/>
          </a:bodyPr>
          <a:lstStyle/>
          <a:p>
            <a:pPr>
              <a:spcAft>
                <a:spcPts val="0"/>
              </a:spcAft>
            </a:pPr>
            <a:r>
              <a:rPr lang="en-IE" sz="800" dirty="0">
                <a:solidFill>
                  <a:srgbClr val="525252"/>
                </a:solidFill>
                <a:latin typeface="Calibri" panose="020F0502020204030204" pitchFamily="34" charset="0"/>
                <a:ea typeface="Calibri" panose="020F0502020204030204" pitchFamily="34" charset="0"/>
                <a:cs typeface="Times New Roman" panose="02020603050405020304" pitchFamily="18"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lang="en-IE"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714675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0BFEC63-DAAF-CB49-8FBD-679BA569F7DF}"/>
              </a:ext>
            </a:extLst>
          </p:cNvPr>
          <p:cNvSpPr>
            <a:spLocks noGrp="1"/>
          </p:cNvSpPr>
          <p:nvPr>
            <p:ph type="body" sz="quarter" idx="17"/>
          </p:nvPr>
        </p:nvSpPr>
        <p:spPr>
          <a:xfrm>
            <a:off x="6096000" y="557212"/>
            <a:ext cx="5691188" cy="5214718"/>
          </a:xfrm>
          <a:solidFill>
            <a:schemeClr val="bg1"/>
          </a:solidFill>
        </p:spPr>
        <p:txBody>
          <a:bodyPr/>
          <a:lstStyle/>
          <a:p>
            <a:pPr algn="just"/>
            <a:r>
              <a:rPr lang="en-US" dirty="0"/>
              <a:t>Intrapreneurship is highly relevant to the area of employing your fist staff member.   It is a relatively recent concept that focuses on employees of a company that have many of the attributes of entrepreneurs.  Intrapreneurs take the initiative, often on their own, to create new products, processes, policies, and services for their </a:t>
            </a:r>
            <a:r>
              <a:rPr lang="en-US" dirty="0" err="1"/>
              <a:t>organisation</a:t>
            </a:r>
            <a:r>
              <a:rPr lang="en-US" dirty="0"/>
              <a:t>, while still abiding by its mission, values and objectives. </a:t>
            </a:r>
          </a:p>
          <a:p>
            <a:pPr algn="just"/>
            <a:endParaRPr lang="en-US" dirty="0"/>
          </a:p>
          <a:p>
            <a:pPr algn="just"/>
            <a:r>
              <a:rPr lang="en-US" dirty="0"/>
              <a:t>To be an intrapreneur, your employee will need the vision and   desire to pursue an idea that you believe will benefit your company, clients or customers.</a:t>
            </a:r>
            <a:endParaRPr lang="en-IE" b="1" dirty="0"/>
          </a:p>
          <a:p>
            <a:endParaRPr lang="en-US" dirty="0"/>
          </a:p>
        </p:txBody>
      </p:sp>
      <p:pic>
        <p:nvPicPr>
          <p:cNvPr id="7" name="Picture Placeholder 6" descr="A person sitting at a table using a computer&#10;&#10;Description automatically generated">
            <a:extLst>
              <a:ext uri="{FF2B5EF4-FFF2-40B4-BE49-F238E27FC236}">
                <a16:creationId xmlns:a16="http://schemas.microsoft.com/office/drawing/2014/main" id="{497FD979-23A6-8A4E-8D8A-5269324E04D7}"/>
              </a:ext>
            </a:extLst>
          </p:cNvPr>
          <p:cNvPicPr>
            <a:picLocks noGrp="1" noChangeAspect="1"/>
          </p:cNvPicPr>
          <p:nvPr>
            <p:ph type="pic" sz="quarter" idx="18"/>
          </p:nvPr>
        </p:nvPicPr>
        <p:blipFill>
          <a:blip r:embed="rId2"/>
          <a:srcRect l="21675" r="21675"/>
          <a:stretch>
            <a:fillRect/>
          </a:stretch>
        </p:blipFill>
        <p:spPr/>
      </p:pic>
    </p:spTree>
    <p:extLst>
      <p:ext uri="{BB962C8B-B14F-4D97-AF65-F5344CB8AC3E}">
        <p14:creationId xmlns:p14="http://schemas.microsoft.com/office/powerpoint/2010/main" val="4974205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2182B04-D144-E64F-AAA1-1B395F8FA89E}"/>
              </a:ext>
            </a:extLst>
          </p:cNvPr>
          <p:cNvSpPr>
            <a:spLocks noGrp="1"/>
          </p:cNvSpPr>
          <p:nvPr>
            <p:ph type="body" sz="quarter" idx="13"/>
          </p:nvPr>
        </p:nvSpPr>
        <p:spPr>
          <a:xfrm>
            <a:off x="300038" y="2921799"/>
            <a:ext cx="7903711" cy="3090328"/>
          </a:xfrm>
        </p:spPr>
        <p:txBody>
          <a:bodyPr>
            <a:noAutofit/>
          </a:bodyPr>
          <a:lstStyle/>
          <a:p>
            <a:r>
              <a:rPr lang="en-US" b="1" i="0" dirty="0"/>
              <a:t>Pinchot’s definition of an intrapreneur </a:t>
            </a:r>
          </a:p>
          <a:p>
            <a:endParaRPr lang="en-US" sz="1000" dirty="0"/>
          </a:p>
          <a:p>
            <a:r>
              <a:rPr lang="en-US" dirty="0"/>
              <a:t>An Intrapreneur is the person within an existing </a:t>
            </a:r>
            <a:r>
              <a:rPr lang="en-US" dirty="0" err="1"/>
              <a:t>organisation</a:t>
            </a:r>
            <a:r>
              <a:rPr lang="en-US" dirty="0"/>
              <a:t> who  takes direct responsibility for turning  an idea into a profitable finished  product through assertive risk-taking and innovation</a:t>
            </a:r>
            <a:endParaRPr lang="en-IE" b="1" dirty="0"/>
          </a:p>
        </p:txBody>
      </p:sp>
      <p:sp>
        <p:nvSpPr>
          <p:cNvPr id="8" name="Text Placeholder 4">
            <a:extLst>
              <a:ext uri="{FF2B5EF4-FFF2-40B4-BE49-F238E27FC236}">
                <a16:creationId xmlns:a16="http://schemas.microsoft.com/office/drawing/2014/main" id="{BA2E7164-D15A-2740-8F7B-94F339243357}"/>
              </a:ext>
            </a:extLst>
          </p:cNvPr>
          <p:cNvSpPr txBox="1">
            <a:spLocks/>
          </p:cNvSpPr>
          <p:nvPr/>
        </p:nvSpPr>
        <p:spPr>
          <a:xfrm>
            <a:off x="300038" y="3028949"/>
            <a:ext cx="206692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latin typeface="Times" pitchFamily="2" charset="0"/>
              </a:rPr>
              <a:t>“</a:t>
            </a:r>
            <a:endParaRPr lang="en-IE" sz="9600" b="1" dirty="0">
              <a:latin typeface="Times" pitchFamily="2" charset="0"/>
            </a:endParaRPr>
          </a:p>
        </p:txBody>
      </p:sp>
      <p:sp>
        <p:nvSpPr>
          <p:cNvPr id="9" name="Text Placeholder 4">
            <a:extLst>
              <a:ext uri="{FF2B5EF4-FFF2-40B4-BE49-F238E27FC236}">
                <a16:creationId xmlns:a16="http://schemas.microsoft.com/office/drawing/2014/main" id="{210F0A5A-2BD4-4040-BA7D-96CC9F094297}"/>
              </a:ext>
            </a:extLst>
          </p:cNvPr>
          <p:cNvSpPr txBox="1">
            <a:spLocks/>
          </p:cNvSpPr>
          <p:nvPr/>
        </p:nvSpPr>
        <p:spPr>
          <a:xfrm rot="10800000">
            <a:off x="6838952" y="4807215"/>
            <a:ext cx="190499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latin typeface="Times" pitchFamily="2" charset="0"/>
              </a:rPr>
              <a:t>“</a:t>
            </a:r>
            <a:endParaRPr lang="en-IE" sz="9600" b="1" dirty="0">
              <a:latin typeface="Times" pitchFamily="2" charset="0"/>
            </a:endParaRPr>
          </a:p>
        </p:txBody>
      </p:sp>
      <p:pic>
        <p:nvPicPr>
          <p:cNvPr id="3" name="Picture 2" descr="A picture containing toy, doll&#10;&#10;Description automatically generated">
            <a:extLst>
              <a:ext uri="{FF2B5EF4-FFF2-40B4-BE49-F238E27FC236}">
                <a16:creationId xmlns:a16="http://schemas.microsoft.com/office/drawing/2014/main" id="{CCFBA44C-64BC-4450-9C25-2EBEC7FC407A}"/>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7668424" y="75185"/>
            <a:ext cx="2695150" cy="2695150"/>
          </a:xfrm>
          <a:prstGeom prst="rect">
            <a:avLst/>
          </a:prstGeom>
        </p:spPr>
      </p:pic>
    </p:spTree>
    <p:extLst>
      <p:ext uri="{BB962C8B-B14F-4D97-AF65-F5344CB8AC3E}">
        <p14:creationId xmlns:p14="http://schemas.microsoft.com/office/powerpoint/2010/main" val="24498901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01BA61C-DBA8-9541-9D59-9B99A683E2AA}"/>
              </a:ext>
            </a:extLst>
          </p:cNvPr>
          <p:cNvSpPr>
            <a:spLocks noGrp="1"/>
          </p:cNvSpPr>
          <p:nvPr>
            <p:ph type="body" sz="quarter" idx="13"/>
          </p:nvPr>
        </p:nvSpPr>
        <p:spPr/>
        <p:txBody>
          <a:bodyPr>
            <a:noAutofit/>
          </a:bodyPr>
          <a:lstStyle/>
          <a:p>
            <a:r>
              <a:rPr lang="en-IE" sz="2800" b="1" dirty="0">
                <a:solidFill>
                  <a:srgbClr val="CE1779"/>
                </a:solidFill>
              </a:rPr>
              <a:t>Read More</a:t>
            </a:r>
            <a:endParaRPr lang="en-US" sz="2800" dirty="0">
              <a:solidFill>
                <a:srgbClr val="CE1779"/>
              </a:solidFill>
            </a:endParaRPr>
          </a:p>
        </p:txBody>
      </p:sp>
      <p:pic>
        <p:nvPicPr>
          <p:cNvPr id="9" name="Picture Placeholder 8" descr="A screenshot of a social media post&#10;&#10;Description automatically generated">
            <a:extLst>
              <a:ext uri="{FF2B5EF4-FFF2-40B4-BE49-F238E27FC236}">
                <a16:creationId xmlns:a16="http://schemas.microsoft.com/office/drawing/2014/main" id="{63B0D4B5-B171-C74C-92E6-2D90CAE32DF8}"/>
              </a:ext>
            </a:extLst>
          </p:cNvPr>
          <p:cNvPicPr>
            <a:picLocks noGrp="1" noChangeAspect="1"/>
          </p:cNvPicPr>
          <p:nvPr>
            <p:ph type="pic" sz="quarter" idx="15"/>
          </p:nvPr>
        </p:nvPicPr>
        <p:blipFill>
          <a:blip r:embed="rId2"/>
          <a:srcRect l="2536" r="2536"/>
          <a:stretch>
            <a:fillRect/>
          </a:stretch>
        </p:blipFill>
        <p:spPr/>
      </p:pic>
      <p:sp>
        <p:nvSpPr>
          <p:cNvPr id="8" name="Rectangle 7">
            <a:extLst>
              <a:ext uri="{FF2B5EF4-FFF2-40B4-BE49-F238E27FC236}">
                <a16:creationId xmlns:a16="http://schemas.microsoft.com/office/drawing/2014/main" id="{5D63F97A-B6E8-4E4C-8B1A-1913E1D70A5F}"/>
              </a:ext>
            </a:extLst>
          </p:cNvPr>
          <p:cNvSpPr/>
          <p:nvPr/>
        </p:nvSpPr>
        <p:spPr>
          <a:xfrm>
            <a:off x="171450" y="762367"/>
            <a:ext cx="11791950" cy="319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4">
            <a:extLst>
              <a:ext uri="{FF2B5EF4-FFF2-40B4-BE49-F238E27FC236}">
                <a16:creationId xmlns:a16="http://schemas.microsoft.com/office/drawing/2014/main" id="{5617A444-8707-1E4D-BFA0-2BBAB4836185}"/>
              </a:ext>
            </a:extLst>
          </p:cNvPr>
          <p:cNvSpPr>
            <a:spLocks noGrp="1"/>
          </p:cNvSpPr>
          <p:nvPr>
            <p:ph type="body" sz="quarter" idx="14"/>
          </p:nvPr>
        </p:nvSpPr>
        <p:spPr>
          <a:xfrm>
            <a:off x="0" y="704709"/>
            <a:ext cx="12192000" cy="590599"/>
          </a:xfrm>
        </p:spPr>
        <p:txBody>
          <a:bodyPr/>
          <a:lstStyle/>
          <a:p>
            <a:r>
              <a:rPr lang="en-US" sz="1800" u="sng" dirty="0">
                <a:hlinkClick r:id="rId3"/>
              </a:rPr>
              <a:t>http://pinchot.edu/what-is-intrapreneurship/</a:t>
            </a:r>
            <a:endParaRPr lang="en-IE" sz="1800" dirty="0"/>
          </a:p>
          <a:p>
            <a:r>
              <a:rPr lang="en-US" sz="1800" u="sng" dirty="0">
                <a:hlinkClick r:id="rId4"/>
              </a:rPr>
              <a:t>https://www.mindtools.com/pages/article/intrapreneurship.htm</a:t>
            </a:r>
            <a:endParaRPr lang="en-IE" sz="1800" dirty="0"/>
          </a:p>
        </p:txBody>
      </p:sp>
    </p:spTree>
    <p:extLst>
      <p:ext uri="{BB962C8B-B14F-4D97-AF65-F5344CB8AC3E}">
        <p14:creationId xmlns:p14="http://schemas.microsoft.com/office/powerpoint/2010/main" val="7789246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icture containing food&#10;&#10;Description automatically generated">
            <a:extLst>
              <a:ext uri="{FF2B5EF4-FFF2-40B4-BE49-F238E27FC236}">
                <a16:creationId xmlns:a16="http://schemas.microsoft.com/office/drawing/2014/main" id="{971ECE9B-66F4-0846-AB2E-43571C8279A3}"/>
              </a:ext>
            </a:extLst>
          </p:cNvPr>
          <p:cNvPicPr>
            <a:picLocks noGrp="1" noChangeAspect="1"/>
          </p:cNvPicPr>
          <p:nvPr>
            <p:ph type="pic" sz="quarter" idx="15"/>
          </p:nvPr>
        </p:nvPicPr>
        <p:blipFill rotWithShape="1">
          <a:blip r:embed="rId2"/>
          <a:srcRect l="1328" t="708" r="43744" b="-708"/>
          <a:stretch/>
        </p:blipFill>
        <p:spPr>
          <a:xfrm>
            <a:off x="8802435" y="1223694"/>
            <a:ext cx="3389565" cy="4033653"/>
          </a:xfrm>
        </p:spPr>
      </p:pic>
      <p:sp>
        <p:nvSpPr>
          <p:cNvPr id="7" name="Text Placeholder 6">
            <a:extLst>
              <a:ext uri="{FF2B5EF4-FFF2-40B4-BE49-F238E27FC236}">
                <a16:creationId xmlns:a16="http://schemas.microsoft.com/office/drawing/2014/main" id="{5464A009-7EF0-D04D-9173-B576315DB3A3}"/>
              </a:ext>
            </a:extLst>
          </p:cNvPr>
          <p:cNvSpPr>
            <a:spLocks noGrp="1"/>
          </p:cNvSpPr>
          <p:nvPr>
            <p:ph type="body" sz="quarter" idx="17"/>
          </p:nvPr>
        </p:nvSpPr>
        <p:spPr>
          <a:xfrm>
            <a:off x="386048" y="415649"/>
            <a:ext cx="7386352" cy="3642009"/>
          </a:xfrm>
          <a:solidFill>
            <a:schemeClr val="bg1"/>
          </a:solidFill>
        </p:spPr>
        <p:txBody>
          <a:bodyPr/>
          <a:lstStyle/>
          <a:p>
            <a:pPr algn="just"/>
            <a:r>
              <a:rPr lang="en-US" sz="2400" dirty="0"/>
              <a:t>A business with an intrapreneurial mindset attracts like-minded professionals to an internal innovation culture where creativity is fostered and recognized. </a:t>
            </a:r>
          </a:p>
          <a:p>
            <a:pPr algn="just"/>
            <a:r>
              <a:rPr lang="en-US" sz="2400" dirty="0"/>
              <a:t>The morale of your employee goes up when they know there is a business culture in which entrepreneurship is valued and rewarded. This phenomenon typically occurs in technology companies or the retail or service sectors but can also be applied to most other sectors. </a:t>
            </a:r>
          </a:p>
          <a:p>
            <a:pPr algn="just"/>
            <a:endParaRPr lang="en-US" sz="2000" b="1" dirty="0"/>
          </a:p>
          <a:p>
            <a:pPr algn="just"/>
            <a:endParaRPr lang="en-US" sz="2400" b="1" dirty="0"/>
          </a:p>
          <a:p>
            <a:r>
              <a:rPr lang="en-US" b="1" dirty="0">
                <a:solidFill>
                  <a:srgbClr val="CE1779"/>
                </a:solidFill>
              </a:rPr>
              <a:t>READ MORE - </a:t>
            </a:r>
            <a:r>
              <a:rPr lang="en-US" dirty="0">
                <a:solidFill>
                  <a:srgbClr val="CE1779"/>
                </a:solidFill>
              </a:rPr>
              <a:t>How to Encourage Intrapreneurship at your company </a:t>
            </a:r>
            <a:endParaRPr lang="en-IE" dirty="0">
              <a:solidFill>
                <a:srgbClr val="CE1779"/>
              </a:solidFill>
            </a:endParaRPr>
          </a:p>
          <a:p>
            <a:r>
              <a:rPr lang="en-US" sz="1500" u="sng" dirty="0">
                <a:hlinkClick r:id="rId3"/>
              </a:rPr>
              <a:t>https://www.getvetter.com/posts/178-how-to-encourage-intrapreneurship-at-your-company</a:t>
            </a:r>
            <a:endParaRPr lang="en-IE" sz="1500" b="1" dirty="0"/>
          </a:p>
          <a:p>
            <a:pPr algn="just"/>
            <a:endParaRPr lang="en-IE" sz="2400" b="1" dirty="0"/>
          </a:p>
          <a:p>
            <a:pPr algn="just"/>
            <a:endParaRPr lang="en-US" sz="2400" dirty="0"/>
          </a:p>
        </p:txBody>
      </p:sp>
    </p:spTree>
    <p:extLst>
      <p:ext uri="{BB962C8B-B14F-4D97-AF65-F5344CB8AC3E}">
        <p14:creationId xmlns:p14="http://schemas.microsoft.com/office/powerpoint/2010/main" val="14848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6390890" cy="2654302"/>
          </a:xfrm>
        </p:spPr>
        <p:txBody>
          <a:bodyPr/>
          <a:lstStyle/>
          <a:p>
            <a:r>
              <a:rPr lang="en-US" dirty="0">
                <a:latin typeface="+mn-lt"/>
              </a:rPr>
              <a:t>6.5 FINAL ADVICE FROM YOUR BUSINESS PEERS/NEW EMPLOYERS</a:t>
            </a:r>
            <a:r>
              <a:rPr lang="en-IE" dirty="0">
                <a:latin typeface="+mn-lt"/>
              </a:rPr>
              <a:t> </a:t>
            </a:r>
          </a:p>
        </p:txBody>
      </p:sp>
      <p:pic>
        <p:nvPicPr>
          <p:cNvPr id="4" name="Picture 3" descr="A close up of a logo&#10;&#10;Description automatically generated">
            <a:extLst>
              <a:ext uri="{FF2B5EF4-FFF2-40B4-BE49-F238E27FC236}">
                <a16:creationId xmlns:a16="http://schemas.microsoft.com/office/drawing/2014/main" id="{930B7F33-4B1E-41B2-9CFC-48237EAAB327}"/>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l="7037" r="6825"/>
          <a:stretch/>
        </p:blipFill>
        <p:spPr>
          <a:xfrm>
            <a:off x="7157545" y="983995"/>
            <a:ext cx="4908332" cy="2528577"/>
          </a:xfrm>
          <a:prstGeom prst="rect">
            <a:avLst/>
          </a:prstGeom>
        </p:spPr>
      </p:pic>
    </p:spTree>
    <p:extLst>
      <p:ext uri="{BB962C8B-B14F-4D97-AF65-F5344CB8AC3E}">
        <p14:creationId xmlns:p14="http://schemas.microsoft.com/office/powerpoint/2010/main" val="29950967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0B1961B9-3E2E-8746-BAB9-4307E3BCAD3E}"/>
              </a:ext>
            </a:extLst>
          </p:cNvPr>
          <p:cNvSpPr txBox="1">
            <a:spLocks/>
          </p:cNvSpPr>
          <p:nvPr/>
        </p:nvSpPr>
        <p:spPr>
          <a:xfrm>
            <a:off x="1319721" y="1"/>
            <a:ext cx="9552558" cy="5972174"/>
          </a:xfrm>
          <a:prstGeom prst="rect">
            <a:avLst/>
          </a:prstGeom>
        </p:spPr>
        <p:txBody>
          <a:bodyPr anchor="ct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IE" sz="2400" b="1" i="1" dirty="0">
                <a:solidFill>
                  <a:schemeClr val="bg1"/>
                </a:solidFill>
                <a:highlight>
                  <a:srgbClr val="8F257A"/>
                </a:highlight>
              </a:rPr>
              <a:t>CLARITY, SPELLING OUT WHAT NEEDS TO BE DONE</a:t>
            </a:r>
          </a:p>
          <a:p>
            <a:pPr algn="ctr"/>
            <a:endParaRPr lang="en-IE" sz="2400" dirty="0">
              <a:solidFill>
                <a:srgbClr val="6D6E6C"/>
              </a:solidFill>
            </a:endParaRPr>
          </a:p>
          <a:p>
            <a:pPr algn="ctr"/>
            <a:r>
              <a:rPr lang="en-IE" sz="2400" i="1" dirty="0">
                <a:solidFill>
                  <a:srgbClr val="6D6E6C"/>
                </a:solidFill>
              </a:rPr>
              <a:t> My first employee was the type of person who did not absorb verbal instructions   which meant we had some misunderstandings in the early weeks. At a review meeting just a few weeks in, we realised we needed to use a task management system – we used </a:t>
            </a:r>
            <a:r>
              <a:rPr lang="en-IE" sz="2400" i="1" dirty="0" err="1">
                <a:solidFill>
                  <a:srgbClr val="6D6E6C"/>
                </a:solidFill>
              </a:rPr>
              <a:t>www.monday.com</a:t>
            </a:r>
            <a:r>
              <a:rPr lang="en-IE" sz="2400" i="1" dirty="0">
                <a:solidFill>
                  <a:srgbClr val="6D6E6C"/>
                </a:solidFill>
              </a:rPr>
              <a:t> – so I can list each and every task, when it needs to be done by, how urgent it is,  any specific notes/instructions and they then track progress and I can see same. It is so reassuring, the investment in the subscription was really worthwhile. </a:t>
            </a:r>
          </a:p>
          <a:p>
            <a:pPr algn="ctr"/>
            <a:endParaRPr lang="en-IE" sz="2400" dirty="0">
              <a:solidFill>
                <a:srgbClr val="6D6E6C"/>
              </a:solidFill>
            </a:endParaRPr>
          </a:p>
          <a:p>
            <a:pPr algn="ctr"/>
            <a:r>
              <a:rPr lang="en-IE" sz="2400" b="1" i="1" dirty="0">
                <a:solidFill>
                  <a:srgbClr val="8F257A"/>
                </a:solidFill>
              </a:rPr>
              <a:t> John, Security Software Business, UK1</a:t>
            </a:r>
            <a:endParaRPr lang="en-IE" sz="2400" dirty="0">
              <a:solidFill>
                <a:srgbClr val="8F257A"/>
              </a:solidFill>
            </a:endParaRPr>
          </a:p>
        </p:txBody>
      </p:sp>
      <p:sp>
        <p:nvSpPr>
          <p:cNvPr id="4" name="Text Placeholder 4">
            <a:extLst>
              <a:ext uri="{FF2B5EF4-FFF2-40B4-BE49-F238E27FC236}">
                <a16:creationId xmlns:a16="http://schemas.microsoft.com/office/drawing/2014/main" id="{9CA46C00-777B-A94A-81E8-33351E0E5EB2}"/>
              </a:ext>
            </a:extLst>
          </p:cNvPr>
          <p:cNvSpPr txBox="1">
            <a:spLocks/>
          </p:cNvSpPr>
          <p:nvPr/>
        </p:nvSpPr>
        <p:spPr>
          <a:xfrm>
            <a:off x="1100136" y="1628775"/>
            <a:ext cx="206692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8F257A"/>
                </a:solidFill>
                <a:latin typeface="Times" pitchFamily="2" charset="0"/>
              </a:rPr>
              <a:t>“</a:t>
            </a:r>
            <a:endParaRPr lang="en-IE" sz="9600" b="1" dirty="0">
              <a:solidFill>
                <a:srgbClr val="8F257A"/>
              </a:solidFill>
              <a:latin typeface="Times" pitchFamily="2" charset="0"/>
            </a:endParaRPr>
          </a:p>
        </p:txBody>
      </p:sp>
      <p:sp>
        <p:nvSpPr>
          <p:cNvPr id="5" name="Text Placeholder 4">
            <a:extLst>
              <a:ext uri="{FF2B5EF4-FFF2-40B4-BE49-F238E27FC236}">
                <a16:creationId xmlns:a16="http://schemas.microsoft.com/office/drawing/2014/main" id="{D6E9AEEB-D568-5A4C-8B56-54B6A5DB8A20}"/>
              </a:ext>
            </a:extLst>
          </p:cNvPr>
          <p:cNvSpPr txBox="1">
            <a:spLocks/>
          </p:cNvSpPr>
          <p:nvPr/>
        </p:nvSpPr>
        <p:spPr>
          <a:xfrm rot="10800000">
            <a:off x="9610727" y="3200399"/>
            <a:ext cx="190499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8F257A"/>
                </a:solidFill>
                <a:latin typeface="Times" pitchFamily="2" charset="0"/>
              </a:rPr>
              <a:t>“</a:t>
            </a:r>
            <a:endParaRPr lang="en-IE" sz="9600" b="1" dirty="0">
              <a:solidFill>
                <a:srgbClr val="8F257A"/>
              </a:solidFill>
              <a:latin typeface="Times" pitchFamily="2" charset="0"/>
            </a:endParaRPr>
          </a:p>
        </p:txBody>
      </p:sp>
    </p:spTree>
    <p:extLst>
      <p:ext uri="{BB962C8B-B14F-4D97-AF65-F5344CB8AC3E}">
        <p14:creationId xmlns:p14="http://schemas.microsoft.com/office/powerpoint/2010/main" val="37744931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0B1961B9-3E2E-8746-BAB9-4307E3BCAD3E}"/>
              </a:ext>
            </a:extLst>
          </p:cNvPr>
          <p:cNvSpPr txBox="1">
            <a:spLocks/>
          </p:cNvSpPr>
          <p:nvPr/>
        </p:nvSpPr>
        <p:spPr>
          <a:xfrm>
            <a:off x="1319721" y="1"/>
            <a:ext cx="9552558" cy="5972174"/>
          </a:xfrm>
          <a:prstGeom prst="rect">
            <a:avLst/>
          </a:prstGeom>
        </p:spPr>
        <p:txBody>
          <a:bodyPr anchor="ct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US" sz="2400" b="1" dirty="0">
                <a:solidFill>
                  <a:schemeClr val="bg1"/>
                </a:solidFill>
                <a:highlight>
                  <a:srgbClr val="16A8D3"/>
                </a:highlight>
              </a:rPr>
              <a:t>ENCOURAGE INDEPENDENCE AND SELF-SUFFICIENCY</a:t>
            </a:r>
          </a:p>
          <a:p>
            <a:pPr algn="ctr"/>
            <a:endParaRPr lang="en-IE" sz="2400" b="1" dirty="0">
              <a:solidFill>
                <a:schemeClr val="bg1"/>
              </a:solidFill>
              <a:highlight>
                <a:srgbClr val="16A8D3"/>
              </a:highlight>
            </a:endParaRPr>
          </a:p>
          <a:p>
            <a:pPr algn="ctr"/>
            <a:r>
              <a:rPr lang="en-US" sz="2400" i="1" dirty="0">
                <a:solidFill>
                  <a:srgbClr val="6D6E6C"/>
                </a:solidFill>
              </a:rPr>
              <a:t>There is never enough time and I was very fearful that a new employee would suck   my time and energy and divert me from getting everything done.  The worst result for me would have been a new and ‘needy’ employee.  From day one, and even back in the interview, I was really clear I needed a self-starter as my first employee somebody that I empower to give the initiative to solve problems and give me solution.</a:t>
            </a:r>
          </a:p>
          <a:p>
            <a:pPr algn="ctr"/>
            <a:endParaRPr lang="en-IE" sz="2400" b="1" dirty="0">
              <a:solidFill>
                <a:srgbClr val="6D6E6C"/>
              </a:solidFill>
            </a:endParaRPr>
          </a:p>
          <a:p>
            <a:pPr algn="ctr"/>
            <a:r>
              <a:rPr lang="en-IE" sz="2400" b="1" i="1" dirty="0">
                <a:solidFill>
                  <a:srgbClr val="6D6E6C"/>
                </a:solidFill>
              </a:rPr>
              <a:t> Juan Carlos, IT Consultant, Spain 1</a:t>
            </a:r>
            <a:endParaRPr lang="en-IE" sz="2400" dirty="0">
              <a:solidFill>
                <a:srgbClr val="6D6E6C"/>
              </a:solidFill>
            </a:endParaRPr>
          </a:p>
        </p:txBody>
      </p:sp>
      <p:sp>
        <p:nvSpPr>
          <p:cNvPr id="4" name="Text Placeholder 4">
            <a:extLst>
              <a:ext uri="{FF2B5EF4-FFF2-40B4-BE49-F238E27FC236}">
                <a16:creationId xmlns:a16="http://schemas.microsoft.com/office/drawing/2014/main" id="{9CA46C00-777B-A94A-81E8-33351E0E5EB2}"/>
              </a:ext>
            </a:extLst>
          </p:cNvPr>
          <p:cNvSpPr txBox="1">
            <a:spLocks/>
          </p:cNvSpPr>
          <p:nvPr/>
        </p:nvSpPr>
        <p:spPr>
          <a:xfrm>
            <a:off x="900111" y="2309813"/>
            <a:ext cx="206692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16A8D3"/>
                </a:solidFill>
                <a:latin typeface="Times" pitchFamily="2" charset="0"/>
              </a:rPr>
              <a:t>“</a:t>
            </a:r>
            <a:endParaRPr lang="en-IE" sz="9600" b="1" dirty="0">
              <a:solidFill>
                <a:srgbClr val="16A8D3"/>
              </a:solidFill>
              <a:latin typeface="Times" pitchFamily="2" charset="0"/>
            </a:endParaRPr>
          </a:p>
        </p:txBody>
      </p:sp>
      <p:sp>
        <p:nvSpPr>
          <p:cNvPr id="5" name="Text Placeholder 4">
            <a:extLst>
              <a:ext uri="{FF2B5EF4-FFF2-40B4-BE49-F238E27FC236}">
                <a16:creationId xmlns:a16="http://schemas.microsoft.com/office/drawing/2014/main" id="{D6E9AEEB-D568-5A4C-8B56-54B6A5DB8A20}"/>
              </a:ext>
            </a:extLst>
          </p:cNvPr>
          <p:cNvSpPr txBox="1">
            <a:spLocks/>
          </p:cNvSpPr>
          <p:nvPr/>
        </p:nvSpPr>
        <p:spPr>
          <a:xfrm rot="10800000">
            <a:off x="9610726" y="3886199"/>
            <a:ext cx="733423" cy="676274"/>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16A8D3"/>
                </a:solidFill>
                <a:latin typeface="Times" pitchFamily="2" charset="0"/>
              </a:rPr>
              <a:t>“</a:t>
            </a:r>
            <a:endParaRPr lang="en-IE" sz="9600" b="1" dirty="0">
              <a:solidFill>
                <a:srgbClr val="16A8D3"/>
              </a:solidFill>
              <a:latin typeface="Times" pitchFamily="2" charset="0"/>
            </a:endParaRPr>
          </a:p>
        </p:txBody>
      </p:sp>
    </p:spTree>
    <p:extLst>
      <p:ext uri="{BB962C8B-B14F-4D97-AF65-F5344CB8AC3E}">
        <p14:creationId xmlns:p14="http://schemas.microsoft.com/office/powerpoint/2010/main" val="14213080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0B1961B9-3E2E-8746-BAB9-4307E3BCAD3E}"/>
              </a:ext>
            </a:extLst>
          </p:cNvPr>
          <p:cNvSpPr txBox="1">
            <a:spLocks/>
          </p:cNvSpPr>
          <p:nvPr/>
        </p:nvSpPr>
        <p:spPr>
          <a:xfrm>
            <a:off x="1319721" y="1"/>
            <a:ext cx="9552558" cy="5972174"/>
          </a:xfrm>
          <a:prstGeom prst="rect">
            <a:avLst/>
          </a:prstGeom>
        </p:spPr>
        <p:txBody>
          <a:bodyPr anchor="ct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IE" sz="2400" b="1" i="1" dirty="0">
                <a:solidFill>
                  <a:schemeClr val="bg1"/>
                </a:solidFill>
                <a:highlight>
                  <a:srgbClr val="EE7123"/>
                </a:highlight>
              </a:rPr>
              <a:t>DELEGATE CAREFULLY AND STRATEGICALLY</a:t>
            </a:r>
          </a:p>
          <a:p>
            <a:pPr algn="ctr"/>
            <a:endParaRPr lang="en-IE" sz="800" dirty="0">
              <a:solidFill>
                <a:schemeClr val="bg1"/>
              </a:solidFill>
              <a:highlight>
                <a:srgbClr val="EE7123"/>
              </a:highlight>
            </a:endParaRPr>
          </a:p>
          <a:p>
            <a:pPr algn="ctr"/>
            <a:r>
              <a:rPr lang="en-IE" sz="2400" i="1" dirty="0">
                <a:solidFill>
                  <a:srgbClr val="6D6E6C"/>
                </a:solidFill>
              </a:rPr>
              <a:t>  I was surprised that the main struggle I had when I took on my first full time  employee was to find tasks I would let go of. Even though I know my new employee was wholly capable of completing key business tasks, I struggled with</a:t>
            </a:r>
            <a:r>
              <a:rPr lang="en-IE" sz="2400" dirty="0">
                <a:solidFill>
                  <a:srgbClr val="6D6E6C"/>
                </a:solidFill>
              </a:rPr>
              <a:t> </a:t>
            </a:r>
            <a:r>
              <a:rPr lang="en-IE" sz="2400" i="1" dirty="0">
                <a:solidFill>
                  <a:srgbClr val="6D6E6C"/>
                </a:solidFill>
              </a:rPr>
              <a:t>relinquishing the control of same.  It was almost like I wanted to stay in the nitty gritty details as opposed to concentrating on the big picture and growing the business strategically. This surprised me and I had to consciously LET GO and trust their abilities.  It worked out really well and the more I delegated key tasks and expanded their remit and role, the more my employee thrived and contributed to real business progress.  I have now expanded my business to employ three other people. Without doubt, the first is the hardest but it does pay off.    </a:t>
            </a:r>
          </a:p>
          <a:p>
            <a:pPr algn="ctr"/>
            <a:r>
              <a:rPr lang="en-IE" sz="800" i="1" dirty="0">
                <a:solidFill>
                  <a:srgbClr val="6D6E6C"/>
                </a:solidFill>
              </a:rPr>
              <a:t>                                                             </a:t>
            </a:r>
            <a:endParaRPr lang="en-IE" sz="800" dirty="0">
              <a:solidFill>
                <a:srgbClr val="6D6E6C"/>
              </a:solidFill>
            </a:endParaRPr>
          </a:p>
          <a:p>
            <a:pPr algn="ctr"/>
            <a:r>
              <a:rPr lang="en-IE" sz="2400" b="1" i="1" dirty="0">
                <a:solidFill>
                  <a:srgbClr val="EE7123"/>
                </a:solidFill>
              </a:rPr>
              <a:t> Maria, Marketing Consultant, Ireland</a:t>
            </a:r>
            <a:endParaRPr lang="en-IE" sz="2400" dirty="0">
              <a:solidFill>
                <a:srgbClr val="EE7123"/>
              </a:solidFill>
            </a:endParaRPr>
          </a:p>
        </p:txBody>
      </p:sp>
      <p:sp>
        <p:nvSpPr>
          <p:cNvPr id="4" name="Text Placeholder 4">
            <a:extLst>
              <a:ext uri="{FF2B5EF4-FFF2-40B4-BE49-F238E27FC236}">
                <a16:creationId xmlns:a16="http://schemas.microsoft.com/office/drawing/2014/main" id="{9CA46C00-777B-A94A-81E8-33351E0E5EB2}"/>
              </a:ext>
            </a:extLst>
          </p:cNvPr>
          <p:cNvSpPr txBox="1">
            <a:spLocks/>
          </p:cNvSpPr>
          <p:nvPr/>
        </p:nvSpPr>
        <p:spPr>
          <a:xfrm>
            <a:off x="1014411" y="885825"/>
            <a:ext cx="206692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EE7123"/>
                </a:solidFill>
                <a:latin typeface="Times" pitchFamily="2" charset="0"/>
              </a:rPr>
              <a:t>“</a:t>
            </a:r>
            <a:endParaRPr lang="en-IE" sz="9600" b="1" dirty="0">
              <a:solidFill>
                <a:srgbClr val="EE7123"/>
              </a:solidFill>
              <a:latin typeface="Times" pitchFamily="2" charset="0"/>
            </a:endParaRPr>
          </a:p>
        </p:txBody>
      </p:sp>
      <p:sp>
        <p:nvSpPr>
          <p:cNvPr id="5" name="Text Placeholder 4">
            <a:extLst>
              <a:ext uri="{FF2B5EF4-FFF2-40B4-BE49-F238E27FC236}">
                <a16:creationId xmlns:a16="http://schemas.microsoft.com/office/drawing/2014/main" id="{D6E9AEEB-D568-5A4C-8B56-54B6A5DB8A20}"/>
              </a:ext>
            </a:extLst>
          </p:cNvPr>
          <p:cNvSpPr txBox="1">
            <a:spLocks/>
          </p:cNvSpPr>
          <p:nvPr/>
        </p:nvSpPr>
        <p:spPr>
          <a:xfrm rot="10800000">
            <a:off x="8539164" y="3871912"/>
            <a:ext cx="190499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EE7123"/>
                </a:solidFill>
                <a:latin typeface="Times" pitchFamily="2" charset="0"/>
              </a:rPr>
              <a:t>“</a:t>
            </a:r>
            <a:endParaRPr lang="en-IE" sz="9600" b="1" dirty="0">
              <a:solidFill>
                <a:srgbClr val="EE7123"/>
              </a:solidFill>
              <a:latin typeface="Times" pitchFamily="2" charset="0"/>
            </a:endParaRPr>
          </a:p>
        </p:txBody>
      </p:sp>
    </p:spTree>
    <p:extLst>
      <p:ext uri="{BB962C8B-B14F-4D97-AF65-F5344CB8AC3E}">
        <p14:creationId xmlns:p14="http://schemas.microsoft.com/office/powerpoint/2010/main" val="37885019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0B1961B9-3E2E-8746-BAB9-4307E3BCAD3E}"/>
              </a:ext>
            </a:extLst>
          </p:cNvPr>
          <p:cNvSpPr txBox="1">
            <a:spLocks/>
          </p:cNvSpPr>
          <p:nvPr/>
        </p:nvSpPr>
        <p:spPr>
          <a:xfrm>
            <a:off x="1100136" y="0"/>
            <a:ext cx="9991728" cy="6072187"/>
          </a:xfrm>
          <a:prstGeom prst="rect">
            <a:avLst/>
          </a:prstGeom>
        </p:spPr>
        <p:txBody>
          <a:bodyPr anchor="ct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IE" sz="2400" dirty="0">
                <a:solidFill>
                  <a:schemeClr val="bg1"/>
                </a:solidFill>
                <a:highlight>
                  <a:srgbClr val="EA1D76"/>
                </a:highlight>
              </a:rPr>
              <a:t>EMPLOYEE TIME IS MY MONEY!</a:t>
            </a:r>
          </a:p>
          <a:p>
            <a:pPr algn="ctr"/>
            <a:endParaRPr lang="en-IE" sz="800" dirty="0">
              <a:solidFill>
                <a:schemeClr val="bg1"/>
              </a:solidFill>
              <a:highlight>
                <a:srgbClr val="EA1D76"/>
              </a:highlight>
            </a:endParaRPr>
          </a:p>
          <a:p>
            <a:pPr algn="ctr"/>
            <a:r>
              <a:rPr lang="en-US" sz="2400" i="1" dirty="0">
                <a:solidFill>
                  <a:srgbClr val="6D6E6C"/>
                </a:solidFill>
              </a:rPr>
              <a:t>I have been very careful to ensure that my new employee knows that their   time is money, in a nice way of course!   Obviously, and particularly at the beginning of their employment, you are establishing how long the tasks take another person to completion, a person that is in learning and induction mode.  Managing another person’s time is one of the most difficult things to get used to with a new employee.  We spent the first few weeks testing and experimenting to find what the baseline time is involved in completing their tasks. Breaking down tasks into chunks of time gives you great insights.  It can also help you review your costing and pricing approaches – when I analyzed some of our jobs properly, it was clear we needed to charge more.                        Time is money is my new motto!  Track employee progress over the  early weeks and months and over time you will establish a sound baseline. </a:t>
            </a:r>
          </a:p>
          <a:p>
            <a:pPr algn="ctr"/>
            <a:endParaRPr lang="en-IE" sz="800" b="1" dirty="0">
              <a:solidFill>
                <a:srgbClr val="6D6E6C"/>
              </a:solidFill>
            </a:endParaRPr>
          </a:p>
          <a:p>
            <a:pPr algn="ctr"/>
            <a:r>
              <a:rPr lang="en-US" sz="2400" b="1" i="1" dirty="0">
                <a:solidFill>
                  <a:srgbClr val="EA1D76"/>
                </a:solidFill>
              </a:rPr>
              <a:t>Kevin, Mechanical Engineering Business, Ireland</a:t>
            </a:r>
            <a:endParaRPr lang="en-IE" sz="2400" b="1" dirty="0">
              <a:solidFill>
                <a:srgbClr val="EA1D76"/>
              </a:solidFill>
            </a:endParaRPr>
          </a:p>
        </p:txBody>
      </p:sp>
      <p:sp>
        <p:nvSpPr>
          <p:cNvPr id="4" name="Text Placeholder 4">
            <a:extLst>
              <a:ext uri="{FF2B5EF4-FFF2-40B4-BE49-F238E27FC236}">
                <a16:creationId xmlns:a16="http://schemas.microsoft.com/office/drawing/2014/main" id="{9CA46C00-777B-A94A-81E8-33351E0E5EB2}"/>
              </a:ext>
            </a:extLst>
          </p:cNvPr>
          <p:cNvSpPr txBox="1">
            <a:spLocks/>
          </p:cNvSpPr>
          <p:nvPr/>
        </p:nvSpPr>
        <p:spPr>
          <a:xfrm>
            <a:off x="785811" y="914399"/>
            <a:ext cx="206692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EA1D76"/>
                </a:solidFill>
                <a:latin typeface="Times" pitchFamily="2" charset="0"/>
              </a:rPr>
              <a:t>“</a:t>
            </a:r>
            <a:endParaRPr lang="en-IE" sz="9600" b="1" dirty="0">
              <a:solidFill>
                <a:srgbClr val="EA1D76"/>
              </a:solidFill>
              <a:latin typeface="Times" pitchFamily="2" charset="0"/>
            </a:endParaRPr>
          </a:p>
        </p:txBody>
      </p:sp>
      <p:sp>
        <p:nvSpPr>
          <p:cNvPr id="5" name="Text Placeholder 4">
            <a:extLst>
              <a:ext uri="{FF2B5EF4-FFF2-40B4-BE49-F238E27FC236}">
                <a16:creationId xmlns:a16="http://schemas.microsoft.com/office/drawing/2014/main" id="{D6E9AEEB-D568-5A4C-8B56-54B6A5DB8A20}"/>
              </a:ext>
            </a:extLst>
          </p:cNvPr>
          <p:cNvSpPr txBox="1">
            <a:spLocks/>
          </p:cNvSpPr>
          <p:nvPr/>
        </p:nvSpPr>
        <p:spPr>
          <a:xfrm rot="10800000">
            <a:off x="9186867" y="4071937"/>
            <a:ext cx="190499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EA1D76"/>
                </a:solidFill>
                <a:latin typeface="Times" pitchFamily="2" charset="0"/>
              </a:rPr>
              <a:t>“</a:t>
            </a:r>
            <a:endParaRPr lang="en-IE" sz="9600" b="1" dirty="0">
              <a:solidFill>
                <a:srgbClr val="EA1D76"/>
              </a:solidFill>
              <a:latin typeface="Times" pitchFamily="2" charset="0"/>
            </a:endParaRPr>
          </a:p>
        </p:txBody>
      </p:sp>
    </p:spTree>
    <p:extLst>
      <p:ext uri="{BB962C8B-B14F-4D97-AF65-F5344CB8AC3E}">
        <p14:creationId xmlns:p14="http://schemas.microsoft.com/office/powerpoint/2010/main" val="23955528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0B1961B9-3E2E-8746-BAB9-4307E3BCAD3E}"/>
              </a:ext>
            </a:extLst>
          </p:cNvPr>
          <p:cNvSpPr txBox="1">
            <a:spLocks/>
          </p:cNvSpPr>
          <p:nvPr/>
        </p:nvSpPr>
        <p:spPr>
          <a:xfrm>
            <a:off x="1319721" y="0"/>
            <a:ext cx="9552558" cy="6129337"/>
          </a:xfrm>
          <a:prstGeom prst="rect">
            <a:avLst/>
          </a:prstGeom>
        </p:spPr>
        <p:txBody>
          <a:bodyPr anchor="ct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IE" sz="2400" b="1" dirty="0">
                <a:solidFill>
                  <a:schemeClr val="bg1"/>
                </a:solidFill>
                <a:highlight>
                  <a:srgbClr val="8F257A"/>
                </a:highlight>
              </a:rPr>
              <a:t>BUILDS RELATIONSHIPS; COLLABORATE</a:t>
            </a:r>
          </a:p>
          <a:p>
            <a:pPr algn="ctr"/>
            <a:endParaRPr lang="en-IE" sz="2400" dirty="0">
              <a:solidFill>
                <a:schemeClr val="bg1"/>
              </a:solidFill>
              <a:highlight>
                <a:srgbClr val="8F257A"/>
              </a:highlight>
            </a:endParaRPr>
          </a:p>
          <a:p>
            <a:pPr algn="ctr"/>
            <a:r>
              <a:rPr lang="en-IE" sz="2400" i="1" dirty="0">
                <a:solidFill>
                  <a:srgbClr val="6D6E6C"/>
                </a:solidFill>
              </a:rPr>
              <a:t>Collaboration is all about working together. For me, the value is in the  relationship  with my first employee. By working together and really taking advantage of their educational knowledge, we have come up with new approaches in the marketplace, solutions and ideas.                                       They tell me they find working in my small business stimulating                       as they    get to try out the newest solutions and ideas. </a:t>
            </a:r>
          </a:p>
          <a:p>
            <a:pPr algn="ctr"/>
            <a:endParaRPr lang="en-IE" sz="2400" dirty="0">
              <a:solidFill>
                <a:srgbClr val="6D6E6C"/>
              </a:solidFill>
            </a:endParaRPr>
          </a:p>
          <a:p>
            <a:pPr algn="ctr"/>
            <a:r>
              <a:rPr lang="en-IE" sz="2400" b="1" dirty="0">
                <a:solidFill>
                  <a:srgbClr val="8F257A"/>
                </a:solidFill>
              </a:rPr>
              <a:t>Anna Marie, Mobile Beauty Business and Blogger, Northern Ireland</a:t>
            </a:r>
            <a:endParaRPr lang="en-IE" sz="2400" dirty="0">
              <a:solidFill>
                <a:srgbClr val="8F257A"/>
              </a:solidFill>
            </a:endParaRPr>
          </a:p>
        </p:txBody>
      </p:sp>
      <p:sp>
        <p:nvSpPr>
          <p:cNvPr id="4" name="Text Placeholder 4">
            <a:extLst>
              <a:ext uri="{FF2B5EF4-FFF2-40B4-BE49-F238E27FC236}">
                <a16:creationId xmlns:a16="http://schemas.microsoft.com/office/drawing/2014/main" id="{9CA46C00-777B-A94A-81E8-33351E0E5EB2}"/>
              </a:ext>
            </a:extLst>
          </p:cNvPr>
          <p:cNvSpPr txBox="1">
            <a:spLocks/>
          </p:cNvSpPr>
          <p:nvPr/>
        </p:nvSpPr>
        <p:spPr>
          <a:xfrm>
            <a:off x="1014411" y="1757362"/>
            <a:ext cx="206692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8F257A"/>
                </a:solidFill>
                <a:latin typeface="Times" pitchFamily="2" charset="0"/>
              </a:rPr>
              <a:t>“</a:t>
            </a:r>
            <a:endParaRPr lang="en-IE" sz="9600" b="1" dirty="0">
              <a:solidFill>
                <a:srgbClr val="8F257A"/>
              </a:solidFill>
              <a:latin typeface="Times" pitchFamily="2" charset="0"/>
            </a:endParaRPr>
          </a:p>
        </p:txBody>
      </p:sp>
      <p:sp>
        <p:nvSpPr>
          <p:cNvPr id="5" name="Text Placeholder 4">
            <a:extLst>
              <a:ext uri="{FF2B5EF4-FFF2-40B4-BE49-F238E27FC236}">
                <a16:creationId xmlns:a16="http://schemas.microsoft.com/office/drawing/2014/main" id="{D6E9AEEB-D568-5A4C-8B56-54B6A5DB8A20}"/>
              </a:ext>
            </a:extLst>
          </p:cNvPr>
          <p:cNvSpPr txBox="1">
            <a:spLocks/>
          </p:cNvSpPr>
          <p:nvPr/>
        </p:nvSpPr>
        <p:spPr>
          <a:xfrm rot="10800000">
            <a:off x="8482014" y="3186112"/>
            <a:ext cx="190499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8F257A"/>
                </a:solidFill>
                <a:latin typeface="Times" pitchFamily="2" charset="0"/>
              </a:rPr>
              <a:t>“</a:t>
            </a:r>
            <a:endParaRPr lang="en-IE" sz="9600" b="1" dirty="0">
              <a:solidFill>
                <a:srgbClr val="8F257A"/>
              </a:solidFill>
              <a:latin typeface="Times" pitchFamily="2" charset="0"/>
            </a:endParaRPr>
          </a:p>
        </p:txBody>
      </p:sp>
    </p:spTree>
    <p:extLst>
      <p:ext uri="{BB962C8B-B14F-4D97-AF65-F5344CB8AC3E}">
        <p14:creationId xmlns:p14="http://schemas.microsoft.com/office/powerpoint/2010/main" val="19997902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latin typeface="+mn-lt"/>
              </a:rPr>
              <a:t>6.1 INTRODUCTION</a:t>
            </a:r>
          </a:p>
        </p:txBody>
      </p:sp>
    </p:spTree>
    <p:extLst>
      <p:ext uri="{BB962C8B-B14F-4D97-AF65-F5344CB8AC3E}">
        <p14:creationId xmlns:p14="http://schemas.microsoft.com/office/powerpoint/2010/main" val="19384811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0B1961B9-3E2E-8746-BAB9-4307E3BCAD3E}"/>
              </a:ext>
            </a:extLst>
          </p:cNvPr>
          <p:cNvSpPr txBox="1">
            <a:spLocks/>
          </p:cNvSpPr>
          <p:nvPr/>
        </p:nvSpPr>
        <p:spPr>
          <a:xfrm>
            <a:off x="2062416" y="1178724"/>
            <a:ext cx="8067167" cy="4836313"/>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US" sz="2400" b="1" dirty="0">
                <a:solidFill>
                  <a:schemeClr val="bg1"/>
                </a:solidFill>
                <a:highlight>
                  <a:srgbClr val="2E95D2"/>
                </a:highlight>
              </a:rPr>
              <a:t>TRY NOT TO MICROMANAGE</a:t>
            </a:r>
          </a:p>
          <a:p>
            <a:pPr algn="ctr"/>
            <a:endParaRPr lang="en-IE" sz="2400" b="1" dirty="0">
              <a:solidFill>
                <a:schemeClr val="bg1"/>
              </a:solidFill>
              <a:highlight>
                <a:srgbClr val="2E95D2"/>
              </a:highlight>
            </a:endParaRPr>
          </a:p>
          <a:p>
            <a:pPr algn="ctr"/>
            <a:r>
              <a:rPr lang="en-US" sz="2400" i="1" dirty="0">
                <a:solidFill>
                  <a:srgbClr val="6D6E6C"/>
                </a:solidFill>
              </a:rPr>
              <a:t>I was very conscious to avoid micromanaging my new employee.   Yes, oversight of their work is really important, but so too is building their   capacity and their confidence. I found that a project management and task tracker really helped. There are many that can help – some free and some paid for.</a:t>
            </a:r>
          </a:p>
          <a:p>
            <a:pPr algn="ctr"/>
            <a:endParaRPr lang="en-IE" sz="2400" b="1" dirty="0">
              <a:solidFill>
                <a:srgbClr val="6D6E6C"/>
              </a:solidFill>
            </a:endParaRPr>
          </a:p>
          <a:p>
            <a:pPr algn="ctr"/>
            <a:r>
              <a:rPr lang="en-US" sz="2400" b="1" dirty="0">
                <a:solidFill>
                  <a:srgbClr val="2E95D2"/>
                </a:solidFill>
              </a:rPr>
              <a:t>Jacek, web designer, Poland</a:t>
            </a:r>
            <a:endParaRPr lang="en-IE" sz="2400" b="1" dirty="0">
              <a:solidFill>
                <a:srgbClr val="2E95D2"/>
              </a:solidFill>
            </a:endParaRPr>
          </a:p>
        </p:txBody>
      </p:sp>
      <p:sp>
        <p:nvSpPr>
          <p:cNvPr id="4" name="Text Placeholder 4">
            <a:extLst>
              <a:ext uri="{FF2B5EF4-FFF2-40B4-BE49-F238E27FC236}">
                <a16:creationId xmlns:a16="http://schemas.microsoft.com/office/drawing/2014/main" id="{9CA46C00-777B-A94A-81E8-33351E0E5EB2}"/>
              </a:ext>
            </a:extLst>
          </p:cNvPr>
          <p:cNvSpPr txBox="1">
            <a:spLocks/>
          </p:cNvSpPr>
          <p:nvPr/>
        </p:nvSpPr>
        <p:spPr>
          <a:xfrm>
            <a:off x="1857373" y="1885948"/>
            <a:ext cx="206692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2E95D2"/>
                </a:solidFill>
                <a:latin typeface="Times" pitchFamily="2" charset="0"/>
              </a:rPr>
              <a:t>“</a:t>
            </a:r>
            <a:endParaRPr lang="en-IE" sz="9600" b="1" dirty="0">
              <a:solidFill>
                <a:srgbClr val="2E95D2"/>
              </a:solidFill>
              <a:latin typeface="Times" pitchFamily="2" charset="0"/>
            </a:endParaRPr>
          </a:p>
        </p:txBody>
      </p:sp>
      <p:sp>
        <p:nvSpPr>
          <p:cNvPr id="5" name="Text Placeholder 4">
            <a:extLst>
              <a:ext uri="{FF2B5EF4-FFF2-40B4-BE49-F238E27FC236}">
                <a16:creationId xmlns:a16="http://schemas.microsoft.com/office/drawing/2014/main" id="{D6E9AEEB-D568-5A4C-8B56-54B6A5DB8A20}"/>
              </a:ext>
            </a:extLst>
          </p:cNvPr>
          <p:cNvSpPr txBox="1">
            <a:spLocks/>
          </p:cNvSpPr>
          <p:nvPr/>
        </p:nvSpPr>
        <p:spPr>
          <a:xfrm rot="10800000">
            <a:off x="8767764" y="2869406"/>
            <a:ext cx="190499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2E95D2"/>
                </a:solidFill>
                <a:latin typeface="Times" pitchFamily="2" charset="0"/>
              </a:rPr>
              <a:t>“</a:t>
            </a:r>
            <a:endParaRPr lang="en-IE" sz="9600" b="1" dirty="0">
              <a:solidFill>
                <a:srgbClr val="2E95D2"/>
              </a:solidFill>
              <a:latin typeface="Times" pitchFamily="2" charset="0"/>
            </a:endParaRPr>
          </a:p>
        </p:txBody>
      </p:sp>
    </p:spTree>
    <p:extLst>
      <p:ext uri="{BB962C8B-B14F-4D97-AF65-F5344CB8AC3E}">
        <p14:creationId xmlns:p14="http://schemas.microsoft.com/office/powerpoint/2010/main" val="40457927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6037" y="1264319"/>
            <a:ext cx="3384169" cy="1030019"/>
          </a:xfrm>
        </p:spPr>
        <p:txBody>
          <a:bodyPr/>
          <a:lstStyle/>
          <a:p>
            <a:r>
              <a:rPr lang="en-US" sz="4000" dirty="0"/>
              <a:t>WELL DONE</a:t>
            </a:r>
          </a:p>
        </p:txBody>
      </p:sp>
      <p:sp>
        <p:nvSpPr>
          <p:cNvPr id="3" name="Text Placeholder 2"/>
          <p:cNvSpPr>
            <a:spLocks noGrp="1"/>
          </p:cNvSpPr>
          <p:nvPr>
            <p:ph type="body" sz="quarter" idx="14"/>
          </p:nvPr>
        </p:nvSpPr>
        <p:spPr>
          <a:xfrm>
            <a:off x="3474722" y="858821"/>
            <a:ext cx="3384169" cy="1841017"/>
          </a:xfrm>
        </p:spPr>
        <p:txBody>
          <a:bodyPr/>
          <a:lstStyle/>
          <a:p>
            <a:r>
              <a:rPr lang="en-US" sz="4000" dirty="0">
                <a:solidFill>
                  <a:srgbClr val="CE1779"/>
                </a:solidFill>
              </a:rPr>
              <a:t>All 6 MODULE COMPLETED</a:t>
            </a:r>
            <a:endParaRPr lang="en-IE" sz="4000" dirty="0"/>
          </a:p>
        </p:txBody>
      </p:sp>
      <p:sp>
        <p:nvSpPr>
          <p:cNvPr id="21" name="Text Placeholder 20"/>
          <p:cNvSpPr>
            <a:spLocks noGrp="1"/>
          </p:cNvSpPr>
          <p:nvPr>
            <p:ph type="body" sz="quarter" idx="4294967295"/>
          </p:nvPr>
        </p:nvSpPr>
        <p:spPr>
          <a:xfrm>
            <a:off x="8508170" y="3429000"/>
            <a:ext cx="2812464" cy="323455"/>
          </a:xfrm>
        </p:spPr>
        <p:txBody>
          <a:bodyPr>
            <a:normAutofit fontScale="55000" lnSpcReduction="20000"/>
          </a:bodyPr>
          <a:lstStyle/>
          <a:p>
            <a:r>
              <a:rPr lang="en-US" dirty="0">
                <a:solidFill>
                  <a:schemeClr val="bg1"/>
                </a:solidFill>
              </a:rPr>
              <a:t>@</a:t>
            </a:r>
            <a:r>
              <a:rPr lang="en-US" dirty="0" err="1">
                <a:solidFill>
                  <a:schemeClr val="bg1"/>
                </a:solidFill>
              </a:rPr>
              <a:t>AmbitiontoEmploy</a:t>
            </a:r>
            <a:endParaRPr lang="en-US" dirty="0">
              <a:solidFill>
                <a:schemeClr val="bg1"/>
              </a:solidFill>
            </a:endParaRPr>
          </a:p>
        </p:txBody>
      </p:sp>
      <p:sp>
        <p:nvSpPr>
          <p:cNvPr id="22" name="Text Placeholder 21"/>
          <p:cNvSpPr>
            <a:spLocks noGrp="1"/>
          </p:cNvSpPr>
          <p:nvPr>
            <p:ph type="body" sz="quarter" idx="4294967295"/>
          </p:nvPr>
        </p:nvSpPr>
        <p:spPr>
          <a:xfrm>
            <a:off x="7438298" y="4369677"/>
            <a:ext cx="3661823" cy="323455"/>
          </a:xfrm>
        </p:spPr>
        <p:txBody>
          <a:bodyPr>
            <a:noAutofit/>
          </a:bodyPr>
          <a:lstStyle/>
          <a:p>
            <a:r>
              <a:rPr lang="en-US" sz="2000" dirty="0" err="1">
                <a:solidFill>
                  <a:schemeClr val="bg1"/>
                </a:solidFill>
              </a:rPr>
              <a:t>www.</a:t>
            </a:r>
            <a:r>
              <a:rPr lang="en-US" sz="2000" b="1" dirty="0" err="1">
                <a:solidFill>
                  <a:schemeClr val="bg1"/>
                </a:solidFill>
              </a:rPr>
              <a:t>ambitiontoemploy</a:t>
            </a:r>
            <a:r>
              <a:rPr lang="en-US" sz="2000" dirty="0" err="1">
                <a:solidFill>
                  <a:schemeClr val="bg1"/>
                </a:solidFill>
              </a:rPr>
              <a:t>.eu</a:t>
            </a:r>
            <a:endParaRPr lang="en-US" sz="2000" dirty="0">
              <a:solidFill>
                <a:schemeClr val="bg1"/>
              </a:solidFill>
            </a:endParaRPr>
          </a:p>
        </p:txBody>
      </p:sp>
      <p:grpSp>
        <p:nvGrpSpPr>
          <p:cNvPr id="10" name="Google Shape;664;p39"/>
          <p:cNvGrpSpPr/>
          <p:nvPr/>
        </p:nvGrpSpPr>
        <p:grpSpPr>
          <a:xfrm>
            <a:off x="6578626" y="4187991"/>
            <a:ext cx="301041" cy="301041"/>
            <a:chOff x="5941025" y="3634400"/>
            <a:chExt cx="467650" cy="467650"/>
          </a:xfrm>
        </p:grpSpPr>
        <p:sp>
          <p:nvSpPr>
            <p:cNvPr id="11"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 name="Picture 4" descr="A close up of a logo&#10;&#10;Description automatically generated">
            <a:extLst>
              <a:ext uri="{FF2B5EF4-FFF2-40B4-BE49-F238E27FC236}">
                <a16:creationId xmlns:a16="http://schemas.microsoft.com/office/drawing/2014/main" id="{D83F28AA-65EF-6841-AEF8-CFDAAD7B0C25}"/>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11500"/>
                    </a14:imgEffect>
                    <a14:imgEffect>
                      <a14:saturation sat="400000"/>
                    </a14:imgEffect>
                    <a14:imgEffect>
                      <a14:brightnessContrast bright="100000" contrast="100000"/>
                    </a14:imgEffect>
                  </a14:imgLayer>
                </a14:imgProps>
              </a:ext>
            </a:extLst>
          </a:blip>
          <a:stretch>
            <a:fillRect/>
          </a:stretch>
        </p:blipFill>
        <p:spPr>
          <a:xfrm>
            <a:off x="7659948" y="3300312"/>
            <a:ext cx="290415" cy="290415"/>
          </a:xfrm>
          <a:prstGeom prst="rect">
            <a:avLst/>
          </a:prstGeom>
        </p:spPr>
      </p:pic>
    </p:spTree>
    <p:extLst>
      <p:ext uri="{BB962C8B-B14F-4D97-AF65-F5344CB8AC3E}">
        <p14:creationId xmlns:p14="http://schemas.microsoft.com/office/powerpoint/2010/main" val="411681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553473" y="483330"/>
            <a:ext cx="6467437" cy="507622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lnSpc>
                <a:spcPct val="100000"/>
              </a:lnSpc>
            </a:pPr>
            <a:r>
              <a:rPr lang="en-US" sz="2400" dirty="0">
                <a:latin typeface="+mn-lt"/>
              </a:rPr>
              <a:t>Given on average, companies now spend over one-third of their revenues on employee wages and benefits, managing talent has never been more important. Talent is an increasingly scarce resource, so it must be managed to the fullest effect.</a:t>
            </a:r>
          </a:p>
          <a:p>
            <a:pPr algn="just">
              <a:lnSpc>
                <a:spcPct val="100000"/>
              </a:lnSpc>
            </a:pPr>
            <a:r>
              <a:rPr lang="en-US" sz="2400" dirty="0">
                <a:latin typeface="+mn-lt"/>
              </a:rPr>
              <a:t>While much effort is put into hiring and developing staff - retaining that first and subsequent employees, their skills and their talent is both cost effective and essential.</a:t>
            </a:r>
            <a:endParaRPr lang="en-IE" sz="2400" b="1" dirty="0">
              <a:latin typeface="+mn-lt"/>
            </a:endParaRPr>
          </a:p>
          <a:p>
            <a:endParaRPr lang="en-US" sz="2400" b="1" dirty="0">
              <a:solidFill>
                <a:srgbClr val="CE1779"/>
              </a:solidFill>
              <a:latin typeface="+mn-lt"/>
            </a:endParaRPr>
          </a:p>
          <a:p>
            <a:pPr algn="ctr"/>
            <a:r>
              <a:rPr lang="en-US" sz="3200" b="1" dirty="0">
                <a:solidFill>
                  <a:srgbClr val="CE1779"/>
                </a:solidFill>
                <a:latin typeface="+mn-lt"/>
              </a:rPr>
              <a:t>A wise employer wants ideas,                                      not echoes.</a:t>
            </a:r>
            <a:endParaRPr lang="en-IE" sz="3200" b="1" dirty="0">
              <a:solidFill>
                <a:srgbClr val="CE1779"/>
              </a:solidFill>
              <a:latin typeface="+mn-lt"/>
            </a:endParaRPr>
          </a:p>
        </p:txBody>
      </p:sp>
      <p:sp>
        <p:nvSpPr>
          <p:cNvPr id="4" name="Text Placeholder 9">
            <a:extLst>
              <a:ext uri="{FF2B5EF4-FFF2-40B4-BE49-F238E27FC236}">
                <a16:creationId xmlns:a16="http://schemas.microsoft.com/office/drawing/2014/main" id="{526673DF-290B-8946-8418-A780DC449655}"/>
              </a:ext>
            </a:extLst>
          </p:cNvPr>
          <p:cNvSpPr txBox="1">
            <a:spLocks/>
          </p:cNvSpPr>
          <p:nvPr/>
        </p:nvSpPr>
        <p:spPr>
          <a:xfrm>
            <a:off x="7595006" y="1677799"/>
            <a:ext cx="4354050"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800" b="1" dirty="0">
                <a:solidFill>
                  <a:schemeClr val="bg1"/>
                </a:solidFill>
              </a:rPr>
              <a:t>MODULE 6:</a:t>
            </a:r>
            <a:endParaRPr lang="en-US" b="1" dirty="0">
              <a:solidFill>
                <a:schemeClr val="bg1"/>
              </a:solidFill>
            </a:endParaRPr>
          </a:p>
          <a:p>
            <a:pPr algn="r">
              <a:lnSpc>
                <a:spcPct val="100000"/>
              </a:lnSpc>
            </a:pPr>
            <a:endParaRPr lang="en-US" sz="300" b="1" dirty="0">
              <a:solidFill>
                <a:schemeClr val="bg1"/>
              </a:solidFill>
            </a:endParaRPr>
          </a:p>
          <a:p>
            <a:pPr algn="r">
              <a:lnSpc>
                <a:spcPct val="100000"/>
              </a:lnSpc>
              <a:spcBef>
                <a:spcPts val="0"/>
              </a:spcBef>
            </a:pPr>
            <a:r>
              <a:rPr lang="en-IE" dirty="0">
                <a:solidFill>
                  <a:schemeClr val="bg1"/>
                </a:solidFill>
              </a:rPr>
              <a:t>MANAGING              TALENT           EMPLOYEE? </a:t>
            </a:r>
          </a:p>
          <a:p>
            <a:pPr algn="r"/>
            <a:endParaRPr lang="en-US" dirty="0">
              <a:solidFill>
                <a:schemeClr val="bg1"/>
              </a:solidFill>
            </a:endParaRPr>
          </a:p>
        </p:txBody>
      </p:sp>
    </p:spTree>
    <p:extLst>
      <p:ext uri="{BB962C8B-B14F-4D97-AF65-F5344CB8AC3E}">
        <p14:creationId xmlns:p14="http://schemas.microsoft.com/office/powerpoint/2010/main" val="3761040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553473" y="483330"/>
            <a:ext cx="6068553" cy="507622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lnSpc>
                <a:spcPct val="100000"/>
              </a:lnSpc>
            </a:pPr>
            <a:r>
              <a:rPr lang="en-US" sz="2400" dirty="0">
                <a:latin typeface="+mn-lt"/>
              </a:rPr>
              <a:t>In Module 6 you will learn that talent is a rapidly increasing source of value creation in even the smallest business where people are really the only true competitive advantage of a micro business. </a:t>
            </a:r>
          </a:p>
          <a:p>
            <a:pPr algn="just">
              <a:lnSpc>
                <a:spcPct val="100000"/>
              </a:lnSpc>
            </a:pPr>
            <a:endParaRPr lang="en-US" sz="2400" dirty="0">
              <a:latin typeface="+mn-lt"/>
            </a:endParaRPr>
          </a:p>
          <a:p>
            <a:pPr algn="just">
              <a:lnSpc>
                <a:spcPct val="100000"/>
              </a:lnSpc>
            </a:pPr>
            <a:r>
              <a:rPr lang="en-US" sz="2400" dirty="0">
                <a:latin typeface="+mn-lt"/>
              </a:rPr>
              <a:t>Even though there are only two of you in the business right now, you now have the systems and learning to employ others, when the time is right, and really accelerate your business growth</a:t>
            </a:r>
            <a:r>
              <a:rPr lang="en-IE" sz="2400" dirty="0">
                <a:latin typeface="+mn-lt"/>
              </a:rPr>
              <a:t> </a:t>
            </a:r>
          </a:p>
        </p:txBody>
      </p:sp>
      <p:sp>
        <p:nvSpPr>
          <p:cNvPr id="4" name="Text Placeholder 9">
            <a:extLst>
              <a:ext uri="{FF2B5EF4-FFF2-40B4-BE49-F238E27FC236}">
                <a16:creationId xmlns:a16="http://schemas.microsoft.com/office/drawing/2014/main" id="{526673DF-290B-8946-8418-A780DC449655}"/>
              </a:ext>
            </a:extLst>
          </p:cNvPr>
          <p:cNvSpPr txBox="1">
            <a:spLocks/>
          </p:cNvSpPr>
          <p:nvPr/>
        </p:nvSpPr>
        <p:spPr>
          <a:xfrm>
            <a:off x="7595006" y="1677799"/>
            <a:ext cx="4354050"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800" b="1" dirty="0">
                <a:solidFill>
                  <a:schemeClr val="bg1"/>
                </a:solidFill>
              </a:rPr>
              <a:t>MODULE 6:</a:t>
            </a:r>
            <a:endParaRPr lang="en-US" b="1" dirty="0">
              <a:solidFill>
                <a:schemeClr val="bg1"/>
              </a:solidFill>
            </a:endParaRPr>
          </a:p>
          <a:p>
            <a:pPr algn="r">
              <a:lnSpc>
                <a:spcPct val="100000"/>
              </a:lnSpc>
            </a:pPr>
            <a:endParaRPr lang="en-US" sz="300" b="1" dirty="0">
              <a:solidFill>
                <a:schemeClr val="bg1"/>
              </a:solidFill>
            </a:endParaRPr>
          </a:p>
          <a:p>
            <a:pPr algn="r">
              <a:lnSpc>
                <a:spcPct val="100000"/>
              </a:lnSpc>
              <a:spcBef>
                <a:spcPts val="0"/>
              </a:spcBef>
            </a:pPr>
            <a:r>
              <a:rPr lang="en-IE" dirty="0">
                <a:solidFill>
                  <a:schemeClr val="bg1"/>
                </a:solidFill>
              </a:rPr>
              <a:t>MANAGING              TALENT           EMPLOYEE? </a:t>
            </a:r>
          </a:p>
          <a:p>
            <a:pPr algn="r"/>
            <a:endParaRPr lang="en-US" dirty="0">
              <a:solidFill>
                <a:schemeClr val="bg1"/>
              </a:solidFill>
            </a:endParaRPr>
          </a:p>
        </p:txBody>
      </p:sp>
    </p:spTree>
    <p:extLst>
      <p:ext uri="{BB962C8B-B14F-4D97-AF65-F5344CB8AC3E}">
        <p14:creationId xmlns:p14="http://schemas.microsoft.com/office/powerpoint/2010/main" val="3951025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5543165" cy="2654302"/>
          </a:xfrm>
        </p:spPr>
        <p:txBody>
          <a:bodyPr/>
          <a:lstStyle/>
          <a:p>
            <a:r>
              <a:rPr lang="en-US" dirty="0">
                <a:latin typeface="+mn-lt"/>
              </a:rPr>
              <a:t>6.2   TOP TIPS FOR MANAGING TALENT</a:t>
            </a:r>
            <a:r>
              <a:rPr lang="en-IE" dirty="0">
                <a:latin typeface="+mn-lt"/>
              </a:rPr>
              <a:t> </a:t>
            </a:r>
          </a:p>
        </p:txBody>
      </p:sp>
      <p:pic>
        <p:nvPicPr>
          <p:cNvPr id="7" name="Picture 6" descr="A picture containing room, drawing&#10;&#10;Description automatically generated">
            <a:extLst>
              <a:ext uri="{FF2B5EF4-FFF2-40B4-BE49-F238E27FC236}">
                <a16:creationId xmlns:a16="http://schemas.microsoft.com/office/drawing/2014/main" id="{1CEC5547-EBCC-4923-A0D1-32374A08A2E1}"/>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l="14108" r="8128"/>
          <a:stretch/>
        </p:blipFill>
        <p:spPr>
          <a:xfrm>
            <a:off x="7650182" y="836507"/>
            <a:ext cx="4016302" cy="2905176"/>
          </a:xfrm>
          <a:prstGeom prst="rect">
            <a:avLst/>
          </a:prstGeom>
        </p:spPr>
      </p:pic>
    </p:spTree>
    <p:extLst>
      <p:ext uri="{BB962C8B-B14F-4D97-AF65-F5344CB8AC3E}">
        <p14:creationId xmlns:p14="http://schemas.microsoft.com/office/powerpoint/2010/main" val="1273294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207819" y="403539"/>
            <a:ext cx="2798618" cy="2425550"/>
          </a:xfrm>
        </p:spPr>
        <p:txBody>
          <a:bodyPr>
            <a:noAutofit/>
          </a:bodyPr>
          <a:lstStyle/>
          <a:p>
            <a:r>
              <a:rPr lang="en-US" dirty="0">
                <a:solidFill>
                  <a:srgbClr val="CE1779"/>
                </a:solidFill>
              </a:rPr>
              <a:t>TOP TIPS FOR MANAGING TALENT</a:t>
            </a:r>
            <a:endParaRPr lang="en-IE" dirty="0">
              <a:solidFill>
                <a:srgbClr val="CE1779"/>
              </a:solidFill>
            </a:endParaRPr>
          </a:p>
        </p:txBody>
      </p:sp>
      <p:sp>
        <p:nvSpPr>
          <p:cNvPr id="9" name="Text Placeholder 8"/>
          <p:cNvSpPr>
            <a:spLocks noGrp="1"/>
          </p:cNvSpPr>
          <p:nvPr>
            <p:ph type="body" sz="quarter" idx="15"/>
          </p:nvPr>
        </p:nvSpPr>
        <p:spPr>
          <a:xfrm>
            <a:off x="3203072" y="403539"/>
            <a:ext cx="8711837" cy="5077098"/>
          </a:xfrm>
        </p:spPr>
        <p:txBody>
          <a:bodyPr/>
          <a:lstStyle/>
          <a:p>
            <a:pPr marL="457200" lvl="0" indent="-457200">
              <a:buClr>
                <a:srgbClr val="CE1779"/>
              </a:buClr>
              <a:buFont typeface="+mj-lt"/>
              <a:buAutoNum type="arabicPeriod"/>
            </a:pPr>
            <a:r>
              <a:rPr lang="en-US" b="1" dirty="0">
                <a:solidFill>
                  <a:srgbClr val="CE1779"/>
                </a:solidFill>
              </a:rPr>
              <a:t>Provide Opportunity Continuously </a:t>
            </a:r>
            <a:r>
              <a:rPr lang="en-US" b="1" dirty="0"/>
              <a:t>- </a:t>
            </a:r>
            <a:r>
              <a:rPr lang="en-US" dirty="0"/>
              <a:t>the biggest enemy for talent is blocked opportunity as having to wait for an opportunity for advancement could mean they will simply go somewhere else. </a:t>
            </a:r>
            <a:endParaRPr lang="en-IE" b="1" dirty="0"/>
          </a:p>
          <a:p>
            <a:pPr marL="457200" lvl="0" indent="-457200">
              <a:buClr>
                <a:srgbClr val="CE1779"/>
              </a:buClr>
              <a:buFont typeface="+mj-lt"/>
              <a:buAutoNum type="arabicPeriod"/>
            </a:pPr>
            <a:r>
              <a:rPr lang="en-US" b="1" dirty="0">
                <a:solidFill>
                  <a:srgbClr val="CE1779"/>
                </a:solidFill>
              </a:rPr>
              <a:t>Praise and recognition </a:t>
            </a:r>
            <a:r>
              <a:rPr lang="en-US" dirty="0"/>
              <a:t>- praise has to be individualized.  SME owners need to give clear and ongoing directions and instructions of processes and procedures. Positive reinforcement that they are doing a good job will help to build self-esteem and make your first employee feel like they are a valued part of your business.</a:t>
            </a:r>
            <a:r>
              <a:rPr lang="en-US" b="1" dirty="0"/>
              <a:t> </a:t>
            </a:r>
            <a:r>
              <a:rPr lang="en-US" dirty="0"/>
              <a:t>Positivity breeds positivity so if you highlight the positive value that your employee brings to the business, it will have a multiplier effect. </a:t>
            </a:r>
            <a:endParaRPr lang="en-US" b="1" dirty="0"/>
          </a:p>
          <a:p>
            <a:pPr marL="457200" indent="-457200">
              <a:buClr>
                <a:srgbClr val="CE1779"/>
              </a:buClr>
              <a:buFont typeface="+mj-lt"/>
              <a:buAutoNum type="arabicPeriod"/>
            </a:pPr>
            <a:r>
              <a:rPr lang="en-US" b="1" dirty="0">
                <a:solidFill>
                  <a:srgbClr val="CE1779"/>
                </a:solidFill>
              </a:rPr>
              <a:t>Treat your employee as an individual </a:t>
            </a:r>
            <a:r>
              <a:rPr lang="en-US" dirty="0"/>
              <a:t>- a unique, valuable individual. A new employee can bring energy, enthusiasm, a fresh perspective, a dedication to achieve and technological know-how to the job. Focus on building the strengths and positive attributes that person brings to the job.</a:t>
            </a:r>
            <a:endParaRPr lang="en-IE" b="1" dirty="0"/>
          </a:p>
          <a:p>
            <a:pPr marL="457200" lvl="0" indent="-457200">
              <a:buClr>
                <a:srgbClr val="CE1779"/>
              </a:buClr>
              <a:buFont typeface="+mj-lt"/>
              <a:buAutoNum type="arabicPeriod"/>
            </a:pPr>
            <a:endParaRPr lang="en-IE" b="1" dirty="0"/>
          </a:p>
        </p:txBody>
      </p:sp>
    </p:spTree>
    <p:extLst>
      <p:ext uri="{BB962C8B-B14F-4D97-AF65-F5344CB8AC3E}">
        <p14:creationId xmlns:p14="http://schemas.microsoft.com/office/powerpoint/2010/main" val="18232615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80109" y="403535"/>
            <a:ext cx="2798618" cy="2425550"/>
          </a:xfrm>
        </p:spPr>
        <p:txBody>
          <a:bodyPr>
            <a:noAutofit/>
          </a:bodyPr>
          <a:lstStyle/>
          <a:p>
            <a:r>
              <a:rPr lang="en-US" dirty="0">
                <a:solidFill>
                  <a:srgbClr val="CE1779"/>
                </a:solidFill>
              </a:rPr>
              <a:t>TOP TIPS FOR MANAGING TALENT</a:t>
            </a:r>
            <a:endParaRPr lang="en-IE" dirty="0">
              <a:solidFill>
                <a:srgbClr val="CE1779"/>
              </a:solidFill>
            </a:endParaRPr>
          </a:p>
        </p:txBody>
      </p:sp>
      <p:sp>
        <p:nvSpPr>
          <p:cNvPr id="9" name="Text Placeholder 8"/>
          <p:cNvSpPr>
            <a:spLocks noGrp="1"/>
          </p:cNvSpPr>
          <p:nvPr>
            <p:ph type="body" sz="quarter" idx="15"/>
          </p:nvPr>
        </p:nvSpPr>
        <p:spPr>
          <a:xfrm>
            <a:off x="3203072" y="403535"/>
            <a:ext cx="8711837" cy="5077098"/>
          </a:xfrm>
        </p:spPr>
        <p:txBody>
          <a:bodyPr/>
          <a:lstStyle/>
          <a:p>
            <a:pPr marL="457200" lvl="0" indent="-457200">
              <a:buClr>
                <a:srgbClr val="CE1779"/>
              </a:buClr>
              <a:buFont typeface="+mj-lt"/>
              <a:buAutoNum type="arabicPeriod" startAt="4"/>
            </a:pPr>
            <a:r>
              <a:rPr lang="en-US" b="1" dirty="0">
                <a:solidFill>
                  <a:srgbClr val="CE1779"/>
                </a:solidFill>
              </a:rPr>
              <a:t>Use technology tools where you can </a:t>
            </a:r>
            <a:r>
              <a:rPr lang="en-US" b="1" dirty="0"/>
              <a:t>– </a:t>
            </a:r>
            <a:r>
              <a:rPr lang="en-US" dirty="0"/>
              <a:t>for example - Time tracking software – a tool for mapping out where time is spent, by whom. Such analysis when properly utilized is great for accountability, process improvement, and productivity.  </a:t>
            </a:r>
            <a:br>
              <a:rPr lang="en-US" dirty="0"/>
            </a:br>
            <a:br>
              <a:rPr lang="en-US" dirty="0"/>
            </a:br>
            <a:r>
              <a:rPr lang="en-US" dirty="0"/>
              <a:t>Examples are </a:t>
            </a:r>
            <a:r>
              <a:rPr lang="en-US" b="1" u="sng" dirty="0">
                <a:hlinkClick r:id="rId2"/>
              </a:rPr>
              <a:t>Clockify</a:t>
            </a:r>
            <a:r>
              <a:rPr lang="en-US" b="1" dirty="0"/>
              <a:t> </a:t>
            </a:r>
            <a:r>
              <a:rPr lang="en-US" dirty="0"/>
              <a:t>and </a:t>
            </a:r>
            <a:r>
              <a:rPr lang="en-US" b="1" u="sng" dirty="0">
                <a:hlinkClick r:id="rId3"/>
              </a:rPr>
              <a:t>Get Harvest</a:t>
            </a:r>
            <a:r>
              <a:rPr lang="en-US" b="1" dirty="0"/>
              <a:t> </a:t>
            </a:r>
            <a:r>
              <a:rPr lang="en-US" dirty="0"/>
              <a:t>(also facilitates invoicing. This has a number of benefits including making project time estimates more accurate and helping boost productivity. </a:t>
            </a:r>
            <a:br>
              <a:rPr lang="en-US" dirty="0"/>
            </a:br>
            <a:br>
              <a:rPr lang="en-US" dirty="0"/>
            </a:br>
            <a:r>
              <a:rPr lang="en-US" dirty="0"/>
              <a:t>There are many time tracking tools available, including desktop applications, online tools, and even services integrated into larger project management or bookkeeping software.   </a:t>
            </a:r>
            <a:br>
              <a:rPr lang="en-US" dirty="0"/>
            </a:br>
            <a:br>
              <a:rPr lang="en-US" dirty="0"/>
            </a:br>
            <a:r>
              <a:rPr lang="en-US" dirty="0"/>
              <a:t>Use project management and task management tools to stay on top of your employee’s daily business responsibilities.  There are many options in this regard –</a:t>
            </a:r>
            <a:r>
              <a:rPr lang="en-US" b="1" dirty="0"/>
              <a:t> </a:t>
            </a:r>
            <a:r>
              <a:rPr lang="en-US" b="1" u="sng" dirty="0">
                <a:hlinkClick r:id="rId4"/>
              </a:rPr>
              <a:t>Asana</a:t>
            </a:r>
            <a:r>
              <a:rPr lang="en-US" b="1" dirty="0"/>
              <a:t>, </a:t>
            </a:r>
            <a:r>
              <a:rPr lang="en-US" b="1" u="sng" dirty="0">
                <a:hlinkClick r:id="rId5"/>
              </a:rPr>
              <a:t>Monday</a:t>
            </a:r>
            <a:r>
              <a:rPr lang="en-US" b="1" dirty="0"/>
              <a:t>, </a:t>
            </a:r>
            <a:r>
              <a:rPr lang="en-US" b="1" u="sng" dirty="0">
                <a:hlinkClick r:id="rId6"/>
              </a:rPr>
              <a:t>Basecamp</a:t>
            </a:r>
            <a:r>
              <a:rPr lang="en-US" b="1" dirty="0"/>
              <a:t>.</a:t>
            </a:r>
            <a:endParaRPr lang="en-IE" b="1" dirty="0"/>
          </a:p>
        </p:txBody>
      </p:sp>
    </p:spTree>
    <p:extLst>
      <p:ext uri="{BB962C8B-B14F-4D97-AF65-F5344CB8AC3E}">
        <p14:creationId xmlns:p14="http://schemas.microsoft.com/office/powerpoint/2010/main" val="41642253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erson standing in a kitchen&#10;&#10;Description automatically generated">
            <a:extLst>
              <a:ext uri="{FF2B5EF4-FFF2-40B4-BE49-F238E27FC236}">
                <a16:creationId xmlns:a16="http://schemas.microsoft.com/office/drawing/2014/main" id="{9C701010-B502-0C46-9644-5471D3D70837}"/>
              </a:ext>
            </a:extLst>
          </p:cNvPr>
          <p:cNvPicPr>
            <a:picLocks noGrp="1" noChangeAspect="1"/>
          </p:cNvPicPr>
          <p:nvPr>
            <p:ph type="pic" sz="quarter" idx="18"/>
          </p:nvPr>
        </p:nvPicPr>
        <p:blipFill>
          <a:blip r:embed="rId2"/>
          <a:srcRect l="13877" r="13877"/>
          <a:stretch>
            <a:fillRect/>
          </a:stretch>
        </p:blipFill>
        <p:spPr/>
      </p:pic>
      <p:sp>
        <p:nvSpPr>
          <p:cNvPr id="13" name="Rectangle 12">
            <a:extLst>
              <a:ext uri="{FF2B5EF4-FFF2-40B4-BE49-F238E27FC236}">
                <a16:creationId xmlns:a16="http://schemas.microsoft.com/office/drawing/2014/main" id="{EAFF277A-703D-BC4A-A348-9D4931ACCD3F}"/>
              </a:ext>
            </a:extLst>
          </p:cNvPr>
          <p:cNvSpPr/>
          <p:nvPr/>
        </p:nvSpPr>
        <p:spPr>
          <a:xfrm>
            <a:off x="5863633" y="1399309"/>
            <a:ext cx="5598559" cy="4294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5">
            <a:extLst>
              <a:ext uri="{FF2B5EF4-FFF2-40B4-BE49-F238E27FC236}">
                <a16:creationId xmlns:a16="http://schemas.microsoft.com/office/drawing/2014/main" id="{C4D5AC47-CBA1-8D4A-9022-1847854F278D}"/>
              </a:ext>
            </a:extLst>
          </p:cNvPr>
          <p:cNvSpPr txBox="1">
            <a:spLocks/>
          </p:cNvSpPr>
          <p:nvPr/>
        </p:nvSpPr>
        <p:spPr>
          <a:xfrm>
            <a:off x="5863633" y="180108"/>
            <a:ext cx="6023567" cy="545717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a:buNone/>
              <a:defRPr sz="2400" kern="1200" baseline="0">
                <a:solidFill>
                  <a:srgbClr val="6D6E6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spcBef>
                <a:spcPts val="600"/>
              </a:spcBef>
            </a:pPr>
            <a:r>
              <a:rPr lang="en-US" dirty="0"/>
              <a:t>In communicating with your new employee, business messaging apps have several advantages over email.  Text and chat provide a sense of immediate connection, they encourage brevity but please remember it can be difficult to use them to convey anything more complex than basic information. They suit spontaneity e.g.  open a chat thread called "Brainstorming," and people can add an idea whenever it strikes them. </a:t>
            </a:r>
          </a:p>
          <a:p>
            <a:pPr algn="just">
              <a:spcBef>
                <a:spcPts val="600"/>
              </a:spcBef>
            </a:pPr>
            <a:r>
              <a:rPr lang="en-US" dirty="0"/>
              <a:t>Team messaging apps that come are bundled with other packages include Google Hangouts Chat (included with a business G Suite account) and Microsoft Teams. Dedicated platforms both for web and App include </a:t>
            </a:r>
            <a:r>
              <a:rPr lang="en-US" u="sng" dirty="0">
                <a:hlinkClick r:id="rId3"/>
              </a:rPr>
              <a:t>What’s App</a:t>
            </a:r>
            <a:r>
              <a:rPr lang="en-US" dirty="0"/>
              <a:t>, </a:t>
            </a:r>
            <a:r>
              <a:rPr lang="en-US" u="sng" dirty="0">
                <a:hlinkClick r:id="rId4"/>
              </a:rPr>
              <a:t>Slack</a:t>
            </a:r>
            <a:r>
              <a:rPr lang="en-US" dirty="0"/>
              <a:t> and </a:t>
            </a:r>
            <a:r>
              <a:rPr lang="en-US" u="sng" dirty="0">
                <a:hlinkClick r:id="rId5"/>
              </a:rPr>
              <a:t>Flock</a:t>
            </a:r>
            <a:r>
              <a:rPr lang="en-US" dirty="0"/>
              <a:t>, the latter two are team collaboration platforms with attractive interfaces and useful integrated to-do lists.</a:t>
            </a:r>
            <a:endParaRPr lang="en-IE" dirty="0"/>
          </a:p>
        </p:txBody>
      </p:sp>
    </p:spTree>
    <p:extLst>
      <p:ext uri="{BB962C8B-B14F-4D97-AF65-F5344CB8AC3E}">
        <p14:creationId xmlns:p14="http://schemas.microsoft.com/office/powerpoint/2010/main" val="38732506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TotalTime>
  <Words>2570</Words>
  <Application>Microsoft Office PowerPoint</Application>
  <PresentationFormat>Widescreen</PresentationFormat>
  <Paragraphs>169</Paragraphs>
  <Slides>31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Arial</vt:lpstr>
      <vt:lpstr>Calibri</vt:lpstr>
      <vt:lpstr>Calibri Light</vt:lpstr>
      <vt:lpstr>Quattrocento Sans</vt:lpstr>
      <vt:lpstr>Times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Orla Casey</cp:lastModifiedBy>
  <cp:revision>27</cp:revision>
  <dcterms:created xsi:type="dcterms:W3CDTF">2020-04-30T16:05:12Z</dcterms:created>
  <dcterms:modified xsi:type="dcterms:W3CDTF">2020-05-18T07:46:16Z</dcterms:modified>
</cp:coreProperties>
</file>