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handoutMasterIdLst>
    <p:handoutMasterId r:id="rId39"/>
  </p:handoutMasterIdLst>
  <p:sldIdLst>
    <p:sldId id="259" r:id="rId2"/>
    <p:sldId id="261" r:id="rId3"/>
    <p:sldId id="278" r:id="rId4"/>
    <p:sldId id="336" r:id="rId5"/>
    <p:sldId id="317" r:id="rId6"/>
    <p:sldId id="318" r:id="rId7"/>
    <p:sldId id="265" r:id="rId8"/>
    <p:sldId id="311" r:id="rId9"/>
    <p:sldId id="356" r:id="rId10"/>
    <p:sldId id="335" r:id="rId11"/>
    <p:sldId id="357" r:id="rId12"/>
    <p:sldId id="358" r:id="rId13"/>
    <p:sldId id="359" r:id="rId14"/>
    <p:sldId id="360" r:id="rId15"/>
    <p:sldId id="376" r:id="rId16"/>
    <p:sldId id="377" r:id="rId17"/>
    <p:sldId id="361" r:id="rId18"/>
    <p:sldId id="363" r:id="rId19"/>
    <p:sldId id="362" r:id="rId20"/>
    <p:sldId id="333" r:id="rId21"/>
    <p:sldId id="337" r:id="rId22"/>
    <p:sldId id="364" r:id="rId23"/>
    <p:sldId id="378" r:id="rId24"/>
    <p:sldId id="365" r:id="rId25"/>
    <p:sldId id="366" r:id="rId26"/>
    <p:sldId id="367" r:id="rId27"/>
    <p:sldId id="368" r:id="rId28"/>
    <p:sldId id="369" r:id="rId29"/>
    <p:sldId id="370" r:id="rId30"/>
    <p:sldId id="372" r:id="rId31"/>
    <p:sldId id="375" r:id="rId32"/>
    <p:sldId id="371" r:id="rId33"/>
    <p:sldId id="338" r:id="rId34"/>
    <p:sldId id="373" r:id="rId35"/>
    <p:sldId id="374" r:id="rId36"/>
    <p:sldId id="30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EE7123"/>
    <a:srgbClr val="000000"/>
    <a:srgbClr val="2E95D2"/>
    <a:srgbClr val="FDC010"/>
    <a:srgbClr val="8F257A"/>
    <a:srgbClr val="0B74BB"/>
    <a:srgbClr val="16A8D3"/>
    <a:srgbClr val="EA1D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6"/>
    <p:restoredTop sz="86395"/>
  </p:normalViewPr>
  <p:slideViewPr>
    <p:cSldViewPr snapToGrid="0" snapToObjects="1">
      <p:cViewPr varScale="1">
        <p:scale>
          <a:sx n="63" d="100"/>
          <a:sy n="63" d="100"/>
        </p:scale>
        <p:origin x="692" y="6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5/2/2020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50" r:id="rId51"/>
    <p:sldLayoutId id="2147483751" r:id="rId52"/>
    <p:sldLayoutId id="2147483752" r:id="rId53"/>
    <p:sldLayoutId id="2147483687" r:id="rId54"/>
    <p:sldLayoutId id="2147483754" r:id="rId55"/>
    <p:sldLayoutId id="2147483740" r:id="rId56"/>
    <p:sldLayoutId id="2147483705" r:id="rId57"/>
    <p:sldLayoutId id="2147483737" r:id="rId58"/>
    <p:sldLayoutId id="2147483735" r:id="rId59"/>
    <p:sldLayoutId id="2147483709" r:id="rId60"/>
    <p:sldLayoutId id="2147483717" r:id="rId61"/>
    <p:sldLayoutId id="2147483654" r:id="rId62"/>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www.thaigoodview.com/node/180690" TargetMode="External"/><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hyperlink" Target="https://smallbiztrends.com/2017/04/what-should-be-in-an-employee-handbook.html"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employerresources.ie/uploads/1/4/0/6/14069721/er_employee_handbook.pdf" TargetMode="Externa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3" Type="http://schemas.openxmlformats.org/officeDocument/2006/relationships/hyperlink" Target="http://www.pngall.com/desk-png/download/26625" TargetMode="External"/><Relationship Id="rId2" Type="http://schemas.openxmlformats.org/officeDocument/2006/relationships/image" Target="../media/image30.png"/><Relationship Id="rId1" Type="http://schemas.openxmlformats.org/officeDocument/2006/relationships/slideLayout" Target="../slideLayouts/slideLayout10.xml"/><Relationship Id="rId4" Type="http://schemas.openxmlformats.org/officeDocument/2006/relationships/hyperlink" Target="https://creativecommons.org/licenses/by-nc/3.0/"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hyperlink" Target="https://www.peoplematters.in/event/creating-healthy-minds-at-the-workplace-503" TargetMode="External"/><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3" Type="http://schemas.openxmlformats.org/officeDocument/2006/relationships/hyperlink" Target="https://pxhere.com/en/photo/1200192" TargetMode="External"/><Relationship Id="rId2" Type="http://schemas.openxmlformats.org/officeDocument/2006/relationships/image" Target="../media/image34.jpe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s://pixabay.com/en/cup-happy-coffee-chocolate-2001688/" TargetMode="Externa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4" Type="http://schemas.openxmlformats.org/officeDocument/2006/relationships/hyperlink" Target="http://www.hrweb.berkeley.edu/"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www.pngall.com/meeting-png" TargetMode="Externa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s://pixabay.com/en/computer-design-graphic-information-2866134/" TargetMode="Externa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1.xml"/><Relationship Id="rId5" Type="http://schemas.openxmlformats.org/officeDocument/2006/relationships/hyperlink" Target="http://www.pngall.com/meeting-png"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1.xml"/><Relationship Id="rId5" Type="http://schemas.openxmlformats.org/officeDocument/2006/relationships/hyperlink" Target="https://en.wikipedia.org/wiki/Google_Calendar" TargetMode="Externa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hyperlink" Target="https://pixabay.com/en/computer-design-graphic-information-2866134/" TargetMode="External"/><Relationship Id="rId2" Type="http://schemas.openxmlformats.org/officeDocument/2006/relationships/image" Target="../media/image41.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businesswoman-team-leader-woman-453487/" TargetMode="External"/><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pixabay.com/en/calendar-business-2018-week-month-2497192/" TargetMode="External"/><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9.pn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Onboarding"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Corporate_Woman_Being_Stressed_at_Work.svg" TargetMode="External"/><Relationship Id="rId2" Type="http://schemas.openxmlformats.org/officeDocument/2006/relationships/image" Target="../media/image26.png"/><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Preservation_Planning_-_Digital_Preservation.png" TargetMode="External"/><Relationship Id="rId2" Type="http://schemas.openxmlformats.org/officeDocument/2006/relationships/image" Target="../media/image27.png"/><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n-US" sz="2800" b="1" dirty="0">
                <a:solidFill>
                  <a:srgbClr val="CE1779"/>
                </a:solidFill>
              </a:rPr>
              <a:t>MODULE 5: </a:t>
            </a:r>
            <a:r>
              <a:rPr lang="en-US" b="1" dirty="0"/>
              <a:t>	</a:t>
            </a:r>
          </a:p>
          <a:p>
            <a:pPr>
              <a:lnSpc>
                <a:spcPct val="100000"/>
              </a:lnSpc>
            </a:pPr>
            <a:endParaRPr lang="en-US" sz="300" b="1" dirty="0"/>
          </a:p>
          <a:p>
            <a:pPr>
              <a:lnSpc>
                <a:spcPct val="100000"/>
              </a:lnSpc>
              <a:spcBef>
                <a:spcPts val="0"/>
              </a:spcBef>
            </a:pPr>
            <a:r>
              <a:rPr lang="en-IE" sz="3300" b="1"/>
              <a:t>MANAGING TALENT</a:t>
            </a:r>
            <a:endParaRPr lang="en-US" sz="3300" b="1" dirty="0"/>
          </a:p>
        </p:txBody>
      </p:sp>
      <p:grpSp>
        <p:nvGrpSpPr>
          <p:cNvPr id="6" name="Group 5">
            <a:extLst>
              <a:ext uri="{FF2B5EF4-FFF2-40B4-BE49-F238E27FC236}">
                <a16:creationId xmlns:a16="http://schemas.microsoft.com/office/drawing/2014/main" id="{8159CB65-B860-EE47-BE69-A61690584E18}"/>
              </a:ext>
            </a:extLst>
          </p:cNvPr>
          <p:cNvGrpSpPr/>
          <p:nvPr/>
        </p:nvGrpSpPr>
        <p:grpSpPr>
          <a:xfrm>
            <a:off x="5451905" y="0"/>
            <a:ext cx="6740095" cy="6845300"/>
            <a:chOff x="5468197" y="16546"/>
            <a:chExt cx="6723803" cy="6828754"/>
          </a:xfrm>
        </p:grpSpPr>
        <p:sp>
          <p:nvSpPr>
            <p:cNvPr id="9" name="Picture Placeholder 16">
              <a:extLst>
                <a:ext uri="{FF2B5EF4-FFF2-40B4-BE49-F238E27FC236}">
                  <a16:creationId xmlns:a16="http://schemas.microsoft.com/office/drawing/2014/main" id="{8F01A517-29B2-EA4E-9B40-B7F04D511AD2}"/>
                </a:ext>
              </a:extLst>
            </p:cNvPr>
            <p:cNvSpPr txBox="1">
              <a:spLocks/>
            </p:cNvSpPr>
            <p:nvPr/>
          </p:nvSpPr>
          <p:spPr>
            <a:xfrm>
              <a:off x="5468197" y="16546"/>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solidFill>
              <a:srgbClr val="000000"/>
            </a:solid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8" name="Picture Placeholder 16">
              <a:extLst>
                <a:ext uri="{FF2B5EF4-FFF2-40B4-BE49-F238E27FC236}">
                  <a16:creationId xmlns:a16="http://schemas.microsoft.com/office/drawing/2014/main" id="{53732EA1-0161-7748-A880-B226FCD10C58}"/>
                </a:ext>
              </a:extLst>
            </p:cNvPr>
            <p:cNvSpPr txBox="1">
              <a:spLocks/>
            </p:cNvSpPr>
            <p:nvPr/>
          </p:nvSpPr>
          <p:spPr>
            <a:xfrm>
              <a:off x="5468197" y="2039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blipFill>
              <a:blip r:embed="rId2" cstate="screen">
                <a:extLst>
                  <a:ext uri="{28A0092B-C50C-407E-A947-70E740481C1C}">
                    <a14:useLocalDpi xmlns:a14="http://schemas.microsoft.com/office/drawing/2010/main"/>
                  </a:ext>
                </a:extLst>
              </a:blip>
              <a:stretch>
                <a:fillRect l="16766" t="3349"/>
              </a:stretch>
            </a:blip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grpSp>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lgn="just">
              <a:buClr>
                <a:srgbClr val="CE1779"/>
              </a:buClr>
              <a:buFont typeface="+mj-lt"/>
              <a:buAutoNum type="arabicPeriod"/>
            </a:pPr>
            <a:r>
              <a:rPr lang="en-IE" b="1" dirty="0">
                <a:solidFill>
                  <a:srgbClr val="CE1779"/>
                </a:solidFill>
              </a:rPr>
              <a:t>A welcome email</a:t>
            </a:r>
            <a:r>
              <a:rPr lang="en-IE" dirty="0">
                <a:solidFill>
                  <a:srgbClr val="CE1779"/>
                </a:solidFill>
              </a:rPr>
              <a:t> </a:t>
            </a:r>
            <a:r>
              <a:rPr lang="en-IE" dirty="0"/>
              <a:t>is a great way to make a new employee feel more comfortable before they even start work. A simple email will serve to welcome your new employee to your business and give them any relevant information for a smooth start. If you can include a detailed schedule for the new employee for the first day and week at work on the new job.  </a:t>
            </a:r>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indent="-457200">
              <a:buClr>
                <a:srgbClr val="CE1779"/>
              </a:buClr>
              <a:buFont typeface="+mj-lt"/>
              <a:buAutoNum type="arabicPeriod"/>
            </a:pPr>
            <a:endParaRPr lang="en-IE" dirty="0"/>
          </a:p>
          <a:p>
            <a:pPr marL="457200" lvl="0" indent="-457200">
              <a:buClr>
                <a:srgbClr val="CE1779"/>
              </a:buClr>
              <a:buFont typeface="+mj-lt"/>
              <a:buAutoNum type="arabicPeriod"/>
            </a:pPr>
            <a:r>
              <a:rPr lang="en-IE" b="1" dirty="0">
                <a:solidFill>
                  <a:srgbClr val="CE1779"/>
                </a:solidFill>
              </a:rPr>
              <a:t>Review your Health and Safety  </a:t>
            </a:r>
            <a:r>
              <a:rPr lang="en-IE" dirty="0">
                <a:solidFill>
                  <a:srgbClr val="CE1779"/>
                </a:solidFill>
              </a:rPr>
              <a:t>                                                                                                                                                                    </a:t>
            </a:r>
            <a:r>
              <a:rPr lang="en-IE" dirty="0"/>
              <a:t>For example, are you sure that your workplace is safe and secure for your employee to work in?  </a:t>
            </a:r>
          </a:p>
          <a:p>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pic>
        <p:nvPicPr>
          <p:cNvPr id="5" name="Picture 4" descr="A picture containing toy&#10;&#10;Description automatically generated">
            <a:extLst>
              <a:ext uri="{FF2B5EF4-FFF2-40B4-BE49-F238E27FC236}">
                <a16:creationId xmlns:a16="http://schemas.microsoft.com/office/drawing/2014/main" id="{DCF84567-BBC9-4EFB-8F84-462BB1535CCF}"/>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5584743" y="3016321"/>
            <a:ext cx="4191000" cy="1713186"/>
          </a:xfrm>
          <a:prstGeom prst="rect">
            <a:avLst/>
          </a:prstGeom>
        </p:spPr>
      </p:pic>
    </p:spTree>
    <p:extLst>
      <p:ext uri="{BB962C8B-B14F-4D97-AF65-F5344CB8AC3E}">
        <p14:creationId xmlns:p14="http://schemas.microsoft.com/office/powerpoint/2010/main" val="3322822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buClr>
                <a:srgbClr val="CE1779"/>
              </a:buClr>
              <a:buFont typeface="+mj-lt"/>
              <a:buAutoNum type="arabicPeriod" startAt="3"/>
            </a:pPr>
            <a:r>
              <a:rPr lang="en-IE" b="1" dirty="0">
                <a:solidFill>
                  <a:srgbClr val="CE1779"/>
                </a:solidFill>
              </a:rPr>
              <a:t>What does an Employee Handbook contain? </a:t>
            </a:r>
          </a:p>
          <a:p>
            <a:pPr marL="452438" lvl="0" algn="just">
              <a:buClr>
                <a:srgbClr val="CE1779"/>
              </a:buClr>
            </a:pPr>
            <a:r>
              <a:rPr lang="en-IE" b="1" dirty="0">
                <a:solidFill>
                  <a:srgbClr val="CE1779"/>
                </a:solidFill>
              </a:rPr>
              <a:t>                                                                                                                                                             </a:t>
            </a:r>
            <a:r>
              <a:rPr lang="en-IE" dirty="0"/>
              <a:t>Even though, this is your first employee, developing an employee handbook will be a valuable investment of your time.     Employee handbooks signal to the employee that you are serious about respecting their rights and through the handbook you can outline all of expectations you have of the employee.   An employee handbook should include your business’s policies, your expectations of your employees, and what your employees can expect from your business. It should lay out your legal obligations as an employer and your employees’ rights.   Refer back to your contract of employment so some of the content.</a:t>
            </a:r>
          </a:p>
          <a:p>
            <a:pPr marL="342900" lvl="0" indent="-342900">
              <a:buClr>
                <a:srgbClr val="CE1779"/>
              </a:buClr>
              <a:buFont typeface="Arial" panose="020B0604020202020204" pitchFamily="34" charset="0"/>
              <a:buChar char="•"/>
            </a:pPr>
            <a:endParaRPr lang="en-IE" dirty="0"/>
          </a:p>
          <a:p>
            <a:pPr marL="363538">
              <a:buClr>
                <a:srgbClr val="CE1779"/>
              </a:buClr>
            </a:pPr>
            <a:r>
              <a:rPr lang="en-IE" b="1" dirty="0"/>
              <a:t>READ </a:t>
            </a:r>
            <a:r>
              <a:rPr lang="en-IE" dirty="0"/>
              <a:t>- </a:t>
            </a:r>
            <a:r>
              <a:rPr lang="en-IE" u="sng" dirty="0">
                <a:hlinkClick r:id="rId2"/>
              </a:rPr>
              <a:t>https://smallbiztrends.com/2017/04/what-should-be-in-an-employee-handbook.html</a:t>
            </a:r>
            <a:endParaRPr lang="en-IE" dirty="0"/>
          </a:p>
          <a:p>
            <a:pPr marL="342900" lvl="0" indent="-342900">
              <a:buClr>
                <a:srgbClr val="CE1779"/>
              </a:buClr>
              <a:buFont typeface="Arial" panose="020B0604020202020204" pitchFamily="34" charset="0"/>
              <a:buChar char="•"/>
            </a:pPr>
            <a:endParaRPr lang="en-IE" dirty="0"/>
          </a:p>
          <a:p>
            <a:endParaRPr lang="en-US" dirty="0"/>
          </a:p>
        </p:txBody>
      </p:sp>
    </p:spTree>
    <p:extLst>
      <p:ext uri="{BB962C8B-B14F-4D97-AF65-F5344CB8AC3E}">
        <p14:creationId xmlns:p14="http://schemas.microsoft.com/office/powerpoint/2010/main" val="222614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hlinkClick r:id="rId2"/>
            <a:extLst>
              <a:ext uri="{FF2B5EF4-FFF2-40B4-BE49-F238E27FC236}">
                <a16:creationId xmlns:a16="http://schemas.microsoft.com/office/drawing/2014/main" id="{7E1AC36E-F435-BE4A-AC84-3F6B37CC6210}"/>
              </a:ext>
            </a:extLst>
          </p:cNvPr>
          <p:cNvPicPr/>
          <p:nvPr/>
        </p:nvPicPr>
        <p:blipFill rotWithShape="1">
          <a:blip r:embed="rId3" cstate="screen">
            <a:extLst>
              <a:ext uri="{28A0092B-C50C-407E-A947-70E740481C1C}">
                <a14:useLocalDpi xmlns:a14="http://schemas.microsoft.com/office/drawing/2010/main"/>
              </a:ext>
            </a:extLst>
          </a:blip>
          <a:srcRect/>
          <a:stretch/>
        </p:blipFill>
        <p:spPr bwMode="auto">
          <a:xfrm>
            <a:off x="3149600" y="1836784"/>
            <a:ext cx="5676900" cy="3560716"/>
          </a:xfrm>
          <a:prstGeom prst="rect">
            <a:avLst/>
          </a:prstGeom>
          <a:ln>
            <a:noFill/>
          </a:ln>
          <a:extLst>
            <a:ext uri="{53640926-AAD7-44D8-BBD7-CCE9431645EC}">
              <a14:shadowObscured xmlns:a14="http://schemas.microsoft.com/office/drawing/2010/main"/>
            </a:ext>
          </a:extLst>
        </p:spPr>
      </p:pic>
      <p:sp>
        <p:nvSpPr>
          <p:cNvPr id="5" name="Text Placeholder 4">
            <a:extLst>
              <a:ext uri="{FF2B5EF4-FFF2-40B4-BE49-F238E27FC236}">
                <a16:creationId xmlns:a16="http://schemas.microsoft.com/office/drawing/2014/main" id="{21685467-C196-8849-8EFC-62F9A62149C2}"/>
              </a:ext>
            </a:extLst>
          </p:cNvPr>
          <p:cNvSpPr>
            <a:spLocks noGrp="1"/>
          </p:cNvSpPr>
          <p:nvPr>
            <p:ph type="body" sz="quarter" idx="14"/>
          </p:nvPr>
        </p:nvSpPr>
        <p:spPr>
          <a:xfrm>
            <a:off x="0" y="1082067"/>
            <a:ext cx="12192000" cy="590599"/>
          </a:xfrm>
        </p:spPr>
        <p:txBody>
          <a:bodyPr/>
          <a:lstStyle/>
          <a:p>
            <a:r>
              <a:rPr lang="en-IE" sz="1800" u="sng" dirty="0">
                <a:hlinkClick r:id="rId2"/>
              </a:rPr>
              <a:t>https://www.employerresources.ie/uploads/1/4/0/6/14069721/er_employee_handbook.pdf</a:t>
            </a:r>
            <a:endParaRPr lang="en-IE" sz="1800" dirty="0"/>
          </a:p>
        </p:txBody>
      </p:sp>
      <p:sp>
        <p:nvSpPr>
          <p:cNvPr id="8" name="Rectangle 7">
            <a:extLst>
              <a:ext uri="{FF2B5EF4-FFF2-40B4-BE49-F238E27FC236}">
                <a16:creationId xmlns:a16="http://schemas.microsoft.com/office/drawing/2014/main" id="{5D63F97A-B6E8-4E4C-8B1A-1913E1D70A5F}"/>
              </a:ext>
            </a:extLst>
          </p:cNvPr>
          <p:cNvSpPr/>
          <p:nvPr/>
        </p:nvSpPr>
        <p:spPr>
          <a:xfrm>
            <a:off x="171450" y="762367"/>
            <a:ext cx="11791950" cy="3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901BA61C-DBA8-9541-9D59-9B99A683E2AA}"/>
              </a:ext>
            </a:extLst>
          </p:cNvPr>
          <p:cNvSpPr>
            <a:spLocks noGrp="1"/>
          </p:cNvSpPr>
          <p:nvPr>
            <p:ph type="body" sz="quarter" idx="13"/>
          </p:nvPr>
        </p:nvSpPr>
        <p:spPr>
          <a:xfrm>
            <a:off x="1803400" y="213464"/>
            <a:ext cx="8369300" cy="704485"/>
          </a:xfrm>
        </p:spPr>
        <p:txBody>
          <a:bodyPr>
            <a:noAutofit/>
          </a:bodyPr>
          <a:lstStyle/>
          <a:p>
            <a:r>
              <a:rPr lang="en-IE" sz="2800" b="1" dirty="0">
                <a:solidFill>
                  <a:srgbClr val="CE1779"/>
                </a:solidFill>
              </a:rPr>
              <a:t>EXAMPLE </a:t>
            </a:r>
            <a:r>
              <a:rPr lang="en-IE" sz="2800" dirty="0">
                <a:solidFill>
                  <a:srgbClr val="CE1779"/>
                </a:solidFill>
              </a:rPr>
              <a:t>– While this handbook is used for a non-profit company use it as a basis to edit your own version </a:t>
            </a:r>
            <a:endParaRPr lang="en-US" sz="2800" dirty="0">
              <a:solidFill>
                <a:srgbClr val="CE1779"/>
              </a:solidFill>
            </a:endParaRPr>
          </a:p>
        </p:txBody>
      </p:sp>
    </p:spTree>
    <p:extLst>
      <p:ext uri="{BB962C8B-B14F-4D97-AF65-F5344CB8AC3E}">
        <p14:creationId xmlns:p14="http://schemas.microsoft.com/office/powerpoint/2010/main" val="778924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lvl="0">
              <a:buClr>
                <a:srgbClr val="CE1779"/>
              </a:buClr>
            </a:pPr>
            <a:r>
              <a:rPr lang="en-IE" b="1" dirty="0">
                <a:solidFill>
                  <a:srgbClr val="CE1779"/>
                </a:solidFill>
              </a:rPr>
              <a:t>4. Preparing your Employee’s Workstation </a:t>
            </a:r>
          </a:p>
          <a:p>
            <a:pPr marL="401638" lvl="0" algn="just">
              <a:buClr>
                <a:srgbClr val="CE1779"/>
              </a:buClr>
            </a:pPr>
            <a:r>
              <a:rPr lang="en-IE" b="1" dirty="0">
                <a:solidFill>
                  <a:srgbClr val="CE1779"/>
                </a:solidFill>
              </a:rPr>
              <a:t>                                                                                                                                                               </a:t>
            </a:r>
            <a:r>
              <a:rPr lang="en-IE" dirty="0"/>
              <a:t>To make sure you provide your employee with all the necessary items; you can </a:t>
            </a:r>
            <a:r>
              <a:rPr lang="en-IE" b="1" dirty="0"/>
              <a:t>note down the steps you take </a:t>
            </a:r>
            <a:r>
              <a:rPr lang="en-IE" dirty="0"/>
              <a:t>each day and what tools you use. How many of these will be of importance to and relevant to them?  Save time on day one by having your employee’s workstation ready and in place for when they start. </a:t>
            </a:r>
          </a:p>
          <a:p>
            <a:pPr marL="401638" lvl="0" algn="just">
              <a:buClr>
                <a:srgbClr val="CE1779"/>
              </a:buClr>
            </a:pPr>
            <a:r>
              <a:rPr lang="en-IE" dirty="0"/>
              <a:t>Whatever industry you are in and whatever role they will play, ensure it follows the comfort and health guidelines that apply.</a:t>
            </a:r>
          </a:p>
          <a:p>
            <a:pPr marL="2230438" lvl="4" algn="just">
              <a:buClr>
                <a:srgbClr val="CE1779"/>
              </a:buClr>
            </a:pPr>
            <a:br>
              <a:rPr lang="en-IE" dirty="0"/>
            </a:br>
            <a:r>
              <a:rPr lang="en-IE" dirty="0"/>
              <a:t>For an office based role, this would include:- Furniture (desk, chair), Telephone, Computer/laptop, Desk supplies (notebook,  stapler, letterhead, paper, pens etc.)</a:t>
            </a:r>
          </a:p>
        </p:txBody>
      </p:sp>
      <p:pic>
        <p:nvPicPr>
          <p:cNvPr id="5" name="Picture 4" descr="A close up of a computer&#10;&#10;Description automatically generated">
            <a:extLst>
              <a:ext uri="{FF2B5EF4-FFF2-40B4-BE49-F238E27FC236}">
                <a16:creationId xmlns:a16="http://schemas.microsoft.com/office/drawing/2014/main" id="{0E952E1E-6A76-41B9-AA33-26957B13889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3038746" y="4397799"/>
            <a:ext cx="3204162" cy="2425550"/>
          </a:xfrm>
          <a:prstGeom prst="rect">
            <a:avLst/>
          </a:prstGeom>
        </p:spPr>
      </p:pic>
      <p:sp>
        <p:nvSpPr>
          <p:cNvPr id="6" name="TextBox 5">
            <a:extLst>
              <a:ext uri="{FF2B5EF4-FFF2-40B4-BE49-F238E27FC236}">
                <a16:creationId xmlns:a16="http://schemas.microsoft.com/office/drawing/2014/main" id="{1CC3157B-CEB2-422D-A398-B398958DE4CB}"/>
              </a:ext>
            </a:extLst>
          </p:cNvPr>
          <p:cNvSpPr txBox="1"/>
          <p:nvPr/>
        </p:nvSpPr>
        <p:spPr>
          <a:xfrm>
            <a:off x="2606565" y="7066299"/>
            <a:ext cx="3636343" cy="230832"/>
          </a:xfrm>
          <a:prstGeom prst="rect">
            <a:avLst/>
          </a:prstGeom>
          <a:noFill/>
        </p:spPr>
        <p:txBody>
          <a:bodyPr wrap="square" rtlCol="0">
            <a:spAutoFit/>
          </a:bodyPr>
          <a:lstStyle/>
          <a:p>
            <a:r>
              <a:rPr lang="en-IE" sz="900">
                <a:hlinkClick r:id="rId3" tooltip="http://www.pngall.com/desk-png/download/26625"/>
              </a:rPr>
              <a:t>This Photo</a:t>
            </a:r>
            <a:r>
              <a:rPr lang="en-IE" sz="900"/>
              <a:t> by Unknown Author is licensed under </a:t>
            </a:r>
            <a:r>
              <a:rPr lang="en-IE" sz="900">
                <a:hlinkClick r:id="rId4" tooltip="https://creativecommons.org/licenses/by-nc/3.0/"/>
              </a:rPr>
              <a:t>CC BY-NC</a:t>
            </a:r>
            <a:endParaRPr lang="en-IE" sz="900"/>
          </a:p>
        </p:txBody>
      </p:sp>
    </p:spTree>
    <p:extLst>
      <p:ext uri="{BB962C8B-B14F-4D97-AF65-F5344CB8AC3E}">
        <p14:creationId xmlns:p14="http://schemas.microsoft.com/office/powerpoint/2010/main" val="2457906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lvl="0">
              <a:buClr>
                <a:srgbClr val="CE1779"/>
              </a:buClr>
            </a:pPr>
            <a:r>
              <a:rPr lang="en-IE" b="1" dirty="0">
                <a:solidFill>
                  <a:srgbClr val="CE1779"/>
                </a:solidFill>
              </a:rPr>
              <a:t>5. Preparing your Employee’s Workstation </a:t>
            </a:r>
          </a:p>
          <a:p>
            <a:pPr marL="342900" lvl="0" indent="-342900">
              <a:buClr>
                <a:srgbClr val="CE1779"/>
              </a:buClr>
              <a:buFont typeface="Arial" panose="020B0604020202020204" pitchFamily="34" charset="0"/>
              <a:buChar char="•"/>
            </a:pPr>
            <a:endParaRPr lang="en-IE" b="1" dirty="0">
              <a:solidFill>
                <a:srgbClr val="CE1779"/>
              </a:solidFill>
            </a:endParaRPr>
          </a:p>
          <a:p>
            <a:pPr marL="488950" algn="just">
              <a:lnSpc>
                <a:spcPct val="100000"/>
              </a:lnSpc>
              <a:spcBef>
                <a:spcPts val="200"/>
              </a:spcBef>
              <a:buClr>
                <a:srgbClr val="CE1779"/>
              </a:buClr>
            </a:pPr>
            <a:r>
              <a:rPr lang="en-IE" dirty="0"/>
              <a:t>Before your employee arrives, also prepare the following access details to be able to present to them on day one – again much of this information depends on your industry and their employment type.</a:t>
            </a:r>
          </a:p>
          <a:p>
            <a:pPr marL="363538">
              <a:lnSpc>
                <a:spcPct val="100000"/>
              </a:lnSpc>
              <a:spcBef>
                <a:spcPts val="200"/>
              </a:spcBef>
              <a:buClr>
                <a:srgbClr val="CE1779"/>
              </a:buClr>
            </a:pPr>
            <a:endParaRPr lang="en-IE" sz="1100" b="1" dirty="0"/>
          </a:p>
          <a:p>
            <a:pPr marL="677863" lvl="0" indent="-263525">
              <a:lnSpc>
                <a:spcPct val="100000"/>
              </a:lnSpc>
              <a:spcBef>
                <a:spcPts val="200"/>
              </a:spcBef>
              <a:buClr>
                <a:srgbClr val="CE1779"/>
              </a:buClr>
              <a:buFont typeface="Arial" panose="020B0604020202020204" pitchFamily="34" charset="0"/>
              <a:buChar char="•"/>
            </a:pPr>
            <a:r>
              <a:rPr lang="en-IE" dirty="0"/>
              <a:t>Wi-Fi Password</a:t>
            </a:r>
            <a:endParaRPr lang="en-IE" b="1" dirty="0"/>
          </a:p>
          <a:p>
            <a:pPr marL="677863" lvl="0" indent="-263525">
              <a:lnSpc>
                <a:spcPct val="100000"/>
              </a:lnSpc>
              <a:spcBef>
                <a:spcPts val="200"/>
              </a:spcBef>
              <a:buClr>
                <a:srgbClr val="CE1779"/>
              </a:buClr>
              <a:buFont typeface="Arial" panose="020B0604020202020204" pitchFamily="34" charset="0"/>
              <a:buChar char="•"/>
            </a:pPr>
            <a:r>
              <a:rPr lang="en-IE" dirty="0"/>
              <a:t>Access to any online tools that the company use to communicate, such as Slack, Google Docs, Dropbox and Skype.</a:t>
            </a:r>
          </a:p>
          <a:p>
            <a:pPr marL="677863" lvl="0" indent="-263525">
              <a:lnSpc>
                <a:spcPct val="100000"/>
              </a:lnSpc>
              <a:spcBef>
                <a:spcPts val="200"/>
              </a:spcBef>
              <a:buClr>
                <a:srgbClr val="CE1779"/>
              </a:buClr>
              <a:buFont typeface="Arial" panose="020B0604020202020204" pitchFamily="34" charset="0"/>
              <a:buChar char="•"/>
            </a:pPr>
            <a:r>
              <a:rPr lang="en-IE" dirty="0"/>
              <a:t>Keys or security codes to buildings and rooms they will need access to</a:t>
            </a:r>
          </a:p>
          <a:p>
            <a:pPr marL="677863" lvl="0" indent="-263525">
              <a:lnSpc>
                <a:spcPct val="100000"/>
              </a:lnSpc>
              <a:spcBef>
                <a:spcPts val="200"/>
              </a:spcBef>
              <a:buClr>
                <a:srgbClr val="CE1779"/>
              </a:buClr>
              <a:buFont typeface="Arial" panose="020B0604020202020204" pitchFamily="34" charset="0"/>
              <a:buChar char="•"/>
            </a:pPr>
            <a:r>
              <a:rPr lang="en-IE" dirty="0"/>
              <a:t>Company mobile phone and transport -  if part of the job role and functionality.</a:t>
            </a:r>
          </a:p>
        </p:txBody>
      </p:sp>
    </p:spTree>
    <p:extLst>
      <p:ext uri="{BB962C8B-B14F-4D97-AF65-F5344CB8AC3E}">
        <p14:creationId xmlns:p14="http://schemas.microsoft.com/office/powerpoint/2010/main" val="2286981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2552700" cy="5077098"/>
          </a:xfrm>
        </p:spPr>
        <p:txBody>
          <a:bodyPr/>
          <a:lstStyle/>
          <a:p>
            <a:pPr lvl="0">
              <a:buClr>
                <a:srgbClr val="CE1779"/>
              </a:buClr>
            </a:pPr>
            <a:r>
              <a:rPr lang="en-IE" b="1" dirty="0">
                <a:solidFill>
                  <a:srgbClr val="CE1779"/>
                </a:solidFill>
              </a:rPr>
              <a:t>5. Preparing your Employee’s Workstation </a:t>
            </a:r>
          </a:p>
          <a:p>
            <a:pPr lvl="0">
              <a:buClr>
                <a:srgbClr val="CE1779"/>
              </a:buClr>
            </a:pPr>
            <a:r>
              <a:rPr lang="en-IE" b="1" dirty="0">
                <a:solidFill>
                  <a:srgbClr val="CE1779"/>
                </a:solidFill>
              </a:rPr>
              <a:t>DOWNLOAD OUR RESOURCE… </a:t>
            </a:r>
            <a:r>
              <a:rPr lang="en-US" dirty="0"/>
              <a:t> </a:t>
            </a:r>
            <a:r>
              <a:rPr lang="en-US" b="1" dirty="0"/>
              <a:t>For your perfect workstation setup</a:t>
            </a:r>
            <a:endParaRPr lang="en-IE" b="1" dirty="0">
              <a:solidFill>
                <a:srgbClr val="CE1779"/>
              </a:solidFill>
            </a:endParaRPr>
          </a:p>
        </p:txBody>
      </p:sp>
      <p:pic>
        <p:nvPicPr>
          <p:cNvPr id="3" name="Picture 2">
            <a:extLst>
              <a:ext uri="{FF2B5EF4-FFF2-40B4-BE49-F238E27FC236}">
                <a16:creationId xmlns:a16="http://schemas.microsoft.com/office/drawing/2014/main" id="{12706BE6-1F74-4646-BEBE-4499F39BCF5A}"/>
              </a:ext>
            </a:extLst>
          </p:cNvPr>
          <p:cNvPicPr>
            <a:picLocks noChangeAspect="1"/>
          </p:cNvPicPr>
          <p:nvPr/>
        </p:nvPicPr>
        <p:blipFill>
          <a:blip r:embed="rId2"/>
          <a:stretch>
            <a:fillRect/>
          </a:stretch>
        </p:blipFill>
        <p:spPr>
          <a:xfrm>
            <a:off x="6605244" y="-50300"/>
            <a:ext cx="5391684" cy="6786380"/>
          </a:xfrm>
          <a:prstGeom prst="rect">
            <a:avLst/>
          </a:prstGeom>
        </p:spPr>
      </p:pic>
    </p:spTree>
    <p:extLst>
      <p:ext uri="{BB962C8B-B14F-4D97-AF65-F5344CB8AC3E}">
        <p14:creationId xmlns:p14="http://schemas.microsoft.com/office/powerpoint/2010/main" val="2305006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518652" y="1702297"/>
            <a:ext cx="2552700" cy="5077098"/>
          </a:xfrm>
        </p:spPr>
        <p:txBody>
          <a:bodyPr/>
          <a:lstStyle/>
          <a:p>
            <a:pPr lvl="0">
              <a:buClr>
                <a:srgbClr val="CE1779"/>
              </a:buClr>
            </a:pPr>
            <a:r>
              <a:rPr lang="en-IE" b="1" dirty="0">
                <a:solidFill>
                  <a:srgbClr val="CE1779"/>
                </a:solidFill>
              </a:rPr>
              <a:t>5. Preparing your Employee’s Workstation </a:t>
            </a:r>
          </a:p>
          <a:p>
            <a:pPr lvl="0">
              <a:buClr>
                <a:srgbClr val="CE1779"/>
              </a:buClr>
            </a:pPr>
            <a:r>
              <a:rPr lang="en-IE" b="1" dirty="0">
                <a:solidFill>
                  <a:srgbClr val="CE1779"/>
                </a:solidFill>
              </a:rPr>
              <a:t>DOWNLOAD OUR RESOURCE… </a:t>
            </a:r>
          </a:p>
          <a:p>
            <a:pPr lvl="0">
              <a:buClr>
                <a:srgbClr val="CE1779"/>
              </a:buClr>
            </a:pPr>
            <a:r>
              <a:rPr lang="en-US" b="1" dirty="0"/>
              <a:t>Checklist of 50 workstation training tips</a:t>
            </a:r>
            <a:endParaRPr lang="en-IE" b="1" dirty="0">
              <a:solidFill>
                <a:srgbClr val="CE1779"/>
              </a:solidFill>
            </a:endParaRPr>
          </a:p>
        </p:txBody>
      </p:sp>
      <p:pic>
        <p:nvPicPr>
          <p:cNvPr id="5" name="Picture 4">
            <a:extLst>
              <a:ext uri="{FF2B5EF4-FFF2-40B4-BE49-F238E27FC236}">
                <a16:creationId xmlns:a16="http://schemas.microsoft.com/office/drawing/2014/main" id="{D8416DCC-E5B5-44CC-92B1-511CF6DD8E6C}"/>
              </a:ext>
            </a:extLst>
          </p:cNvPr>
          <p:cNvPicPr>
            <a:picLocks noChangeAspect="1"/>
          </p:cNvPicPr>
          <p:nvPr/>
        </p:nvPicPr>
        <p:blipFill>
          <a:blip r:embed="rId2"/>
          <a:stretch>
            <a:fillRect/>
          </a:stretch>
        </p:blipFill>
        <p:spPr>
          <a:xfrm>
            <a:off x="6071352" y="830802"/>
            <a:ext cx="5925576" cy="4324901"/>
          </a:xfrm>
          <a:prstGeom prst="rect">
            <a:avLst/>
          </a:prstGeom>
        </p:spPr>
      </p:pic>
    </p:spTree>
    <p:extLst>
      <p:ext uri="{BB962C8B-B14F-4D97-AF65-F5344CB8AC3E}">
        <p14:creationId xmlns:p14="http://schemas.microsoft.com/office/powerpoint/2010/main" val="3439195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5787733"/>
          </a:xfrm>
        </p:spPr>
        <p:txBody>
          <a:bodyPr/>
          <a:lstStyle/>
          <a:p>
            <a:pPr lvl="0">
              <a:buClr>
                <a:srgbClr val="CE1779"/>
              </a:buClr>
            </a:pPr>
            <a:r>
              <a:rPr lang="en-IE" b="1" dirty="0">
                <a:solidFill>
                  <a:srgbClr val="CE1779"/>
                </a:solidFill>
              </a:rPr>
              <a:t>6. Preparing Your Attitude</a:t>
            </a:r>
          </a:p>
          <a:p>
            <a:pPr marL="457200" lvl="0" indent="-457200">
              <a:buClr>
                <a:srgbClr val="CE1779"/>
              </a:buClr>
              <a:buFont typeface="+mj-lt"/>
              <a:buAutoNum type="arabicPeriod" startAt="4"/>
            </a:pPr>
            <a:endParaRPr lang="en-IE" b="1" dirty="0">
              <a:solidFill>
                <a:srgbClr val="CE1779"/>
              </a:solidFill>
            </a:endParaRPr>
          </a:p>
          <a:p>
            <a:pPr marL="488950" algn="just">
              <a:buClr>
                <a:srgbClr val="CE1779"/>
              </a:buClr>
            </a:pPr>
            <a:r>
              <a:rPr lang="en-IE" dirty="0"/>
              <a:t>The practical arrangements for taking on your first employee will be quite straightforward.  </a:t>
            </a:r>
          </a:p>
          <a:p>
            <a:pPr marL="488950" algn="just">
              <a:buClr>
                <a:srgbClr val="CE1779"/>
              </a:buClr>
            </a:pPr>
            <a:r>
              <a:rPr lang="en-IE" dirty="0"/>
              <a:t>What is more challenging is ensuring you are feeling confident about the process as your new employee is about to start.  </a:t>
            </a:r>
          </a:p>
          <a:p>
            <a:pPr marL="488950" algn="just">
              <a:buClr>
                <a:srgbClr val="CE1779"/>
              </a:buClr>
            </a:pPr>
            <a:endParaRPr lang="en-IE" dirty="0"/>
          </a:p>
          <a:p>
            <a:pPr marL="3232150" lvl="6" indent="0" algn="just">
              <a:buClr>
                <a:srgbClr val="CE1779"/>
              </a:buClr>
              <a:buNone/>
            </a:pPr>
            <a:r>
              <a:rPr lang="en-IE" sz="2400" dirty="0">
                <a:solidFill>
                  <a:srgbClr val="6D6E6C"/>
                </a:solidFill>
              </a:rPr>
              <a:t>It is an important milestone in your business, so it makes good sense to organise your thoughts and prepare your mind for this important day. </a:t>
            </a:r>
          </a:p>
        </p:txBody>
      </p:sp>
      <p:pic>
        <p:nvPicPr>
          <p:cNvPr id="5" name="Picture 4" descr="A screenshot of a cell phone&#10;&#10;Description automatically generated">
            <a:extLst>
              <a:ext uri="{FF2B5EF4-FFF2-40B4-BE49-F238E27FC236}">
                <a16:creationId xmlns:a16="http://schemas.microsoft.com/office/drawing/2014/main" id="{806443BE-77F5-4C05-8B65-54DF7F727ACA}"/>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l="5746" t="32775" r="4794" b="3473"/>
          <a:stretch/>
        </p:blipFill>
        <p:spPr>
          <a:xfrm>
            <a:off x="4206887" y="3343769"/>
            <a:ext cx="2835043" cy="2020367"/>
          </a:xfrm>
          <a:prstGeom prst="rect">
            <a:avLst/>
          </a:prstGeom>
        </p:spPr>
      </p:pic>
    </p:spTree>
    <p:extLst>
      <p:ext uri="{BB962C8B-B14F-4D97-AF65-F5344CB8AC3E}">
        <p14:creationId xmlns:p14="http://schemas.microsoft.com/office/powerpoint/2010/main" val="102002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6306681"/>
          </a:xfrm>
        </p:spPr>
        <p:txBody>
          <a:bodyPr/>
          <a:lstStyle/>
          <a:p>
            <a:pPr lvl="0">
              <a:buClr>
                <a:srgbClr val="CE1779"/>
              </a:buClr>
            </a:pPr>
            <a:r>
              <a:rPr lang="en-IE" b="1" dirty="0">
                <a:solidFill>
                  <a:srgbClr val="CE1779"/>
                </a:solidFill>
              </a:rPr>
              <a:t>6.     Preparing Your Attitude</a:t>
            </a:r>
          </a:p>
          <a:p>
            <a:pPr marL="488950">
              <a:buClr>
                <a:srgbClr val="CE1779"/>
              </a:buClr>
            </a:pPr>
            <a:r>
              <a:rPr lang="en-IE" i="1" dirty="0"/>
              <a:t>Take time the day and evening before your employee starts to remind yourself of the following important issues: </a:t>
            </a:r>
          </a:p>
          <a:p>
            <a:pPr marL="488950">
              <a:buClr>
                <a:srgbClr val="CE1779"/>
              </a:buClr>
            </a:pPr>
            <a:endParaRPr lang="en-IE" sz="300" i="1" dirty="0"/>
          </a:p>
          <a:p>
            <a:pPr marL="719138" lvl="0" indent="-230188">
              <a:buClr>
                <a:srgbClr val="CE1779"/>
              </a:buClr>
              <a:buFont typeface="Arial" panose="020B0604020202020204" pitchFamily="34" charset="0"/>
              <a:buChar char="•"/>
              <a:tabLst>
                <a:tab pos="2432050" algn="l"/>
              </a:tabLst>
            </a:pPr>
            <a:r>
              <a:rPr lang="en-US" dirty="0"/>
              <a:t>They are joining your business to help it grow so their function is an important part of the overall business growth to the next level.  </a:t>
            </a:r>
            <a:endParaRPr lang="en-IE" dirty="0"/>
          </a:p>
          <a:p>
            <a:pPr marL="719138" lvl="0" indent="-230188">
              <a:buClr>
                <a:srgbClr val="CE1779"/>
              </a:buClr>
              <a:buFont typeface="Arial" panose="020B0604020202020204" pitchFamily="34" charset="0"/>
              <a:buChar char="•"/>
              <a:tabLst>
                <a:tab pos="2432050" algn="l"/>
              </a:tabLst>
            </a:pPr>
            <a:r>
              <a:rPr lang="en-US" dirty="0"/>
              <a:t>Your role needs to focus on creating an environment for a motivated person to do their best work.   The best advice is that your job is not about being in charge, but rather, it is about what you can do to support and help develop your new team member.</a:t>
            </a:r>
            <a:endParaRPr lang="en-IE" dirty="0"/>
          </a:p>
          <a:p>
            <a:pPr marL="719138" lvl="0" indent="-230188">
              <a:buClr>
                <a:srgbClr val="CE1779"/>
              </a:buClr>
              <a:buFont typeface="Arial" panose="020B0604020202020204" pitchFamily="34" charset="0"/>
              <a:buChar char="•"/>
              <a:tabLst>
                <a:tab pos="2432050" algn="l"/>
              </a:tabLst>
            </a:pPr>
            <a:r>
              <a:rPr lang="en-US" dirty="0"/>
              <a:t>Resist the urge to criticize and instead gain their input on identifying improvements. </a:t>
            </a:r>
            <a:endParaRPr lang="en-IE" dirty="0"/>
          </a:p>
          <a:p>
            <a:pPr marL="719138" lvl="0" indent="-230188">
              <a:buClr>
                <a:srgbClr val="CE1779"/>
              </a:buClr>
              <a:buFont typeface="Arial" panose="020B0604020202020204" pitchFamily="34" charset="0"/>
              <a:buChar char="•"/>
              <a:tabLst>
                <a:tab pos="2432050" algn="l"/>
              </a:tabLst>
            </a:pPr>
            <a:r>
              <a:rPr lang="en-US" dirty="0"/>
              <a:t>Respect is the base ingredient for trust as you embark on managing your new employee.</a:t>
            </a:r>
            <a:endParaRPr lang="en-IE" dirty="0"/>
          </a:p>
        </p:txBody>
      </p:sp>
    </p:spTree>
    <p:extLst>
      <p:ext uri="{BB962C8B-B14F-4D97-AF65-F5344CB8AC3E}">
        <p14:creationId xmlns:p14="http://schemas.microsoft.com/office/powerpoint/2010/main" val="174474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3247734" cy="2425550"/>
          </a:xfrm>
        </p:spPr>
        <p:txBody>
          <a:bodyPr>
            <a:noAutofit/>
          </a:bodyPr>
          <a:lstStyle/>
          <a:p>
            <a:r>
              <a:rPr lang="en-US" sz="3200" dirty="0"/>
              <a:t>SOME OF THE </a:t>
            </a:r>
            <a:r>
              <a:rPr lang="en-US" sz="3200" b="1" dirty="0">
                <a:solidFill>
                  <a:srgbClr val="CE1779"/>
                </a:solidFill>
              </a:rPr>
              <a:t>TOOLS YOU CAN DEVELOP &amp; USE </a:t>
            </a:r>
            <a:r>
              <a:rPr lang="en-US" sz="3200" dirty="0"/>
              <a:t>BEFORE YOUR NEW EMPLOYEE STARTS INCLUDE:-</a:t>
            </a:r>
            <a:r>
              <a:rPr lang="en-IE" sz="3200"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6306681"/>
          </a:xfrm>
        </p:spPr>
        <p:txBody>
          <a:bodyPr/>
          <a:lstStyle/>
          <a:p>
            <a:pPr lvl="0">
              <a:buClr>
                <a:srgbClr val="CE1779"/>
              </a:buClr>
            </a:pPr>
            <a:r>
              <a:rPr lang="en-IE" b="1" dirty="0">
                <a:solidFill>
                  <a:srgbClr val="CE1779"/>
                </a:solidFill>
              </a:rPr>
              <a:t>6.    Preparing Your Attitude</a:t>
            </a:r>
          </a:p>
          <a:p>
            <a:pPr marL="488950">
              <a:buClr>
                <a:srgbClr val="CE1779"/>
              </a:buClr>
            </a:pPr>
            <a:r>
              <a:rPr lang="en-IE" i="1" dirty="0"/>
              <a:t>Take time the day and evening before your employee starts to remind yourself of the following important issues: </a:t>
            </a:r>
          </a:p>
          <a:p>
            <a:pPr marL="763588" lvl="0" indent="-304800">
              <a:buClr>
                <a:srgbClr val="CE1779"/>
              </a:buClr>
              <a:buFont typeface="Arial" panose="020B0604020202020204" pitchFamily="34" charset="0"/>
              <a:buChar char="•"/>
            </a:pPr>
            <a:r>
              <a:rPr lang="en-US" dirty="0"/>
              <a:t>Your new employee is likely to be anxious as they start their new job (as you may be also!).  Find a way to put them at ease as quickly as possible. Eliminating fear from the work environment is essential for success. </a:t>
            </a:r>
            <a:endParaRPr lang="en-IE" dirty="0"/>
          </a:p>
          <a:p>
            <a:pPr marL="763588" lvl="0" indent="-304800">
              <a:buClr>
                <a:srgbClr val="CE1779"/>
              </a:buClr>
              <a:buFont typeface="Arial" panose="020B0604020202020204" pitchFamily="34" charset="0"/>
              <a:buChar char="•"/>
            </a:pPr>
            <a:r>
              <a:rPr lang="en-US" dirty="0"/>
              <a:t>Resist the urge to assert authority on your first day. In advance do some reading about management styles that work (see Module 5 exercises for some suggestions). </a:t>
            </a:r>
            <a:endParaRPr lang="en-IE" dirty="0"/>
          </a:p>
          <a:p>
            <a:pPr marL="763588" lvl="0" indent="-304800">
              <a:buClr>
                <a:srgbClr val="CE1779"/>
              </a:buClr>
              <a:buFont typeface="Arial" panose="020B0604020202020204" pitchFamily="34" charset="0"/>
              <a:buChar char="•"/>
            </a:pPr>
            <a:r>
              <a:rPr lang="en-US" dirty="0"/>
              <a:t>Invest in yourself – do you need some training in becoming an employer.  Now could be the ideal time for you to take on a business mentor so you can have a sounding board for what is a new experience for you as a business owner. </a:t>
            </a:r>
            <a:endParaRPr lang="en-IE" dirty="0"/>
          </a:p>
          <a:p>
            <a:pPr marL="763588" lvl="0" indent="-304800">
              <a:buClr>
                <a:srgbClr val="CE1779"/>
              </a:buClr>
              <a:buFont typeface="Arial" panose="020B0604020202020204" pitchFamily="34" charset="0"/>
              <a:buChar char="•"/>
            </a:pPr>
            <a:r>
              <a:rPr lang="en-US" dirty="0"/>
              <a:t>Concentrate on fostering a positive work environment. </a:t>
            </a:r>
            <a:endParaRPr lang="en-IE" dirty="0"/>
          </a:p>
        </p:txBody>
      </p:sp>
    </p:spTree>
    <p:extLst>
      <p:ext uri="{BB962C8B-B14F-4D97-AF65-F5344CB8AC3E}">
        <p14:creationId xmlns:p14="http://schemas.microsoft.com/office/powerpoint/2010/main" val="1930114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82155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Introduction</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66748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808462"/>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Prepare to Onboard</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63671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74781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The First Day and First Week</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66652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102671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97486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96360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83078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5.1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81339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5.2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82946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5.3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5:</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MANAGING              TALENT           EMPLOYEE? </a:t>
            </a: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65675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95383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81969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5.4</a:t>
            </a:r>
            <a:endParaRPr lang="en-IE" sz="1800" dirty="0">
              <a:solidFill>
                <a:schemeClr val="bg1"/>
              </a:solidFill>
            </a:endParaRP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90" y="3790138"/>
            <a:ext cx="5537720"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Training and support - the first months of employment, the key to success</a:t>
            </a:r>
            <a:endParaRPr lang="en-IE" sz="2400" dirty="0">
              <a:solidFill>
                <a:srgbClr val="6D6E6C"/>
              </a:solidFill>
            </a:endParaRP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741241"/>
            <a:ext cx="613964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Training and support - year one review</a:t>
            </a:r>
            <a:endParaRPr lang="en-IE" sz="2400" dirty="0">
              <a:solidFill>
                <a:srgbClr val="6D6E6C"/>
              </a:solidFill>
            </a:endParaRP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58716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94639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75046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5.5</a:t>
            </a:r>
            <a:endParaRPr lang="en-IE" sz="1800" dirty="0">
              <a:solidFill>
                <a:schemeClr val="bg1"/>
              </a:solidFill>
            </a:endParaRPr>
          </a:p>
        </p:txBody>
      </p:sp>
      <p:sp>
        <p:nvSpPr>
          <p:cNvPr id="2" name="Rectangle 1">
            <a:extLst>
              <a:ext uri="{FF2B5EF4-FFF2-40B4-BE49-F238E27FC236}">
                <a16:creationId xmlns:a16="http://schemas.microsoft.com/office/drawing/2014/main" id="{D60165A0-48B3-449B-BE1E-F5E1A84AEAB5}"/>
              </a:ext>
            </a:extLst>
          </p:cNvPr>
          <p:cNvSpPr/>
          <p:nvPr/>
        </p:nvSpPr>
        <p:spPr>
          <a:xfrm>
            <a:off x="853364" y="4848650"/>
            <a:ext cx="9276155" cy="1569660"/>
          </a:xfrm>
          <a:prstGeom prst="rect">
            <a:avLst/>
          </a:prstGeom>
        </p:spPr>
        <p:txBody>
          <a:bodyPr wrap="square">
            <a:spAutoFit/>
          </a:bodyPr>
          <a:lstStyle/>
          <a:p>
            <a:endParaRPr lang="en-IE" sz="3600" dirty="0">
              <a:solidFill>
                <a:srgbClr val="000000"/>
              </a:solidFill>
              <a:latin typeface="MVWVBI+Helvetica"/>
            </a:endParaRPr>
          </a:p>
          <a:p>
            <a:r>
              <a:rPr lang="en-US" sz="1400" dirty="0">
                <a:latin typeface="MVWVBI+Helvetica"/>
              </a:rPr>
              <a:t>This project has been funded with support from the European Commission. This publication [communication] reflects the views only of the author, and the Commission cannot be held responsible for any use, which may be made of the information contained therein. Project number: 2018-1-UK01-KA202-048089</a:t>
            </a:r>
            <a:r>
              <a:rPr lang="en-IE" b="1" dirty="0"/>
              <a:t> </a:t>
            </a:r>
            <a:r>
              <a:rPr lang="en-IE" dirty="0"/>
              <a:t>	</a:t>
            </a:r>
          </a:p>
          <a:p>
            <a:endParaRPr lang="en-IE" sz="1400" dirty="0"/>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t>5.3 </a:t>
            </a:r>
            <a:r>
              <a:rPr lang="en-IE" dirty="0"/>
              <a:t>THE FIRST DAY &amp; FIRST WEEK </a:t>
            </a:r>
          </a:p>
        </p:txBody>
      </p:sp>
      <p:pic>
        <p:nvPicPr>
          <p:cNvPr id="4" name="Picture 3" descr="A picture containing food&#10;&#10;Description automatically generated">
            <a:extLst>
              <a:ext uri="{FF2B5EF4-FFF2-40B4-BE49-F238E27FC236}">
                <a16:creationId xmlns:a16="http://schemas.microsoft.com/office/drawing/2014/main" id="{AB713CC4-A7B7-4D38-BD96-5ABDC231C19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445056">
            <a:off x="7777239" y="723975"/>
            <a:ext cx="4225158" cy="3211172"/>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584384" y="493776"/>
            <a:ext cx="5850250" cy="1119429"/>
          </a:xfrm>
        </p:spPr>
        <p:txBody>
          <a:bodyPr>
            <a:noAutofit/>
          </a:bodyPr>
          <a:lstStyle/>
          <a:p>
            <a:pPr algn="l"/>
            <a:r>
              <a:rPr lang="en-IE" dirty="0"/>
              <a:t>THE FIRST DAY &amp; FIRST WEEK </a:t>
            </a:r>
            <a:endParaRPr lang="en-US" dirty="0"/>
          </a:p>
        </p:txBody>
      </p:sp>
      <p:cxnSp>
        <p:nvCxnSpPr>
          <p:cNvPr id="9" name="Straight Connector 8">
            <a:extLst>
              <a:ext uri="{FF2B5EF4-FFF2-40B4-BE49-F238E27FC236}">
                <a16:creationId xmlns:a16="http://schemas.microsoft.com/office/drawing/2014/main" id="{ABA79616-14C0-2F49-9EEC-031853656906}"/>
              </a:ext>
            </a:extLst>
          </p:cNvPr>
          <p:cNvCxnSpPr>
            <a:cxnSpLocks/>
          </p:cNvCxnSpPr>
          <p:nvPr/>
        </p:nvCxnSpPr>
        <p:spPr>
          <a:xfrm>
            <a:off x="584384" y="1363849"/>
            <a:ext cx="5511616"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C99E948-A736-3F44-9ABD-39003B8EBCEF}"/>
              </a:ext>
            </a:extLst>
          </p:cNvPr>
          <p:cNvSpPr/>
          <p:nvPr/>
        </p:nvSpPr>
        <p:spPr>
          <a:xfrm>
            <a:off x="635431" y="1613206"/>
            <a:ext cx="5690210" cy="293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591332" y="1538567"/>
            <a:ext cx="5511616" cy="4383566"/>
          </a:xfrm>
        </p:spPr>
        <p:txBody>
          <a:bodyPr/>
          <a:lstStyle/>
          <a:p>
            <a:pPr algn="just"/>
            <a:r>
              <a:rPr lang="en-IE" dirty="0"/>
              <a:t>According to a BambooHR survey, three quarters of new hires said training during the first week on the job is most important to them.   </a:t>
            </a:r>
          </a:p>
          <a:p>
            <a:pPr algn="just"/>
            <a:r>
              <a:rPr lang="en-IE" dirty="0"/>
              <a:t>Employees need to have a crystal-clear understanding of what their job duties entail, and responsibilities are from Day 1. There are really two main goals for the first day of employment:</a:t>
            </a:r>
          </a:p>
          <a:p>
            <a:pPr algn="just"/>
            <a:endParaRPr lang="en-IE" sz="900" b="1" dirty="0"/>
          </a:p>
          <a:p>
            <a:pPr marL="457200" lvl="0" indent="-457200" algn="l">
              <a:buFont typeface="+mj-lt"/>
              <a:buAutoNum type="arabicPeriod"/>
            </a:pPr>
            <a:r>
              <a:rPr lang="en-IE" b="1" dirty="0">
                <a:solidFill>
                  <a:srgbClr val="CE1779"/>
                </a:solidFill>
              </a:rPr>
              <a:t>Setting expectations</a:t>
            </a:r>
          </a:p>
          <a:p>
            <a:pPr marL="457200" lvl="0" indent="-457200" algn="l">
              <a:buFont typeface="+mj-lt"/>
              <a:buAutoNum type="arabicPeriod"/>
            </a:pPr>
            <a:r>
              <a:rPr lang="en-IE" b="1" dirty="0">
                <a:solidFill>
                  <a:srgbClr val="CE1779"/>
                </a:solidFill>
              </a:rPr>
              <a:t>Introducing objectives</a:t>
            </a:r>
          </a:p>
        </p:txBody>
      </p:sp>
      <p:sp>
        <p:nvSpPr>
          <p:cNvPr id="16" name="Picture Placeholder 5">
            <a:extLst>
              <a:ext uri="{FF2B5EF4-FFF2-40B4-BE49-F238E27FC236}">
                <a16:creationId xmlns:a16="http://schemas.microsoft.com/office/drawing/2014/main" id="{C6368268-C572-3746-A8D0-680D6914CD48}"/>
              </a:ext>
            </a:extLst>
          </p:cNvPr>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70"/>
            </a:stretch>
          </a:blip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26225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lstStyle/>
          <a:p>
            <a:r>
              <a:rPr lang="en-IE" dirty="0">
                <a:solidFill>
                  <a:srgbClr val="CE1779"/>
                </a:solidFill>
              </a:rPr>
              <a:t>THE FIRST DAY </a:t>
            </a:r>
            <a:endParaRPr lang="en-US" dirty="0">
              <a:solidFill>
                <a:srgbClr val="CE1779"/>
              </a:solidFill>
            </a:endParaRP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n-IE" sz="1100" dirty="0">
                  <a:solidFill>
                    <a:schemeClr val="bg1"/>
                  </a:solidFill>
                </a:rPr>
                <a:t>MON</a:t>
              </a:r>
              <a:endParaRPr lang="en-US" sz="1100" dirty="0">
                <a:solidFill>
                  <a:schemeClr val="bg1"/>
                </a:solidFill>
              </a:endParaRP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marL="0" indent="0" algn="just">
              <a:spcBef>
                <a:spcPts val="400"/>
              </a:spcBef>
              <a:buNone/>
            </a:pPr>
            <a:r>
              <a:rPr lang="en-IE" dirty="0"/>
              <a:t>Often a new employee will arrive during a busy working week. Make sure you clear your schedule and make the new employee your number one priority for the day.   </a:t>
            </a:r>
            <a:r>
              <a:rPr lang="en-US" dirty="0"/>
              <a:t>First days are typically awkward</a:t>
            </a:r>
            <a:r>
              <a:rPr lang="en-IE" dirty="0"/>
              <a:t> for you both. </a:t>
            </a:r>
          </a:p>
          <a:p>
            <a:pPr marL="0" indent="0" algn="just">
              <a:spcBef>
                <a:spcPts val="400"/>
              </a:spcBef>
              <a:buNone/>
            </a:pPr>
            <a:endParaRPr lang="en-IE" dirty="0"/>
          </a:p>
          <a:p>
            <a:pPr marL="1485900" lvl="4" algn="just">
              <a:spcBef>
                <a:spcPts val="400"/>
              </a:spcBef>
            </a:pPr>
            <a:r>
              <a:rPr lang="en-IE" dirty="0"/>
              <a:t>Over a tea or coffee, you should welcome and  introduce them to the company - talk about their role,  tell them why you selected them and what you expect from them- this will help give them the full context of your motivation to take on your first employee. </a:t>
            </a:r>
            <a:endParaRPr lang="en-US" dirty="0"/>
          </a:p>
        </p:txBody>
      </p:sp>
      <p:pic>
        <p:nvPicPr>
          <p:cNvPr id="3" name="Picture 2" descr="A picture containing cup, mug, food&#10;&#10;Description automatically generated">
            <a:extLst>
              <a:ext uri="{FF2B5EF4-FFF2-40B4-BE49-F238E27FC236}">
                <a16:creationId xmlns:a16="http://schemas.microsoft.com/office/drawing/2014/main" id="{051F8C2C-EAB7-44DC-BEEC-F785900D84D5}"/>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640685" y="2913009"/>
            <a:ext cx="3047999" cy="2871787"/>
          </a:xfrm>
          <a:prstGeom prst="rect">
            <a:avLst/>
          </a:prstGeom>
        </p:spPr>
      </p:pic>
    </p:spTree>
    <p:extLst>
      <p:ext uri="{BB962C8B-B14F-4D97-AF65-F5344CB8AC3E}">
        <p14:creationId xmlns:p14="http://schemas.microsoft.com/office/powerpoint/2010/main" val="3319463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lstStyle/>
          <a:p>
            <a:r>
              <a:rPr lang="en-IE" dirty="0">
                <a:solidFill>
                  <a:srgbClr val="CE1779"/>
                </a:solidFill>
              </a:rPr>
              <a:t>THE FIRST DAY </a:t>
            </a:r>
            <a:endParaRPr lang="en-US" dirty="0">
              <a:solidFill>
                <a:srgbClr val="CE1779"/>
              </a:solidFill>
            </a:endParaRP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n-IE" sz="1100" dirty="0">
                  <a:solidFill>
                    <a:schemeClr val="bg1"/>
                  </a:solidFill>
                </a:rPr>
                <a:t>MON</a:t>
              </a:r>
              <a:endParaRPr lang="en-US" sz="1100" dirty="0">
                <a:solidFill>
                  <a:schemeClr val="bg1"/>
                </a:solidFill>
              </a:endParaRP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4667534" cy="3918682"/>
          </a:xfrm>
        </p:spPr>
        <p:txBody>
          <a:bodyPr/>
          <a:lstStyle/>
          <a:p>
            <a:pPr marL="0" indent="0" algn="just">
              <a:spcBef>
                <a:spcPts val="400"/>
              </a:spcBef>
              <a:buNone/>
            </a:pPr>
            <a:r>
              <a:rPr lang="en-IE" dirty="0"/>
              <a:t>DOWNLOAD OUR USEFUL RESOURCE</a:t>
            </a:r>
          </a:p>
          <a:p>
            <a:pPr marL="0" indent="0" algn="just">
              <a:spcBef>
                <a:spcPts val="400"/>
              </a:spcBef>
              <a:buNone/>
            </a:pPr>
            <a:endParaRPr lang="en-IE" dirty="0"/>
          </a:p>
          <a:p>
            <a:pPr marL="0" indent="0" algn="just">
              <a:spcBef>
                <a:spcPts val="400"/>
              </a:spcBef>
              <a:buNone/>
            </a:pPr>
            <a:r>
              <a:rPr lang="en-IE" dirty="0"/>
              <a:t>INDUCTION CHECKLIST which both you and employee sign verifying that key documents have been provided and explanations of key areas are forthcoming and understood.</a:t>
            </a:r>
            <a:endParaRPr lang="en-US" dirty="0"/>
          </a:p>
        </p:txBody>
      </p:sp>
      <p:pic>
        <p:nvPicPr>
          <p:cNvPr id="2" name="Picture 1">
            <a:extLst>
              <a:ext uri="{FF2B5EF4-FFF2-40B4-BE49-F238E27FC236}">
                <a16:creationId xmlns:a16="http://schemas.microsoft.com/office/drawing/2014/main" id="{8B96A687-1FF0-40D5-A6AA-8FB8FB1F5980}"/>
              </a:ext>
            </a:extLst>
          </p:cNvPr>
          <p:cNvPicPr>
            <a:picLocks noChangeAspect="1"/>
          </p:cNvPicPr>
          <p:nvPr/>
        </p:nvPicPr>
        <p:blipFill>
          <a:blip r:embed="rId4"/>
          <a:stretch>
            <a:fillRect/>
          </a:stretch>
        </p:blipFill>
        <p:spPr>
          <a:xfrm>
            <a:off x="7598434" y="0"/>
            <a:ext cx="4593566" cy="6858000"/>
          </a:xfrm>
          <a:prstGeom prst="rect">
            <a:avLst/>
          </a:prstGeom>
        </p:spPr>
      </p:pic>
    </p:spTree>
    <p:extLst>
      <p:ext uri="{BB962C8B-B14F-4D97-AF65-F5344CB8AC3E}">
        <p14:creationId xmlns:p14="http://schemas.microsoft.com/office/powerpoint/2010/main" val="3524778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lstStyle/>
          <a:p>
            <a:r>
              <a:rPr lang="en-IE" dirty="0">
                <a:solidFill>
                  <a:srgbClr val="CE1779"/>
                </a:solidFill>
              </a:rPr>
              <a:t>THE FIRST DAY </a:t>
            </a:r>
            <a:endParaRPr lang="en-US" dirty="0">
              <a:solidFill>
                <a:srgbClr val="CE1779"/>
              </a:solidFill>
            </a:endParaRP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n-IE" sz="1100" dirty="0">
                  <a:solidFill>
                    <a:schemeClr val="bg1"/>
                  </a:solidFill>
                </a:rPr>
                <a:t>MON</a:t>
              </a:r>
              <a:endParaRPr lang="en-US" sz="1100" dirty="0">
                <a:solidFill>
                  <a:schemeClr val="bg1"/>
                </a:solidFill>
              </a:endParaRP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marL="0" indent="0">
              <a:spcBef>
                <a:spcPts val="400"/>
              </a:spcBef>
              <a:buNone/>
            </a:pPr>
            <a:r>
              <a:rPr lang="en-IE" dirty="0"/>
              <a:t>As a guide, go through….</a:t>
            </a:r>
          </a:p>
          <a:p>
            <a:pPr marL="0" indent="0">
              <a:spcBef>
                <a:spcPts val="400"/>
              </a:spcBef>
              <a:buNone/>
            </a:pPr>
            <a:endParaRPr lang="en-IE" b="1" dirty="0"/>
          </a:p>
          <a:p>
            <a:pPr lvl="0">
              <a:spcBef>
                <a:spcPts val="400"/>
              </a:spcBef>
            </a:pPr>
            <a:r>
              <a:rPr lang="en-IE" dirty="0"/>
              <a:t>What goods and services should their job produce/output?</a:t>
            </a:r>
            <a:endParaRPr lang="en-IE" b="1" dirty="0"/>
          </a:p>
          <a:p>
            <a:pPr lvl="0">
              <a:spcBef>
                <a:spcPts val="400"/>
              </a:spcBef>
            </a:pPr>
            <a:r>
              <a:rPr lang="en-IE" dirty="0"/>
              <a:t>What impact should their work have on the company? E.g. Increased sales, faster turnaround times, new product or service introductions</a:t>
            </a:r>
            <a:endParaRPr lang="en-IE" b="1" dirty="0"/>
          </a:p>
          <a:p>
            <a:pPr lvl="0">
              <a:spcBef>
                <a:spcPts val="400"/>
              </a:spcBef>
            </a:pPr>
            <a:r>
              <a:rPr lang="en-IE" dirty="0"/>
              <a:t>How do you expect the employee to act with clients and others in your network?</a:t>
            </a:r>
            <a:endParaRPr lang="en-IE" b="1" dirty="0"/>
          </a:p>
          <a:p>
            <a:pPr lvl="0">
              <a:spcBef>
                <a:spcPts val="400"/>
              </a:spcBef>
            </a:pPr>
            <a:r>
              <a:rPr lang="en-IE" dirty="0"/>
              <a:t>What are the organisational values the employee must demonstrate?</a:t>
            </a:r>
            <a:endParaRPr lang="en-IE" b="1" dirty="0"/>
          </a:p>
          <a:p>
            <a:pPr lvl="0">
              <a:spcBef>
                <a:spcPts val="400"/>
              </a:spcBef>
            </a:pPr>
            <a:r>
              <a:rPr lang="en-IE" dirty="0"/>
              <a:t>What are the processes, methods, or means the employee is expected to use?</a:t>
            </a:r>
            <a:endParaRPr lang="en-IE" b="1" dirty="0"/>
          </a:p>
          <a:p>
            <a:pPr marL="0" indent="0">
              <a:spcBef>
                <a:spcPts val="400"/>
              </a:spcBef>
              <a:buNone/>
            </a:pPr>
            <a:r>
              <a:rPr lang="en-IE" sz="1000" dirty="0"/>
              <a:t>Source: </a:t>
            </a:r>
            <a:r>
              <a:rPr lang="en-GB" sz="1000" u="sng" dirty="0">
                <a:hlinkClick r:id="rId4"/>
              </a:rPr>
              <a:t>www.hrweb.berkeley.edu</a:t>
            </a:r>
            <a:r>
              <a:rPr lang="en-IE" sz="1000" dirty="0"/>
              <a:t> </a:t>
            </a:r>
            <a:endParaRPr lang="en-IE" sz="1000" b="1" dirty="0"/>
          </a:p>
          <a:p>
            <a:pPr>
              <a:spcBef>
                <a:spcPts val="400"/>
              </a:spcBef>
            </a:pPr>
            <a:endParaRPr lang="en-US" dirty="0"/>
          </a:p>
        </p:txBody>
      </p:sp>
    </p:spTree>
    <p:extLst>
      <p:ext uri="{BB962C8B-B14F-4D97-AF65-F5344CB8AC3E}">
        <p14:creationId xmlns:p14="http://schemas.microsoft.com/office/powerpoint/2010/main" val="1544038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lstStyle/>
          <a:p>
            <a:r>
              <a:rPr lang="en-IE" dirty="0">
                <a:solidFill>
                  <a:srgbClr val="CE1779"/>
                </a:solidFill>
              </a:rPr>
              <a:t>THE FIRST DAY </a:t>
            </a:r>
            <a:endParaRPr lang="en-US" dirty="0">
              <a:solidFill>
                <a:srgbClr val="CE1779"/>
              </a:solidFill>
            </a:endParaRP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n-IE" sz="1100" dirty="0">
                  <a:solidFill>
                    <a:schemeClr val="bg1"/>
                  </a:solidFill>
                </a:rPr>
                <a:t>MON</a:t>
              </a:r>
              <a:endParaRPr lang="en-US" sz="1100" dirty="0">
                <a:solidFill>
                  <a:schemeClr val="bg1"/>
                </a:solidFill>
              </a:endParaRP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708057"/>
            <a:ext cx="9575331" cy="3918682"/>
          </a:xfrm>
        </p:spPr>
        <p:txBody>
          <a:bodyPr/>
          <a:lstStyle/>
          <a:p>
            <a:pPr marL="685800">
              <a:buFont typeface="Arial" panose="020B0604020202020204" pitchFamily="34" charset="0"/>
              <a:buChar char="•"/>
            </a:pPr>
            <a:r>
              <a:rPr lang="en-IE" b="1" dirty="0">
                <a:solidFill>
                  <a:srgbClr val="CE1779"/>
                </a:solidFill>
              </a:rPr>
              <a:t>Tour of the workplace                                                                                                                                                                                                                             </a:t>
            </a:r>
            <a:r>
              <a:rPr lang="en-IE" dirty="0"/>
              <a:t>Take your employee on a tour around your workplace ensuring you highlight some basics – where is the bathroom and the kitchen (if there is one!) and your office.  Be clear on if you practice an open-door system and encourage them to visit you if they have any questions. </a:t>
            </a:r>
            <a:br>
              <a:rPr lang="en-IE" dirty="0"/>
            </a:br>
            <a:br>
              <a:rPr lang="en-IE" dirty="0"/>
            </a:br>
            <a:endParaRPr lang="en-IE" b="1" dirty="0"/>
          </a:p>
          <a:p>
            <a:pPr marL="1714500" lvl="3" indent="-342900" algn="l">
              <a:buFont typeface="Arial" panose="020B0604020202020204" pitchFamily="34" charset="0"/>
              <a:buChar char="•"/>
            </a:pPr>
            <a:r>
              <a:rPr lang="en-IE" b="1" dirty="0">
                <a:solidFill>
                  <a:srgbClr val="CE1779"/>
                </a:solidFill>
              </a:rPr>
              <a:t>Induct into company culture                                                                                                                                                                  </a:t>
            </a:r>
            <a:r>
              <a:rPr lang="en-IE" dirty="0"/>
              <a:t>Talk through the type of company culture you want to achieve. Explain details such as when s/he must arrive at the workplace, where s/he must park and what your company’s dress code is. </a:t>
            </a:r>
            <a:endParaRPr lang="en-US" dirty="0"/>
          </a:p>
        </p:txBody>
      </p:sp>
      <p:pic>
        <p:nvPicPr>
          <p:cNvPr id="11" name="Picture 10" descr="A picture containing table, man, room, computer&#10;&#10;Description automatically generated">
            <a:extLst>
              <a:ext uri="{FF2B5EF4-FFF2-40B4-BE49-F238E27FC236}">
                <a16:creationId xmlns:a16="http://schemas.microsoft.com/office/drawing/2014/main" id="{D9BEC873-4C4B-4B04-8A5A-91C517DE54AF}"/>
              </a:ext>
            </a:extLst>
          </p:cNvPr>
          <p:cNvPicPr>
            <a:picLocks noChangeAspect="1"/>
          </p:cNvPicPr>
          <p:nvPr/>
        </p:nvPicPr>
        <p:blipFill rotWithShape="1">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27560" y="2149932"/>
            <a:ext cx="3906267" cy="5079365"/>
          </a:xfrm>
          <a:prstGeom prst="rect">
            <a:avLst/>
          </a:prstGeom>
        </p:spPr>
      </p:pic>
    </p:spTree>
    <p:extLst>
      <p:ext uri="{BB962C8B-B14F-4D97-AF65-F5344CB8AC3E}">
        <p14:creationId xmlns:p14="http://schemas.microsoft.com/office/powerpoint/2010/main" val="610211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lstStyle/>
          <a:p>
            <a:r>
              <a:rPr lang="en-IE" dirty="0">
                <a:solidFill>
                  <a:srgbClr val="CE1779"/>
                </a:solidFill>
              </a:rPr>
              <a:t>THE FIRST DAY </a:t>
            </a:r>
            <a:endParaRPr lang="en-US" dirty="0">
              <a:solidFill>
                <a:srgbClr val="CE1779"/>
              </a:solidFill>
            </a:endParaRP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n-IE" sz="1100" dirty="0">
                  <a:solidFill>
                    <a:schemeClr val="bg1"/>
                  </a:solidFill>
                </a:rPr>
                <a:t>MON</a:t>
              </a:r>
              <a:endParaRPr lang="en-US" sz="1100" dirty="0">
                <a:solidFill>
                  <a:schemeClr val="bg1"/>
                </a:solidFill>
              </a:endParaRP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lvl="0"/>
            <a:r>
              <a:rPr lang="en-IE" b="1" dirty="0">
                <a:solidFill>
                  <a:srgbClr val="CE1779"/>
                </a:solidFill>
              </a:rPr>
              <a:t>The specifics of the role                                                                                                                                                                          </a:t>
            </a:r>
            <a:r>
              <a:rPr lang="en-IE" dirty="0"/>
              <a:t>Then move on to </a:t>
            </a:r>
            <a:r>
              <a:rPr lang="en-US" dirty="0"/>
              <a:t>give clear directions and instructions of processes and procedures in actually doing their job.  Typically, this involves the business owner showing the new employee how to do things correctly and to your standards.  Working with the employee until they perfect the process will empower them. </a:t>
            </a:r>
          </a:p>
          <a:p>
            <a:pPr marL="1714500" lvl="3" indent="-342900" algn="l">
              <a:buFont typeface="Arial" panose="020B0604020202020204" pitchFamily="34" charset="0"/>
              <a:buChar char="•"/>
            </a:pPr>
            <a:endParaRPr lang="en-IE" b="1" dirty="0"/>
          </a:p>
          <a:p>
            <a:pPr marL="1714500" lvl="3" indent="-342900" algn="l">
              <a:buFont typeface="Arial" panose="020B0604020202020204" pitchFamily="34" charset="0"/>
              <a:buChar char="•"/>
            </a:pPr>
            <a:r>
              <a:rPr lang="en-IE" b="1" dirty="0">
                <a:solidFill>
                  <a:srgbClr val="CE1779"/>
                </a:solidFill>
              </a:rPr>
              <a:t>Outline any training plans                                                                                                                                                                                                              </a:t>
            </a:r>
            <a:r>
              <a:rPr lang="en-IE" dirty="0"/>
              <a:t>If training is required for your employee on job specific skills, complete a training plan that will clearly outline what that training will involve and how it will be delivered. </a:t>
            </a:r>
            <a:endParaRPr lang="en-IE" b="1" dirty="0"/>
          </a:p>
          <a:p>
            <a:pPr>
              <a:spcBef>
                <a:spcPts val="400"/>
              </a:spcBef>
            </a:pPr>
            <a:endParaRPr lang="en-US" dirty="0"/>
          </a:p>
        </p:txBody>
      </p:sp>
      <p:pic>
        <p:nvPicPr>
          <p:cNvPr id="3" name="Picture 2" descr="A picture containing clock&#10;&#10;Description automatically generated">
            <a:extLst>
              <a:ext uri="{FF2B5EF4-FFF2-40B4-BE49-F238E27FC236}">
                <a16:creationId xmlns:a16="http://schemas.microsoft.com/office/drawing/2014/main" id="{AD3BDDA5-F1E4-4362-888F-42730E5F35C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387365" y="2565215"/>
            <a:ext cx="6096000" cy="4572000"/>
          </a:xfrm>
          <a:prstGeom prst="rect">
            <a:avLst/>
          </a:prstGeom>
        </p:spPr>
      </p:pic>
    </p:spTree>
    <p:extLst>
      <p:ext uri="{BB962C8B-B14F-4D97-AF65-F5344CB8AC3E}">
        <p14:creationId xmlns:p14="http://schemas.microsoft.com/office/powerpoint/2010/main" val="2564559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635870"/>
            <a:ext cx="9412955" cy="3872188"/>
          </a:xfrm>
        </p:spPr>
        <p:txBody>
          <a:bodyPr/>
          <a:lstStyle/>
          <a:p>
            <a:pPr marL="0" indent="0">
              <a:buNone/>
            </a:pPr>
            <a:r>
              <a:rPr lang="en-IE" dirty="0"/>
              <a:t>Once your new employee has settled in and feels comfortable in their workplace you should assign their first project and a deeper level of specifics about their role.  </a:t>
            </a:r>
            <a:br>
              <a:rPr lang="en-IE" dirty="0"/>
            </a:br>
            <a:endParaRPr lang="en-IE" dirty="0"/>
          </a:p>
          <a:p>
            <a:pPr marL="1028700" lvl="3" algn="l"/>
            <a:r>
              <a:rPr lang="en-IE" dirty="0">
                <a:solidFill>
                  <a:srgbClr val="6D6E6C"/>
                </a:solidFill>
              </a:rPr>
              <a:t>A project will ensure they learn the job hands on and feel valuable to the company even at this early stage. At the end of week one, meet to reflect back on week one – what worked well, what areas are unclear and how can you assist them in excelling in the role. Explain expectations for the following month. </a:t>
            </a:r>
            <a:br>
              <a:rPr lang="en-IE" dirty="0">
                <a:solidFill>
                  <a:srgbClr val="6D6E6C"/>
                </a:solidFill>
              </a:rPr>
            </a:br>
            <a:endParaRPr lang="en-IE" dirty="0">
              <a:solidFill>
                <a:srgbClr val="6D6E6C"/>
              </a:solidFill>
            </a:endParaRPr>
          </a:p>
          <a:p>
            <a:pPr marL="1028700" lvl="3" algn="l"/>
            <a:r>
              <a:rPr lang="en-IE" dirty="0">
                <a:solidFill>
                  <a:srgbClr val="6D6E6C"/>
                </a:solidFill>
              </a:rPr>
              <a:t>Refer back to the job description and together make a plan for your employee letting them know exactly what they will be expected to do in the coming weeks.  Share details of upcoming projects and predicted workflow.</a:t>
            </a:r>
            <a:endParaRPr lang="en-US" dirty="0">
              <a:solidFill>
                <a:srgbClr val="6D6E6C"/>
              </a:solidFill>
            </a:endParaRP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65597"/>
            <a:ext cx="3408577" cy="857158"/>
          </a:xfrm>
        </p:spPr>
        <p:txBody>
          <a:bodyPr/>
          <a:lstStyle/>
          <a:p>
            <a:r>
              <a:rPr lang="en-IE" dirty="0">
                <a:solidFill>
                  <a:srgbClr val="EE7123"/>
                </a:solidFill>
              </a:rPr>
              <a:t>THE FIRST WEEK </a:t>
            </a:r>
            <a:endParaRPr lang="en-US" dirty="0">
              <a:solidFill>
                <a:srgbClr val="EE7123"/>
              </a:solidFill>
            </a:endParaRPr>
          </a:p>
        </p:txBody>
      </p:sp>
      <p:grpSp>
        <p:nvGrpSpPr>
          <p:cNvPr id="4" name="Group 3">
            <a:extLst>
              <a:ext uri="{FF2B5EF4-FFF2-40B4-BE49-F238E27FC236}">
                <a16:creationId xmlns:a16="http://schemas.microsoft.com/office/drawing/2014/main" id="{23F7FCD5-3FEB-C249-A528-5DEF767DCD52}"/>
              </a:ext>
            </a:extLst>
          </p:cNvPr>
          <p:cNvGrpSpPr/>
          <p:nvPr/>
        </p:nvGrpSpPr>
        <p:grpSpPr>
          <a:xfrm>
            <a:off x="97591" y="782842"/>
            <a:ext cx="813476" cy="726397"/>
            <a:chOff x="180141" y="1478167"/>
            <a:chExt cx="813476" cy="726397"/>
          </a:xfrm>
        </p:grpSpPr>
        <p:pic>
          <p:nvPicPr>
            <p:cNvPr id="3" name="Graphic 2" descr="Daily calendar">
              <a:extLst>
                <a:ext uri="{FF2B5EF4-FFF2-40B4-BE49-F238E27FC236}">
                  <a16:creationId xmlns:a16="http://schemas.microsoft.com/office/drawing/2014/main" id="{38A06D7E-7025-B543-8A3F-1A944285C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0141" y="1478167"/>
              <a:ext cx="726397" cy="726397"/>
            </a:xfrm>
            <a:prstGeom prst="rect">
              <a:avLst/>
            </a:prstGeom>
          </p:spPr>
        </p:pic>
        <p:sp>
          <p:nvSpPr>
            <p:cNvPr id="11" name="Rectangle 10">
              <a:extLst>
                <a:ext uri="{FF2B5EF4-FFF2-40B4-BE49-F238E27FC236}">
                  <a16:creationId xmlns:a16="http://schemas.microsoft.com/office/drawing/2014/main" id="{80665F30-85C9-E647-AFA8-B497D381173E}"/>
                </a:ext>
              </a:extLst>
            </p:cNvPr>
            <p:cNvSpPr/>
            <p:nvPr/>
          </p:nvSpPr>
          <p:spPr>
            <a:xfrm>
              <a:off x="270363" y="1776635"/>
              <a:ext cx="723254" cy="138499"/>
            </a:xfrm>
            <a:prstGeom prst="rect">
              <a:avLst/>
            </a:prstGeom>
          </p:spPr>
          <p:txBody>
            <a:bodyPr wrap="square">
              <a:spAutoFit/>
            </a:bodyPr>
            <a:lstStyle/>
            <a:p>
              <a:r>
                <a:rPr lang="en-IE" sz="300" b="1" dirty="0">
                  <a:solidFill>
                    <a:schemeClr val="bg1"/>
                  </a:solidFill>
                </a:rPr>
                <a:t>MON        TUES        WED</a:t>
              </a:r>
              <a:endParaRPr lang="en-US" sz="300" b="1" dirty="0">
                <a:solidFill>
                  <a:schemeClr val="bg1"/>
                </a:solidFill>
              </a:endParaRPr>
            </a:p>
          </p:txBody>
        </p:sp>
        <p:sp>
          <p:nvSpPr>
            <p:cNvPr id="12" name="Rectangle 11">
              <a:extLst>
                <a:ext uri="{FF2B5EF4-FFF2-40B4-BE49-F238E27FC236}">
                  <a16:creationId xmlns:a16="http://schemas.microsoft.com/office/drawing/2014/main" id="{6BDD62C6-B9E5-2248-B67D-B8286914D34A}"/>
                </a:ext>
              </a:extLst>
            </p:cNvPr>
            <p:cNvSpPr/>
            <p:nvPr/>
          </p:nvSpPr>
          <p:spPr>
            <a:xfrm>
              <a:off x="258077" y="1858450"/>
              <a:ext cx="723254" cy="138499"/>
            </a:xfrm>
            <a:prstGeom prst="rect">
              <a:avLst/>
            </a:prstGeom>
          </p:spPr>
          <p:txBody>
            <a:bodyPr wrap="square">
              <a:spAutoFit/>
            </a:bodyPr>
            <a:lstStyle/>
            <a:p>
              <a:r>
                <a:rPr lang="en-IE" sz="300" b="1" dirty="0">
                  <a:solidFill>
                    <a:schemeClr val="bg1"/>
                  </a:solidFill>
                </a:rPr>
                <a:t>THUR   .    FRI</a:t>
              </a:r>
              <a:endParaRPr lang="en-US" sz="300" b="1" dirty="0">
                <a:solidFill>
                  <a:schemeClr val="bg1"/>
                </a:solidFill>
              </a:endParaRPr>
            </a:p>
          </p:txBody>
        </p:sp>
      </p:grpSp>
      <p:pic>
        <p:nvPicPr>
          <p:cNvPr id="7" name="Picture 6" descr="A picture containing toy&#10;&#10;Description automatically generated">
            <a:extLst>
              <a:ext uri="{FF2B5EF4-FFF2-40B4-BE49-F238E27FC236}">
                <a16:creationId xmlns:a16="http://schemas.microsoft.com/office/drawing/2014/main" id="{F136C448-86FB-49EF-9161-86B7F33A0C52}"/>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0" y="3083441"/>
            <a:ext cx="3424441" cy="3194890"/>
          </a:xfrm>
          <a:prstGeom prst="rect">
            <a:avLst/>
          </a:prstGeom>
        </p:spPr>
      </p:pic>
    </p:spTree>
    <p:extLst>
      <p:ext uri="{BB962C8B-B14F-4D97-AF65-F5344CB8AC3E}">
        <p14:creationId xmlns:p14="http://schemas.microsoft.com/office/powerpoint/2010/main" val="1373443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754551"/>
            <a:ext cx="9153395" cy="3872188"/>
          </a:xfrm>
        </p:spPr>
        <p:txBody>
          <a:bodyPr/>
          <a:lstStyle/>
          <a:p>
            <a:pPr marL="0" indent="0" algn="just">
              <a:buNone/>
            </a:pPr>
            <a:r>
              <a:rPr lang="en-IE" dirty="0"/>
              <a:t>Ensure that in the first week, you plan for review or</a:t>
            </a:r>
            <a:r>
              <a:rPr lang="en-IE" b="1" dirty="0"/>
              <a:t> </a:t>
            </a:r>
            <a:r>
              <a:rPr lang="en-IE" dirty="0"/>
              <a:t>check-in meetings to address any issues and concerns your employee might have. This is your ideal time to offer constructive criticism and advice on different tasks.  Use technology where you can e.g. set up a Google Calendar for you both and add your employee to the weekly events.  Make sure you are both ready for the weekly review meetings so that they are valuable to you both. </a:t>
            </a:r>
          </a:p>
          <a:p>
            <a:pPr marL="0" indent="0" algn="just">
              <a:buNone/>
            </a:pPr>
            <a:r>
              <a:rPr lang="en-IE" dirty="0"/>
              <a:t>Over the coming weeks, as your employee’s confidence builds, explain your medium to long-term goals for the business, letting them know where they fit in this vision.   This will help your employee have clarity on the way ahead and also, importantly, feel more secure and understand the contribution they need to make.  Clarity can often be underestimated in management!</a:t>
            </a:r>
            <a:endParaRPr lang="en-IE" b="1" dirty="0"/>
          </a:p>
          <a:p>
            <a:pPr marL="0" indent="0" algn="just">
              <a:spcBef>
                <a:spcPts val="400"/>
              </a:spcBef>
              <a:buNone/>
            </a:pPr>
            <a:endParaRPr lang="en-US" dirty="0"/>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65597"/>
            <a:ext cx="3408577" cy="857158"/>
          </a:xfrm>
        </p:spPr>
        <p:txBody>
          <a:bodyPr/>
          <a:lstStyle/>
          <a:p>
            <a:r>
              <a:rPr lang="en-IE" dirty="0">
                <a:solidFill>
                  <a:srgbClr val="EE7123"/>
                </a:solidFill>
              </a:rPr>
              <a:t>THE FIRST WEEK </a:t>
            </a:r>
            <a:endParaRPr lang="en-US" dirty="0">
              <a:solidFill>
                <a:srgbClr val="EE7123"/>
              </a:solidFill>
            </a:endParaRPr>
          </a:p>
        </p:txBody>
      </p:sp>
      <p:grpSp>
        <p:nvGrpSpPr>
          <p:cNvPr id="4" name="Group 3">
            <a:extLst>
              <a:ext uri="{FF2B5EF4-FFF2-40B4-BE49-F238E27FC236}">
                <a16:creationId xmlns:a16="http://schemas.microsoft.com/office/drawing/2014/main" id="{23F7FCD5-3FEB-C249-A528-5DEF767DCD52}"/>
              </a:ext>
            </a:extLst>
          </p:cNvPr>
          <p:cNvGrpSpPr/>
          <p:nvPr/>
        </p:nvGrpSpPr>
        <p:grpSpPr>
          <a:xfrm>
            <a:off x="97591" y="782842"/>
            <a:ext cx="813476" cy="726397"/>
            <a:chOff x="180141" y="1478167"/>
            <a:chExt cx="813476" cy="726397"/>
          </a:xfrm>
        </p:grpSpPr>
        <p:pic>
          <p:nvPicPr>
            <p:cNvPr id="3" name="Graphic 2" descr="Daily calendar">
              <a:extLst>
                <a:ext uri="{FF2B5EF4-FFF2-40B4-BE49-F238E27FC236}">
                  <a16:creationId xmlns:a16="http://schemas.microsoft.com/office/drawing/2014/main" id="{38A06D7E-7025-B543-8A3F-1A944285C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0141" y="1478167"/>
              <a:ext cx="726397" cy="726397"/>
            </a:xfrm>
            <a:prstGeom prst="rect">
              <a:avLst/>
            </a:prstGeom>
          </p:spPr>
        </p:pic>
        <p:sp>
          <p:nvSpPr>
            <p:cNvPr id="11" name="Rectangle 10">
              <a:extLst>
                <a:ext uri="{FF2B5EF4-FFF2-40B4-BE49-F238E27FC236}">
                  <a16:creationId xmlns:a16="http://schemas.microsoft.com/office/drawing/2014/main" id="{80665F30-85C9-E647-AFA8-B497D381173E}"/>
                </a:ext>
              </a:extLst>
            </p:cNvPr>
            <p:cNvSpPr/>
            <p:nvPr/>
          </p:nvSpPr>
          <p:spPr>
            <a:xfrm>
              <a:off x="270363" y="1776635"/>
              <a:ext cx="723254" cy="138499"/>
            </a:xfrm>
            <a:prstGeom prst="rect">
              <a:avLst/>
            </a:prstGeom>
          </p:spPr>
          <p:txBody>
            <a:bodyPr wrap="square">
              <a:spAutoFit/>
            </a:bodyPr>
            <a:lstStyle/>
            <a:p>
              <a:r>
                <a:rPr lang="en-IE" sz="300" b="1" dirty="0">
                  <a:solidFill>
                    <a:schemeClr val="bg1"/>
                  </a:solidFill>
                </a:rPr>
                <a:t>MON        TUES        WED</a:t>
              </a:r>
              <a:endParaRPr lang="en-US" sz="300" b="1" dirty="0">
                <a:solidFill>
                  <a:schemeClr val="bg1"/>
                </a:solidFill>
              </a:endParaRPr>
            </a:p>
          </p:txBody>
        </p:sp>
        <p:sp>
          <p:nvSpPr>
            <p:cNvPr id="12" name="Rectangle 11">
              <a:extLst>
                <a:ext uri="{FF2B5EF4-FFF2-40B4-BE49-F238E27FC236}">
                  <a16:creationId xmlns:a16="http://schemas.microsoft.com/office/drawing/2014/main" id="{6BDD62C6-B9E5-2248-B67D-B8286914D34A}"/>
                </a:ext>
              </a:extLst>
            </p:cNvPr>
            <p:cNvSpPr/>
            <p:nvPr/>
          </p:nvSpPr>
          <p:spPr>
            <a:xfrm>
              <a:off x="258077" y="1858450"/>
              <a:ext cx="723254" cy="138499"/>
            </a:xfrm>
            <a:prstGeom prst="rect">
              <a:avLst/>
            </a:prstGeom>
          </p:spPr>
          <p:txBody>
            <a:bodyPr wrap="square">
              <a:spAutoFit/>
            </a:bodyPr>
            <a:lstStyle/>
            <a:p>
              <a:r>
                <a:rPr lang="en-IE" sz="300" b="1" dirty="0">
                  <a:solidFill>
                    <a:schemeClr val="bg1"/>
                  </a:solidFill>
                </a:rPr>
                <a:t>THUR   .    FRI</a:t>
              </a:r>
              <a:endParaRPr lang="en-US" sz="300" b="1" dirty="0">
                <a:solidFill>
                  <a:schemeClr val="bg1"/>
                </a:solidFill>
              </a:endParaRPr>
            </a:p>
          </p:txBody>
        </p:sp>
      </p:grpSp>
      <p:pic>
        <p:nvPicPr>
          <p:cNvPr id="7" name="Picture 6" descr="A close up of a sign&#10;&#10;Description automatically generated">
            <a:extLst>
              <a:ext uri="{FF2B5EF4-FFF2-40B4-BE49-F238E27FC236}">
                <a16:creationId xmlns:a16="http://schemas.microsoft.com/office/drawing/2014/main" id="{5DB6B876-EB05-4186-AF06-2D6DB32EFCE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75527" y="2932386"/>
            <a:ext cx="2159748" cy="2159748"/>
          </a:xfrm>
          <a:prstGeom prst="rect">
            <a:avLst/>
          </a:prstGeom>
        </p:spPr>
      </p:pic>
    </p:spTree>
    <p:extLst>
      <p:ext uri="{BB962C8B-B14F-4D97-AF65-F5344CB8AC3E}">
        <p14:creationId xmlns:p14="http://schemas.microsoft.com/office/powerpoint/2010/main" val="41078117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33784" y="3848099"/>
            <a:ext cx="8572116" cy="2180169"/>
          </a:xfrm>
        </p:spPr>
        <p:txBody>
          <a:bodyPr/>
          <a:lstStyle/>
          <a:p>
            <a:r>
              <a:rPr lang="en-US" b="1" dirty="0"/>
              <a:t>5.4 </a:t>
            </a:r>
            <a:r>
              <a:rPr lang="en-IE" dirty="0"/>
              <a:t>TRAINING AND                         SUPPORT – THE FIRST                MONTHS OF EMPLOYMENT,           THE KEY TO SUCCESS </a:t>
            </a:r>
            <a:endParaRPr lang="en-IE" b="1" dirty="0"/>
          </a:p>
        </p:txBody>
      </p:sp>
      <p:pic>
        <p:nvPicPr>
          <p:cNvPr id="3" name="Picture 2" descr="A picture containing clock&#10;&#10;Description automatically generated">
            <a:extLst>
              <a:ext uri="{FF2B5EF4-FFF2-40B4-BE49-F238E27FC236}">
                <a16:creationId xmlns:a16="http://schemas.microsoft.com/office/drawing/2014/main" id="{6BF1D036-F66A-4D3A-95EB-819CD9E3EB1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663559" y="279215"/>
            <a:ext cx="6096000" cy="4572000"/>
          </a:xfrm>
          <a:prstGeom prst="rect">
            <a:avLst/>
          </a:prstGeom>
        </p:spPr>
      </p:pic>
    </p:spTree>
    <p:extLst>
      <p:ext uri="{BB962C8B-B14F-4D97-AF65-F5344CB8AC3E}">
        <p14:creationId xmlns:p14="http://schemas.microsoft.com/office/powerpoint/2010/main" val="1903158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5.1 INTRODUCTION</a:t>
            </a:r>
          </a:p>
        </p:txBody>
      </p:sp>
      <p:pic>
        <p:nvPicPr>
          <p:cNvPr id="4" name="Picture 3" descr="A drawing of a person&#10;&#10;Description automatically generated">
            <a:extLst>
              <a:ext uri="{FF2B5EF4-FFF2-40B4-BE49-F238E27FC236}">
                <a16:creationId xmlns:a16="http://schemas.microsoft.com/office/drawing/2014/main" id="{D616FC47-0899-436F-A515-5B5566BF1AA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608503" y="654518"/>
            <a:ext cx="4457373" cy="3158768"/>
          </a:xfrm>
          <a:prstGeom prst="rect">
            <a:avLst/>
          </a:prstGeom>
        </p:spPr>
      </p:pic>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05653B-94C0-C247-85F1-4F4F790FF6A8}"/>
              </a:ext>
            </a:extLst>
          </p:cNvPr>
          <p:cNvSpPr/>
          <p:nvPr/>
        </p:nvSpPr>
        <p:spPr>
          <a:xfrm>
            <a:off x="239908" y="1764717"/>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695662D-9A2D-E848-ADE1-EBED8664836C}"/>
              </a:ext>
            </a:extLst>
          </p:cNvPr>
          <p:cNvSpPr>
            <a:spLocks noGrp="1"/>
          </p:cNvSpPr>
          <p:nvPr>
            <p:ph type="body" sz="quarter" idx="14"/>
          </p:nvPr>
        </p:nvSpPr>
        <p:spPr>
          <a:xfrm>
            <a:off x="668483" y="678118"/>
            <a:ext cx="8679872" cy="5501763"/>
          </a:xfrm>
        </p:spPr>
        <p:txBody>
          <a:bodyPr/>
          <a:lstStyle/>
          <a:p>
            <a:pPr algn="just"/>
            <a:r>
              <a:rPr lang="en-IE" dirty="0"/>
              <a:t>As we discussed, the term onboarding is becoming well known.   Nearly 90% of employees decide whether to stay or go within that first six months.  Reviewing and giving thoughtful feedback on your new hire’s early contributions are really important. It’s important for both you and your employee to have a one-month formal check-in to make sure that that the new employee is comfortable, happy and engaged. </a:t>
            </a:r>
          </a:p>
          <a:p>
            <a:pPr algn="just"/>
            <a:endParaRPr lang="en-IE" sz="1100" dirty="0"/>
          </a:p>
          <a:p>
            <a:pPr algn="just"/>
            <a:r>
              <a:rPr lang="en-IE" dirty="0"/>
              <a:t>Decide how often you should meet in a formal way – weekly, fortnightly or monthly (no longer than monthly is advised).  In addition to the practicalities of the job itself, always ask your employee a question like - </a:t>
            </a:r>
            <a:r>
              <a:rPr lang="en-IE" i="1" dirty="0"/>
              <a:t>What do you need me to do to help you succeed in your role?</a:t>
            </a:r>
            <a:r>
              <a:rPr lang="en-IE" b="1" i="1" dirty="0"/>
              <a:t>  </a:t>
            </a:r>
            <a:r>
              <a:rPr lang="en-IE" dirty="0"/>
              <a:t>Be certain to schedule their meetings in your calendar. Your willingness to commit to meeting with and listening to your employee is a sign that you respect them.</a:t>
            </a:r>
          </a:p>
          <a:p>
            <a:pPr algn="just"/>
            <a:endParaRPr lang="en-US" dirty="0"/>
          </a:p>
        </p:txBody>
      </p:sp>
    </p:spTree>
    <p:extLst>
      <p:ext uri="{BB962C8B-B14F-4D97-AF65-F5344CB8AC3E}">
        <p14:creationId xmlns:p14="http://schemas.microsoft.com/office/powerpoint/2010/main" val="2499185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05653B-94C0-C247-85F1-4F4F790FF6A8}"/>
              </a:ext>
            </a:extLst>
          </p:cNvPr>
          <p:cNvSpPr/>
          <p:nvPr/>
        </p:nvSpPr>
        <p:spPr>
          <a:xfrm>
            <a:off x="239908" y="1764717"/>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695662D-9A2D-E848-ADE1-EBED8664836C}"/>
              </a:ext>
            </a:extLst>
          </p:cNvPr>
          <p:cNvSpPr>
            <a:spLocks noGrp="1"/>
          </p:cNvSpPr>
          <p:nvPr>
            <p:ph type="body" sz="quarter" idx="14"/>
          </p:nvPr>
        </p:nvSpPr>
        <p:spPr>
          <a:xfrm>
            <a:off x="766575" y="464758"/>
            <a:ext cx="8679872" cy="5501763"/>
          </a:xfrm>
        </p:spPr>
        <p:txBody>
          <a:bodyPr/>
          <a:lstStyle/>
          <a:p>
            <a:pPr algn="just"/>
            <a:r>
              <a:rPr lang="en-US" dirty="0"/>
              <a:t>Many employers benefit from using a TRAINING AGREEMENT – </a:t>
            </a:r>
            <a:r>
              <a:rPr lang="en-US" b="1" dirty="0">
                <a:solidFill>
                  <a:srgbClr val="FF0000"/>
                </a:solidFill>
              </a:rPr>
              <a:t>download and edit our SAMPLE</a:t>
            </a:r>
          </a:p>
          <a:p>
            <a:pPr algn="just"/>
            <a:endParaRPr lang="en-US" dirty="0"/>
          </a:p>
          <a:p>
            <a:pPr algn="just"/>
            <a:endParaRPr lang="en-US" dirty="0"/>
          </a:p>
        </p:txBody>
      </p:sp>
      <p:pic>
        <p:nvPicPr>
          <p:cNvPr id="2" name="Picture 1">
            <a:extLst>
              <a:ext uri="{FF2B5EF4-FFF2-40B4-BE49-F238E27FC236}">
                <a16:creationId xmlns:a16="http://schemas.microsoft.com/office/drawing/2014/main" id="{8DA8777E-E6B2-4929-A1F7-4D7103AE45F5}"/>
              </a:ext>
            </a:extLst>
          </p:cNvPr>
          <p:cNvPicPr>
            <a:picLocks noChangeAspect="1"/>
          </p:cNvPicPr>
          <p:nvPr/>
        </p:nvPicPr>
        <p:blipFill>
          <a:blip r:embed="rId2"/>
          <a:stretch>
            <a:fillRect/>
          </a:stretch>
        </p:blipFill>
        <p:spPr>
          <a:xfrm>
            <a:off x="2265680" y="1656411"/>
            <a:ext cx="5681662" cy="3975404"/>
          </a:xfrm>
          <a:prstGeom prst="rect">
            <a:avLst/>
          </a:prstGeom>
        </p:spPr>
      </p:pic>
    </p:spTree>
    <p:extLst>
      <p:ext uri="{BB962C8B-B14F-4D97-AF65-F5344CB8AC3E}">
        <p14:creationId xmlns:p14="http://schemas.microsoft.com/office/powerpoint/2010/main" val="20776727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4" y="3583517"/>
            <a:ext cx="7295765" cy="2654302"/>
          </a:xfrm>
        </p:spPr>
        <p:txBody>
          <a:bodyPr/>
          <a:lstStyle/>
          <a:p>
            <a:r>
              <a:rPr lang="en-IE" b="1" dirty="0"/>
              <a:t>5.5 </a:t>
            </a:r>
            <a:r>
              <a:rPr lang="en-IE" dirty="0"/>
              <a:t>TRAINING AND SUPPORT – YEAR ONE REVIEW </a:t>
            </a:r>
            <a:endParaRPr lang="en-IE" b="1" dirty="0"/>
          </a:p>
        </p:txBody>
      </p:sp>
      <p:pic>
        <p:nvPicPr>
          <p:cNvPr id="4" name="Picture 3" descr="A close up of a logo&#10;&#10;Description automatically generated">
            <a:extLst>
              <a:ext uri="{FF2B5EF4-FFF2-40B4-BE49-F238E27FC236}">
                <a16:creationId xmlns:a16="http://schemas.microsoft.com/office/drawing/2014/main" id="{0D2FD6BA-80B1-4035-8A4D-6A97D45FFF1E}"/>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34018" y="935419"/>
            <a:ext cx="4079773" cy="3095297"/>
          </a:xfrm>
          <a:prstGeom prst="rect">
            <a:avLst/>
          </a:prstGeom>
        </p:spPr>
      </p:pic>
    </p:spTree>
    <p:extLst>
      <p:ext uri="{BB962C8B-B14F-4D97-AF65-F5344CB8AC3E}">
        <p14:creationId xmlns:p14="http://schemas.microsoft.com/office/powerpoint/2010/main" val="951122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08162C-064D-494D-A688-D8511F4AF64F}"/>
              </a:ext>
            </a:extLst>
          </p:cNvPr>
          <p:cNvSpPr/>
          <p:nvPr/>
        </p:nvSpPr>
        <p:spPr>
          <a:xfrm>
            <a:off x="332508" y="4608576"/>
            <a:ext cx="11700996" cy="296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66F543A3-B66E-924C-95C8-5A4945373BF6}"/>
              </a:ext>
            </a:extLst>
          </p:cNvPr>
          <p:cNvSpPr>
            <a:spLocks noGrp="1"/>
          </p:cNvSpPr>
          <p:nvPr>
            <p:ph type="body" sz="quarter" idx="25"/>
          </p:nvPr>
        </p:nvSpPr>
        <p:spPr>
          <a:xfrm>
            <a:off x="332508" y="3914775"/>
            <a:ext cx="11545518" cy="3345561"/>
          </a:xfrm>
        </p:spPr>
        <p:txBody>
          <a:bodyPr anchor="t">
            <a:normAutofit/>
          </a:bodyPr>
          <a:lstStyle/>
          <a:p>
            <a:r>
              <a:rPr lang="en-IE" sz="2400" dirty="0">
                <a:latin typeface="+mn-lt"/>
              </a:rPr>
              <a:t>The end of the first year is when traditional onboarding                                                       transitions into retention and employee satisfaction.</a:t>
            </a:r>
            <a:r>
              <a:rPr lang="en-IE" sz="2400" b="1" i="1" dirty="0">
                <a:latin typeface="+mn-lt"/>
              </a:rPr>
              <a:t>  </a:t>
            </a:r>
          </a:p>
          <a:p>
            <a:r>
              <a:rPr lang="en-IE" sz="2400" b="1" i="1" dirty="0">
                <a:solidFill>
                  <a:srgbClr val="CE1779"/>
                </a:solidFill>
                <a:latin typeface="+mn-lt"/>
              </a:rPr>
              <a:t>It is typically the time to move from on-the-job training to continuous development.  </a:t>
            </a:r>
          </a:p>
          <a:p>
            <a:r>
              <a:rPr lang="en-US" sz="2400" dirty="0">
                <a:latin typeface="+mn-lt"/>
              </a:rPr>
              <a:t>This requires a commitment to a work-based learning</a:t>
            </a:r>
            <a:r>
              <a:rPr lang="en-IE" sz="2400" dirty="0">
                <a:latin typeface="+mn-lt"/>
              </a:rPr>
              <a:t> It is also the time to have the formal performance review and as per your initial agreement, a compensation conversation.</a:t>
            </a:r>
            <a:endParaRPr lang="en-US" sz="2400" i="1" dirty="0">
              <a:latin typeface="+mn-lt"/>
            </a:endParaRPr>
          </a:p>
        </p:txBody>
      </p:sp>
      <p:sp>
        <p:nvSpPr>
          <p:cNvPr id="11" name="Picture Placeholder 3">
            <a:extLst>
              <a:ext uri="{FF2B5EF4-FFF2-40B4-BE49-F238E27FC236}">
                <a16:creationId xmlns:a16="http://schemas.microsoft.com/office/drawing/2014/main" id="{F159539E-50C7-104F-9105-4CF25986620C}"/>
              </a:ext>
            </a:extLst>
          </p:cNvPr>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blipFill>
            <a:blip r:embed="rId2" cstate="screen">
              <a:extLst>
                <a:ext uri="{28A0092B-C50C-407E-A947-70E740481C1C}">
                  <a14:useLocalDpi xmlns:a14="http://schemas.microsoft.com/office/drawing/2010/main"/>
                </a:ext>
              </a:extLst>
            </a:blip>
            <a:srcRect/>
            <a:stretch>
              <a:fillRect l="21"/>
            </a:stretch>
          </a:blipFill>
          <a:ln>
            <a:noFill/>
          </a:ln>
        </p:spPr>
        <p:txBody>
          <a:bodyPr/>
          <a:lstStyle>
            <a:lvl1pPr algn="ctr">
              <a:defRPr sz="2400">
                <a:solidFill>
                  <a:srgbClr val="6D6E6C"/>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290780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0B81E-60A0-3943-A2B0-741DC6BB0643}"/>
              </a:ext>
            </a:extLst>
          </p:cNvPr>
          <p:cNvSpPr/>
          <p:nvPr/>
        </p:nvSpPr>
        <p:spPr>
          <a:xfrm>
            <a:off x="3512127" y="1723154"/>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F989443-8409-5E4D-A611-E24F0E9662B3}"/>
              </a:ext>
            </a:extLst>
          </p:cNvPr>
          <p:cNvSpPr>
            <a:spLocks noGrp="1"/>
          </p:cNvSpPr>
          <p:nvPr>
            <p:ph type="body" sz="quarter" idx="13"/>
          </p:nvPr>
        </p:nvSpPr>
        <p:spPr>
          <a:xfrm>
            <a:off x="3512127" y="363682"/>
            <a:ext cx="8244107" cy="2348345"/>
          </a:xfrm>
        </p:spPr>
        <p:txBody>
          <a:bodyPr>
            <a:normAutofit/>
          </a:bodyPr>
          <a:lstStyle/>
          <a:p>
            <a:r>
              <a:rPr lang="en-IE" sz="3300" dirty="0"/>
              <a:t>Forbes have shared the </a:t>
            </a:r>
            <a:r>
              <a:rPr lang="en-IE" sz="3300" u="sng" dirty="0">
                <a:solidFill>
                  <a:srgbClr val="CE1779"/>
                </a:solidFill>
              </a:rPr>
              <a:t>nine items</a:t>
            </a:r>
            <a:r>
              <a:rPr lang="en-IE" sz="3300" dirty="0">
                <a:solidFill>
                  <a:srgbClr val="CE1779"/>
                </a:solidFill>
              </a:rPr>
              <a:t> </a:t>
            </a:r>
            <a:r>
              <a:rPr lang="en-IE" sz="3300" dirty="0"/>
              <a:t>you want to cover in a year-end performance review</a:t>
            </a:r>
            <a:endParaRPr lang="en-US" sz="3300" dirty="0"/>
          </a:p>
        </p:txBody>
      </p:sp>
      <p:sp>
        <p:nvSpPr>
          <p:cNvPr id="5" name="Text Placeholder 4">
            <a:extLst>
              <a:ext uri="{FF2B5EF4-FFF2-40B4-BE49-F238E27FC236}">
                <a16:creationId xmlns:a16="http://schemas.microsoft.com/office/drawing/2014/main" id="{19446D88-7282-5C49-9A8E-338F5FE8BF3D}"/>
              </a:ext>
            </a:extLst>
          </p:cNvPr>
          <p:cNvSpPr>
            <a:spLocks noGrp="1"/>
          </p:cNvSpPr>
          <p:nvPr>
            <p:ph type="body" sz="quarter" idx="14"/>
          </p:nvPr>
        </p:nvSpPr>
        <p:spPr>
          <a:xfrm>
            <a:off x="3428999" y="1723154"/>
            <a:ext cx="4296214" cy="5489876"/>
          </a:xfrm>
        </p:spPr>
        <p:txBody>
          <a:bodyPr/>
          <a:lstStyle/>
          <a:p>
            <a:pPr marL="457200" lvl="0" indent="-457200">
              <a:buClr>
                <a:srgbClr val="CE1779"/>
              </a:buClr>
              <a:buFont typeface="+mj-lt"/>
              <a:buAutoNum type="arabicPeriod"/>
            </a:pPr>
            <a:r>
              <a:rPr lang="en-IE" dirty="0"/>
              <a:t>Employee accomplishments   </a:t>
            </a:r>
            <a:endParaRPr lang="en-IE" b="1" dirty="0"/>
          </a:p>
          <a:p>
            <a:pPr marL="457200" lvl="0" indent="-457200">
              <a:buClr>
                <a:srgbClr val="CE1779"/>
              </a:buClr>
              <a:buFont typeface="+mj-lt"/>
              <a:buAutoNum type="arabicPeriod"/>
            </a:pPr>
            <a:r>
              <a:rPr lang="en-IE" dirty="0"/>
              <a:t>Review of day-to-day responsibilities</a:t>
            </a:r>
            <a:endParaRPr lang="en-IE" b="1" dirty="0"/>
          </a:p>
          <a:p>
            <a:pPr marL="457200" lvl="0" indent="-457200">
              <a:buClr>
                <a:srgbClr val="CE1779"/>
              </a:buClr>
              <a:buFont typeface="+mj-lt"/>
              <a:buAutoNum type="arabicPeriod"/>
            </a:pPr>
            <a:r>
              <a:rPr lang="en-IE" dirty="0"/>
              <a:t>Areas to develop – skills and qualities – how can you employee evolve even further through professional and personal development.</a:t>
            </a:r>
            <a:endParaRPr lang="en-IE" b="1" dirty="0"/>
          </a:p>
          <a:p>
            <a:pPr marL="457200" lvl="0" indent="-457200">
              <a:buClr>
                <a:srgbClr val="CE1779"/>
              </a:buClr>
              <a:buFont typeface="+mj-lt"/>
              <a:buAutoNum type="arabicPeriod"/>
            </a:pPr>
            <a:r>
              <a:rPr lang="en-IE" dirty="0"/>
              <a:t>Strengths – skills and qualities</a:t>
            </a:r>
            <a:endParaRPr lang="en-IE" b="1" dirty="0"/>
          </a:p>
          <a:p>
            <a:pPr marL="457200" lvl="0" indent="-457200">
              <a:buClr>
                <a:srgbClr val="CE1779"/>
              </a:buClr>
              <a:buFont typeface="+mj-lt"/>
              <a:buAutoNum type="arabicPeriod"/>
            </a:pPr>
            <a:r>
              <a:rPr lang="en-IE" dirty="0"/>
              <a:t>Priorities for the company</a:t>
            </a:r>
            <a:endParaRPr lang="en-US" dirty="0"/>
          </a:p>
        </p:txBody>
      </p:sp>
      <p:sp>
        <p:nvSpPr>
          <p:cNvPr id="6" name="Text Placeholder 4">
            <a:extLst>
              <a:ext uri="{FF2B5EF4-FFF2-40B4-BE49-F238E27FC236}">
                <a16:creationId xmlns:a16="http://schemas.microsoft.com/office/drawing/2014/main" id="{0E32D99C-A14D-B148-8320-95882D86E037}"/>
              </a:ext>
            </a:extLst>
          </p:cNvPr>
          <p:cNvSpPr txBox="1">
            <a:spLocks/>
          </p:cNvSpPr>
          <p:nvPr/>
        </p:nvSpPr>
        <p:spPr>
          <a:xfrm>
            <a:off x="7730836" y="1750864"/>
            <a:ext cx="4025398" cy="54898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buClr>
                <a:srgbClr val="CE1779"/>
              </a:buClr>
              <a:buFont typeface="+mj-lt"/>
              <a:buAutoNum type="arabicPeriod" startAt="6"/>
            </a:pPr>
            <a:r>
              <a:rPr lang="en-IE" dirty="0"/>
              <a:t>Career next steps</a:t>
            </a:r>
            <a:endParaRPr lang="en-IE" b="1" dirty="0"/>
          </a:p>
          <a:p>
            <a:pPr marL="457200" indent="-457200">
              <a:buClr>
                <a:srgbClr val="CE1779"/>
              </a:buClr>
              <a:buFont typeface="+mj-lt"/>
              <a:buAutoNum type="arabicPeriod" startAt="6"/>
            </a:pPr>
            <a:r>
              <a:rPr lang="en-IE" dirty="0"/>
              <a:t>Immediate next steps – refresh the employee’s action plan for what to do in the next month, quarter, and year. </a:t>
            </a:r>
            <a:endParaRPr lang="en-IE" b="1" dirty="0"/>
          </a:p>
          <a:p>
            <a:pPr marL="457200" indent="-457200">
              <a:buClr>
                <a:srgbClr val="CE1779"/>
              </a:buClr>
              <a:buFont typeface="+mj-lt"/>
              <a:buAutoNum type="arabicPeriod" startAt="6"/>
            </a:pPr>
            <a:r>
              <a:rPr lang="en-IE" dirty="0"/>
              <a:t>How can the employer help?</a:t>
            </a:r>
            <a:endParaRPr lang="en-IE" b="1" dirty="0"/>
          </a:p>
          <a:p>
            <a:pPr marL="457200" indent="-457200">
              <a:buClr>
                <a:srgbClr val="CE1779"/>
              </a:buClr>
              <a:buFont typeface="+mj-lt"/>
              <a:buAutoNum type="arabicPeriod" startAt="6"/>
            </a:pPr>
            <a:r>
              <a:rPr lang="en-IE" dirty="0"/>
              <a:t>People they should know - assisting to build their professional network is important.</a:t>
            </a:r>
            <a:endParaRPr lang="en-US" dirty="0"/>
          </a:p>
        </p:txBody>
      </p:sp>
      <p:cxnSp>
        <p:nvCxnSpPr>
          <p:cNvPr id="9" name="Straight Connector 8">
            <a:extLst>
              <a:ext uri="{FF2B5EF4-FFF2-40B4-BE49-F238E27FC236}">
                <a16:creationId xmlns:a16="http://schemas.microsoft.com/office/drawing/2014/main" id="{53508389-D0A6-0F4B-8455-BF31CC5DAFB9}"/>
              </a:ext>
            </a:extLst>
          </p:cNvPr>
          <p:cNvCxnSpPr>
            <a:cxnSpLocks/>
          </p:cNvCxnSpPr>
          <p:nvPr/>
        </p:nvCxnSpPr>
        <p:spPr>
          <a:xfrm>
            <a:off x="3262745" y="1537855"/>
            <a:ext cx="864523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0428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0B81E-60A0-3943-A2B0-741DC6BB0643}"/>
              </a:ext>
            </a:extLst>
          </p:cNvPr>
          <p:cNvSpPr/>
          <p:nvPr/>
        </p:nvSpPr>
        <p:spPr>
          <a:xfrm>
            <a:off x="3512127" y="1723154"/>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F989443-8409-5E4D-A611-E24F0E9662B3}"/>
              </a:ext>
            </a:extLst>
          </p:cNvPr>
          <p:cNvSpPr>
            <a:spLocks noGrp="1"/>
          </p:cNvSpPr>
          <p:nvPr>
            <p:ph type="body" sz="quarter" idx="13"/>
          </p:nvPr>
        </p:nvSpPr>
        <p:spPr>
          <a:xfrm>
            <a:off x="3512127" y="363682"/>
            <a:ext cx="8244107" cy="2348345"/>
          </a:xfrm>
        </p:spPr>
        <p:txBody>
          <a:bodyPr>
            <a:normAutofit/>
          </a:bodyPr>
          <a:lstStyle/>
          <a:p>
            <a:r>
              <a:rPr lang="en-IE" sz="3300" dirty="0"/>
              <a:t>ADDITIONAL RESOURCES ….</a:t>
            </a:r>
            <a:endParaRPr lang="en-US" sz="3300" dirty="0"/>
          </a:p>
        </p:txBody>
      </p:sp>
      <p:cxnSp>
        <p:nvCxnSpPr>
          <p:cNvPr id="9" name="Straight Connector 8">
            <a:extLst>
              <a:ext uri="{FF2B5EF4-FFF2-40B4-BE49-F238E27FC236}">
                <a16:creationId xmlns:a16="http://schemas.microsoft.com/office/drawing/2014/main" id="{53508389-D0A6-0F4B-8455-BF31CC5DAFB9}"/>
              </a:ext>
            </a:extLst>
          </p:cNvPr>
          <p:cNvCxnSpPr>
            <a:cxnSpLocks/>
          </p:cNvCxnSpPr>
          <p:nvPr/>
        </p:nvCxnSpPr>
        <p:spPr>
          <a:xfrm>
            <a:off x="3262745" y="1537855"/>
            <a:ext cx="864523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061B9652-F8E9-4C14-AA2A-A8F674D8D4DB}"/>
              </a:ext>
            </a:extLst>
          </p:cNvPr>
          <p:cNvSpPr>
            <a:spLocks noGrp="1"/>
          </p:cNvSpPr>
          <p:nvPr>
            <p:ph type="body" sz="quarter" idx="14"/>
          </p:nvPr>
        </p:nvSpPr>
        <p:spPr>
          <a:xfrm>
            <a:off x="3512127" y="2057400"/>
            <a:ext cx="7407087" cy="3975101"/>
          </a:xfrm>
        </p:spPr>
        <p:txBody>
          <a:bodyPr/>
          <a:lstStyle/>
          <a:p>
            <a:r>
              <a:rPr lang="en-IE" dirty="0"/>
              <a:t>THIS MODULE MENTIONS A COMPREHENSIVE SET OF ADDITONAL RESOURCES WHICH YOU CAN TAILOR FOR YOUR USE…</a:t>
            </a:r>
          </a:p>
          <a:p>
            <a:endParaRPr lang="en-IE" dirty="0"/>
          </a:p>
          <a:p>
            <a:r>
              <a:rPr lang="en-IE" dirty="0"/>
              <a:t>We also include a template of a Performance Appraisal Document.</a:t>
            </a:r>
          </a:p>
        </p:txBody>
      </p:sp>
    </p:spTree>
    <p:extLst>
      <p:ext uri="{BB962C8B-B14F-4D97-AF65-F5344CB8AC3E}">
        <p14:creationId xmlns:p14="http://schemas.microsoft.com/office/powerpoint/2010/main" val="4085315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7462" y="1664208"/>
            <a:ext cx="2730297" cy="1030019"/>
          </a:xfrm>
        </p:spPr>
        <p:txBody>
          <a:bodyPr/>
          <a:lstStyle/>
          <a:p>
            <a:r>
              <a:rPr lang="en-US" dirty="0"/>
              <a:t>UP NEXT</a:t>
            </a:r>
          </a:p>
        </p:txBody>
      </p:sp>
      <p:sp>
        <p:nvSpPr>
          <p:cNvPr id="3" name="Text Placeholder 2"/>
          <p:cNvSpPr>
            <a:spLocks noGrp="1"/>
          </p:cNvSpPr>
          <p:nvPr>
            <p:ph type="body" sz="quarter" idx="14"/>
          </p:nvPr>
        </p:nvSpPr>
        <p:spPr>
          <a:xfrm>
            <a:off x="3474722" y="858821"/>
            <a:ext cx="3384169" cy="1841017"/>
          </a:xfrm>
        </p:spPr>
        <p:txBody>
          <a:bodyPr/>
          <a:lstStyle/>
          <a:p>
            <a:r>
              <a:rPr lang="en-US" sz="2600" b="1" dirty="0">
                <a:solidFill>
                  <a:srgbClr val="CE1779"/>
                </a:solidFill>
              </a:rPr>
              <a:t>MODULE 6: </a:t>
            </a:r>
            <a:r>
              <a:rPr lang="en-US" sz="2600" b="1" dirty="0"/>
              <a:t>	</a:t>
            </a:r>
          </a:p>
          <a:p>
            <a:pPr>
              <a:lnSpc>
                <a:spcPct val="100000"/>
              </a:lnSpc>
            </a:pPr>
            <a:endParaRPr lang="en-US" sz="600" b="1" dirty="0"/>
          </a:p>
          <a:p>
            <a:pPr>
              <a:lnSpc>
                <a:spcPct val="100000"/>
              </a:lnSpc>
              <a:spcBef>
                <a:spcPts val="0"/>
              </a:spcBef>
            </a:pPr>
            <a:r>
              <a:rPr lang="en-US" sz="3300" b="1" dirty="0"/>
              <a:t>BUILDING A TEAM  (of two +)</a:t>
            </a:r>
            <a:endParaRPr lang="en-IE" sz="3300" b="1"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n-US" sz="2000" dirty="0" err="1">
                <a:solidFill>
                  <a:schemeClr val="bg1"/>
                </a:solidFill>
              </a:rPr>
              <a:t>www.</a:t>
            </a:r>
            <a:r>
              <a:rPr lang="en-US" sz="2000" b="1" dirty="0" err="1">
                <a:solidFill>
                  <a:schemeClr val="bg1"/>
                </a:solidFill>
              </a:rPr>
              <a:t>ambitiontoemploy</a:t>
            </a:r>
            <a:r>
              <a:rPr lang="en-US" sz="2000" dirty="0" err="1">
                <a:solidFill>
                  <a:schemeClr val="bg1"/>
                </a:solidFill>
              </a:rPr>
              <a:t>.eu</a:t>
            </a:r>
            <a:endParaRPr lang="en-US" sz="2000"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483330"/>
            <a:ext cx="6103358"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US" sz="2400" dirty="0">
                <a:latin typeface="+mn-lt"/>
              </a:rPr>
              <a:t>You have worked hard and invested a lot of your time and resources to find your ideal employee.  And now starts the process of getting that talent to work and deliver a return for your company.  Would you believe, this starts in earnest the very first day?  In Module 5 Managing Talent, you will learn new skills to value, manage and retain talent as we cover important content. </a:t>
            </a:r>
            <a:endParaRPr lang="en-IE" sz="2400" dirty="0">
              <a:latin typeface="+mn-lt"/>
            </a:endParaRPr>
          </a:p>
          <a:p>
            <a:r>
              <a:rPr lang="en-US" sz="2400" dirty="0">
                <a:latin typeface="+mn-lt"/>
              </a:rPr>
              <a:t> </a:t>
            </a:r>
            <a:r>
              <a:rPr lang="en-IE" sz="2400" dirty="0">
                <a:latin typeface="+mn-lt"/>
              </a:rPr>
              <a:t> </a:t>
            </a:r>
          </a:p>
          <a:p>
            <a:pPr marL="342900" lvl="0" indent="-342900">
              <a:buClr>
                <a:srgbClr val="CE1779"/>
              </a:buClr>
              <a:buFont typeface="Arial" panose="020B0604020202020204" pitchFamily="34" charset="0"/>
              <a:buChar char="•"/>
            </a:pPr>
            <a:r>
              <a:rPr lang="en-IE" sz="2400" dirty="0">
                <a:latin typeface="+mn-lt"/>
              </a:rPr>
              <a:t>Prepare to onboard!</a:t>
            </a:r>
          </a:p>
          <a:p>
            <a:pPr marL="342900" lvl="0" indent="-342900">
              <a:buClr>
                <a:srgbClr val="CE1779"/>
              </a:buClr>
              <a:buFont typeface="Arial" panose="020B0604020202020204" pitchFamily="34" charset="0"/>
              <a:buChar char="•"/>
            </a:pPr>
            <a:r>
              <a:rPr lang="en-IE" sz="2400" dirty="0">
                <a:latin typeface="+mn-lt"/>
              </a:rPr>
              <a:t>The First Day and First Week</a:t>
            </a:r>
          </a:p>
          <a:p>
            <a:pPr marL="342900" lvl="0" indent="-342900">
              <a:buClr>
                <a:srgbClr val="CE1779"/>
              </a:buClr>
              <a:buFont typeface="Arial" panose="020B0604020202020204" pitchFamily="34" charset="0"/>
              <a:buChar char="•"/>
            </a:pPr>
            <a:r>
              <a:rPr lang="en-IE" sz="2400" dirty="0">
                <a:latin typeface="+mn-lt"/>
              </a:rPr>
              <a:t>Training and support – the first months of employment, the key to success.</a:t>
            </a: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5:</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MANAGING              TALENT           EMPLOYEE? </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l="38000"/>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b="1" dirty="0"/>
              <a:t>5.2   </a:t>
            </a:r>
            <a:r>
              <a:rPr lang="en-IE" dirty="0"/>
              <a:t>PREPARE TO ONBOARD </a:t>
            </a:r>
            <a:endParaRPr lang="en-IE" b="1" dirty="0"/>
          </a:p>
        </p:txBody>
      </p:sp>
    </p:spTree>
    <p:extLst>
      <p:ext uri="{BB962C8B-B14F-4D97-AF65-F5344CB8AC3E}">
        <p14:creationId xmlns:p14="http://schemas.microsoft.com/office/powerpoint/2010/main" val="1273294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660400"/>
            <a:ext cx="5365168" cy="857504"/>
          </a:xfrm>
        </p:spPr>
        <p:txBody>
          <a:bodyPr>
            <a:noAutofit/>
          </a:bodyPr>
          <a:lstStyle/>
          <a:p>
            <a:pPr algn="r"/>
            <a:r>
              <a:rPr lang="en-US" dirty="0"/>
              <a:t>5.2 PREPARE TO ONBOARD</a:t>
            </a:r>
          </a:p>
        </p:txBody>
      </p:sp>
      <p:sp>
        <p:nvSpPr>
          <p:cNvPr id="6" name="Text Placeholder 5"/>
          <p:cNvSpPr>
            <a:spLocks noGrp="1"/>
          </p:cNvSpPr>
          <p:nvPr>
            <p:ph type="body" sz="quarter" idx="17"/>
          </p:nvPr>
        </p:nvSpPr>
        <p:spPr/>
        <p:txBody>
          <a:bodyPr/>
          <a:lstStyle/>
          <a:p>
            <a:pPr algn="just"/>
            <a:r>
              <a:rPr lang="en-IE" dirty="0"/>
              <a:t>A corporate term or management jargon, it actually makes sense!  Onboarding was coined in the 1970s and refers to the mechanism through which new employees acquire the necessary knowledge, skills, and behaviours in order to become effective organisation members and insider.    </a:t>
            </a:r>
          </a:p>
        </p:txBody>
      </p:sp>
      <p:sp>
        <p:nvSpPr>
          <p:cNvPr id="9" name="Picture Placeholder 5">
            <a:extLst>
              <a:ext uri="{FF2B5EF4-FFF2-40B4-BE49-F238E27FC236}">
                <a16:creationId xmlns:a16="http://schemas.microsoft.com/office/drawing/2014/main" id="{C9023010-BADE-EC42-8B14-673CE7344706}"/>
              </a:ext>
            </a:extLst>
          </p:cNvPr>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56"/>
            </a:stretch>
          </a:blip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73250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3" y="311403"/>
            <a:ext cx="8227568" cy="662475"/>
          </a:xfrm>
        </p:spPr>
        <p:txBody>
          <a:bodyPr>
            <a:noAutofit/>
          </a:bodyPr>
          <a:lstStyle/>
          <a:p>
            <a:r>
              <a:rPr lang="en-IE" dirty="0"/>
              <a:t>ONBOARDING IS THE PROCESS IN WHICH NEW EMPLOYEES GET ACQUAINTED WITH THEIR ROLE AND YOUR BUSINESS.</a:t>
            </a:r>
            <a:endParaRPr lang="en-US" dirty="0"/>
          </a:p>
        </p:txBody>
      </p:sp>
      <p:sp>
        <p:nvSpPr>
          <p:cNvPr id="9" name="Text Placeholder 8"/>
          <p:cNvSpPr>
            <a:spLocks noGrp="1"/>
          </p:cNvSpPr>
          <p:nvPr>
            <p:ph type="body" sz="quarter" idx="14"/>
          </p:nvPr>
        </p:nvSpPr>
        <p:spPr>
          <a:xfrm>
            <a:off x="675133" y="2135499"/>
            <a:ext cx="9230867" cy="3497205"/>
          </a:xfrm>
        </p:spPr>
        <p:txBody>
          <a:bodyPr/>
          <a:lstStyle/>
          <a:p>
            <a:r>
              <a:rPr lang="en-IE" dirty="0"/>
              <a:t>It makes total sense in that:-</a:t>
            </a:r>
          </a:p>
          <a:p>
            <a:pPr marL="342900" lvl="0" indent="-342900">
              <a:buClr>
                <a:srgbClr val="CE1779"/>
              </a:buClr>
              <a:buFont typeface="Arial" panose="020B0604020202020204" pitchFamily="34" charset="0"/>
              <a:buChar char="•"/>
            </a:pPr>
            <a:r>
              <a:rPr lang="en-IE" dirty="0"/>
              <a:t>Your new employee will feel comfortable and appreciated right from the start</a:t>
            </a:r>
          </a:p>
          <a:p>
            <a:pPr marL="342900" lvl="0" indent="-342900">
              <a:buClr>
                <a:srgbClr val="CE1779"/>
              </a:buClr>
              <a:buFont typeface="Arial" panose="020B0604020202020204" pitchFamily="34" charset="0"/>
              <a:buChar char="•"/>
            </a:pPr>
            <a:r>
              <a:rPr lang="en-IE" dirty="0"/>
              <a:t>Newcomers become productive more quickly and have a greater commitment to the organisation</a:t>
            </a:r>
          </a:p>
          <a:p>
            <a:pPr marL="342900" lvl="0" indent="-342900">
              <a:buClr>
                <a:srgbClr val="CE1779"/>
              </a:buClr>
              <a:buFont typeface="Arial" panose="020B0604020202020204" pitchFamily="34" charset="0"/>
              <a:buChar char="•"/>
            </a:pPr>
            <a:r>
              <a:rPr lang="en-US" dirty="0"/>
              <a:t>They will have reduced stress with higher job satisfaction</a:t>
            </a:r>
            <a:endParaRPr lang="en-IE" dirty="0"/>
          </a:p>
          <a:p>
            <a:pPr marL="342900" lvl="0" indent="-342900">
              <a:buClr>
                <a:srgbClr val="CE1779"/>
              </a:buClr>
              <a:buFont typeface="Arial" panose="020B0604020202020204" pitchFamily="34" charset="0"/>
              <a:buChar char="•"/>
            </a:pPr>
            <a:r>
              <a:rPr lang="en-US" dirty="0"/>
              <a:t>You will benefit through better retention with associated cost savings</a:t>
            </a:r>
          </a:p>
          <a:p>
            <a:pPr marL="342900" lvl="0" indent="-342900">
              <a:buClr>
                <a:srgbClr val="CE1779"/>
              </a:buClr>
              <a:buFont typeface="Arial" panose="020B0604020202020204" pitchFamily="34" charset="0"/>
              <a:buChar char="•"/>
            </a:pPr>
            <a:endParaRPr lang="en-IE" dirty="0"/>
          </a:p>
          <a:p>
            <a:r>
              <a:rPr lang="en-US" u="sng" dirty="0">
                <a:hlinkClick r:id="rId2"/>
              </a:rPr>
              <a:t>https://en.wikipedia.org/wiki/Onboarding</a:t>
            </a:r>
            <a:endParaRPr lang="en-IE" dirty="0"/>
          </a:p>
        </p:txBody>
      </p:sp>
    </p:spTree>
    <p:extLst>
      <p:ext uri="{BB962C8B-B14F-4D97-AF65-F5344CB8AC3E}">
        <p14:creationId xmlns:p14="http://schemas.microsoft.com/office/powerpoint/2010/main" val="1911024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591010"/>
            <a:ext cx="7488802" cy="4334256"/>
          </a:xfrm>
        </p:spPr>
        <p:txBody>
          <a:bodyPr>
            <a:noAutofit/>
          </a:bodyPr>
          <a:lstStyle/>
          <a:p>
            <a:r>
              <a:rPr lang="en-IE" b="1" dirty="0"/>
              <a:t>Failure to properly onboard a new hire will cost significant amounts of time and money, as well as stress for you and your new hire.</a:t>
            </a:r>
            <a:endParaRPr lang="en-IE" dirty="0"/>
          </a:p>
        </p:txBody>
      </p:sp>
      <p:pic>
        <p:nvPicPr>
          <p:cNvPr id="15" name="Picture 14" descr="A picture containing drawing, computer&#10;&#10;Description automatically generated">
            <a:extLst>
              <a:ext uri="{FF2B5EF4-FFF2-40B4-BE49-F238E27FC236}">
                <a16:creationId xmlns:a16="http://schemas.microsoft.com/office/drawing/2014/main" id="{82998FDA-E763-4099-BE79-CD0168A4318A}"/>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14704" y="512064"/>
            <a:ext cx="6274675" cy="3529504"/>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D54A470-2D08-6D42-A104-2348C6DC972B}"/>
              </a:ext>
            </a:extLst>
          </p:cNvPr>
          <p:cNvSpPr/>
          <p:nvPr/>
        </p:nvSpPr>
        <p:spPr>
          <a:xfrm>
            <a:off x="342900" y="1841500"/>
            <a:ext cx="4419600" cy="2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33F869BC-4E67-8541-A7B4-1B5C939DAA92}"/>
              </a:ext>
            </a:extLst>
          </p:cNvPr>
          <p:cNvSpPr>
            <a:spLocks noGrp="1"/>
          </p:cNvSpPr>
          <p:nvPr>
            <p:ph type="body" sz="quarter" idx="13"/>
          </p:nvPr>
        </p:nvSpPr>
        <p:spPr>
          <a:xfrm>
            <a:off x="479565" y="685554"/>
            <a:ext cx="3821205" cy="697353"/>
          </a:xfrm>
        </p:spPr>
        <p:txBody>
          <a:bodyPr>
            <a:noAutofit/>
          </a:bodyPr>
          <a:lstStyle/>
          <a:p>
            <a:r>
              <a:rPr lang="en-IE" dirty="0"/>
              <a:t>THERE ARE </a:t>
            </a:r>
            <a:r>
              <a:rPr lang="en-IE" b="1" dirty="0">
                <a:solidFill>
                  <a:srgbClr val="CE1779"/>
                </a:solidFill>
              </a:rPr>
              <a:t>THREE AREAS</a:t>
            </a:r>
            <a:r>
              <a:rPr lang="en-IE" dirty="0"/>
              <a:t> THAT YOU WILL NEED TO PREPARE FOR:-</a:t>
            </a:r>
          </a:p>
          <a:p>
            <a:endParaRPr lang="en-US" dirty="0"/>
          </a:p>
        </p:txBody>
      </p:sp>
      <p:sp>
        <p:nvSpPr>
          <p:cNvPr id="8" name="Text Placeholder 7">
            <a:extLst>
              <a:ext uri="{FF2B5EF4-FFF2-40B4-BE49-F238E27FC236}">
                <a16:creationId xmlns:a16="http://schemas.microsoft.com/office/drawing/2014/main" id="{3DF85308-AFAB-3F47-AD2C-F6EF3C91B66C}"/>
              </a:ext>
            </a:extLst>
          </p:cNvPr>
          <p:cNvSpPr>
            <a:spLocks noGrp="1"/>
          </p:cNvSpPr>
          <p:nvPr>
            <p:ph type="body" sz="quarter" idx="15"/>
          </p:nvPr>
        </p:nvSpPr>
        <p:spPr/>
        <p:txBody>
          <a:bodyPr/>
          <a:lstStyle/>
          <a:p>
            <a:r>
              <a:rPr lang="en-US" dirty="0"/>
              <a:t>01</a:t>
            </a:r>
          </a:p>
        </p:txBody>
      </p:sp>
      <p:sp>
        <p:nvSpPr>
          <p:cNvPr id="5" name="Text Placeholder 4">
            <a:extLst>
              <a:ext uri="{FF2B5EF4-FFF2-40B4-BE49-F238E27FC236}">
                <a16:creationId xmlns:a16="http://schemas.microsoft.com/office/drawing/2014/main" id="{C1A7FB7D-ADEB-9C45-90CD-6268DA6A8048}"/>
              </a:ext>
            </a:extLst>
          </p:cNvPr>
          <p:cNvSpPr>
            <a:spLocks noGrp="1"/>
          </p:cNvSpPr>
          <p:nvPr>
            <p:ph type="body" sz="quarter" idx="12"/>
          </p:nvPr>
        </p:nvSpPr>
        <p:spPr>
          <a:xfrm>
            <a:off x="6271051" y="1126433"/>
            <a:ext cx="5920949" cy="1292995"/>
          </a:xfrm>
        </p:spPr>
        <p:txBody>
          <a:bodyPr/>
          <a:lstStyle/>
          <a:p>
            <a:r>
              <a:rPr lang="en-IE" b="1" dirty="0"/>
              <a:t>Operational:</a:t>
            </a:r>
            <a:r>
              <a:rPr lang="en-IE" dirty="0"/>
              <a:t> Make sure that your new employee has the right materials and knowledge to do their job well</a:t>
            </a:r>
          </a:p>
        </p:txBody>
      </p:sp>
      <p:sp>
        <p:nvSpPr>
          <p:cNvPr id="9" name="Text Placeholder 8">
            <a:extLst>
              <a:ext uri="{FF2B5EF4-FFF2-40B4-BE49-F238E27FC236}">
                <a16:creationId xmlns:a16="http://schemas.microsoft.com/office/drawing/2014/main" id="{1839781E-FD60-7747-9348-4358171266E2}"/>
              </a:ext>
            </a:extLst>
          </p:cNvPr>
          <p:cNvSpPr>
            <a:spLocks noGrp="1"/>
          </p:cNvSpPr>
          <p:nvPr>
            <p:ph type="body" sz="quarter" idx="16"/>
          </p:nvPr>
        </p:nvSpPr>
        <p:spPr/>
        <p:txBody>
          <a:bodyPr/>
          <a:lstStyle/>
          <a:p>
            <a:r>
              <a:rPr lang="en-US" dirty="0"/>
              <a:t>02</a:t>
            </a:r>
          </a:p>
        </p:txBody>
      </p:sp>
      <p:sp>
        <p:nvSpPr>
          <p:cNvPr id="10" name="Text Placeholder 9">
            <a:extLst>
              <a:ext uri="{FF2B5EF4-FFF2-40B4-BE49-F238E27FC236}">
                <a16:creationId xmlns:a16="http://schemas.microsoft.com/office/drawing/2014/main" id="{F8C15946-96DA-9A42-BA51-4F835627BF71}"/>
              </a:ext>
            </a:extLst>
          </p:cNvPr>
          <p:cNvSpPr>
            <a:spLocks noGrp="1"/>
          </p:cNvSpPr>
          <p:nvPr>
            <p:ph type="body" sz="quarter" idx="17"/>
          </p:nvPr>
        </p:nvSpPr>
        <p:spPr/>
        <p:txBody>
          <a:bodyPr/>
          <a:lstStyle/>
          <a:p>
            <a:r>
              <a:rPr lang="en-IE" b="1" dirty="0"/>
              <a:t>Social:</a:t>
            </a:r>
            <a:r>
              <a:rPr lang="en-IE" dirty="0"/>
              <a:t>  Make your new employee feels welcome and feel part of the business</a:t>
            </a:r>
          </a:p>
        </p:txBody>
      </p:sp>
      <p:sp>
        <p:nvSpPr>
          <p:cNvPr id="11" name="Text Placeholder 10">
            <a:extLst>
              <a:ext uri="{FF2B5EF4-FFF2-40B4-BE49-F238E27FC236}">
                <a16:creationId xmlns:a16="http://schemas.microsoft.com/office/drawing/2014/main" id="{ACD76CF3-8734-5F42-8147-238861B22BC2}"/>
              </a:ext>
            </a:extLst>
          </p:cNvPr>
          <p:cNvSpPr>
            <a:spLocks noGrp="1"/>
          </p:cNvSpPr>
          <p:nvPr>
            <p:ph type="body" sz="quarter" idx="18"/>
          </p:nvPr>
        </p:nvSpPr>
        <p:spPr/>
        <p:txBody>
          <a:bodyPr/>
          <a:lstStyle/>
          <a:p>
            <a:r>
              <a:rPr lang="en-US" dirty="0"/>
              <a:t>03</a:t>
            </a:r>
          </a:p>
        </p:txBody>
      </p:sp>
      <p:sp>
        <p:nvSpPr>
          <p:cNvPr id="12" name="Text Placeholder 11">
            <a:extLst>
              <a:ext uri="{FF2B5EF4-FFF2-40B4-BE49-F238E27FC236}">
                <a16:creationId xmlns:a16="http://schemas.microsoft.com/office/drawing/2014/main" id="{EDB04367-8243-B046-BD87-6820B624E15A}"/>
              </a:ext>
            </a:extLst>
          </p:cNvPr>
          <p:cNvSpPr>
            <a:spLocks noGrp="1"/>
          </p:cNvSpPr>
          <p:nvPr>
            <p:ph type="body" sz="quarter" idx="19"/>
          </p:nvPr>
        </p:nvSpPr>
        <p:spPr>
          <a:xfrm>
            <a:off x="6264921" y="4512775"/>
            <a:ext cx="5927079" cy="1292995"/>
          </a:xfrm>
        </p:spPr>
        <p:txBody>
          <a:bodyPr>
            <a:normAutofit lnSpcReduction="10000"/>
          </a:bodyPr>
          <a:lstStyle/>
          <a:p>
            <a:r>
              <a:rPr lang="en-IE" b="1" dirty="0"/>
              <a:t>Strategic:</a:t>
            </a:r>
            <a:r>
              <a:rPr lang="en-IE" dirty="0"/>
              <a:t> Ensure that your new employee knows the business (structure, vision, goals, key developments, sector nuances, competition and culture) </a:t>
            </a:r>
          </a:p>
        </p:txBody>
      </p:sp>
      <p:pic>
        <p:nvPicPr>
          <p:cNvPr id="3" name="Picture 2" descr="A picture containing clock, computer&#10;&#10;Description automatically generated">
            <a:extLst>
              <a:ext uri="{FF2B5EF4-FFF2-40B4-BE49-F238E27FC236}">
                <a16:creationId xmlns:a16="http://schemas.microsoft.com/office/drawing/2014/main" id="{1934BABB-796A-4D7A-830C-B937A441797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302378" y="2796081"/>
            <a:ext cx="1873552" cy="3208529"/>
          </a:xfrm>
          <a:prstGeom prst="rect">
            <a:avLst/>
          </a:prstGeom>
        </p:spPr>
      </p:pic>
    </p:spTree>
    <p:extLst>
      <p:ext uri="{BB962C8B-B14F-4D97-AF65-F5344CB8AC3E}">
        <p14:creationId xmlns:p14="http://schemas.microsoft.com/office/powerpoint/2010/main" val="8084013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6246</TotalTime>
  <Words>2692</Words>
  <Application>Microsoft Office PowerPoint</Application>
  <PresentationFormat>Widescreen</PresentationFormat>
  <Paragraphs>202</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Calibri Light</vt:lpstr>
      <vt:lpstr>MVWVBI+Helvetica</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689</cp:revision>
  <dcterms:created xsi:type="dcterms:W3CDTF">2018-09-19T09:23:58Z</dcterms:created>
  <dcterms:modified xsi:type="dcterms:W3CDTF">2020-05-02T08:35:02Z</dcterms:modified>
</cp:coreProperties>
</file>