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87"/>
  </p:notesMasterIdLst>
  <p:handoutMasterIdLst>
    <p:handoutMasterId r:id="rId88"/>
  </p:handoutMasterIdLst>
  <p:sldIdLst>
    <p:sldId id="259" r:id="rId2"/>
    <p:sldId id="261" r:id="rId3"/>
    <p:sldId id="278" r:id="rId4"/>
    <p:sldId id="336" r:id="rId5"/>
    <p:sldId id="317" r:id="rId6"/>
    <p:sldId id="318" r:id="rId7"/>
    <p:sldId id="319" r:id="rId8"/>
    <p:sldId id="374" r:id="rId9"/>
    <p:sldId id="375" r:id="rId10"/>
    <p:sldId id="376" r:id="rId11"/>
    <p:sldId id="377" r:id="rId12"/>
    <p:sldId id="378" r:id="rId13"/>
    <p:sldId id="379" r:id="rId14"/>
    <p:sldId id="380" r:id="rId15"/>
    <p:sldId id="381" r:id="rId16"/>
    <p:sldId id="382" r:id="rId17"/>
    <p:sldId id="383" r:id="rId18"/>
    <p:sldId id="384" r:id="rId19"/>
    <p:sldId id="385" r:id="rId20"/>
    <p:sldId id="311" r:id="rId21"/>
    <p:sldId id="386" r:id="rId22"/>
    <p:sldId id="387" r:id="rId23"/>
    <p:sldId id="388" r:id="rId24"/>
    <p:sldId id="389" r:id="rId25"/>
    <p:sldId id="335" r:id="rId26"/>
    <p:sldId id="265" r:id="rId27"/>
    <p:sldId id="390" r:id="rId28"/>
    <p:sldId id="391" r:id="rId29"/>
    <p:sldId id="392" r:id="rId30"/>
    <p:sldId id="393" r:id="rId31"/>
    <p:sldId id="395" r:id="rId32"/>
    <p:sldId id="394" r:id="rId33"/>
    <p:sldId id="396" r:id="rId34"/>
    <p:sldId id="397" r:id="rId35"/>
    <p:sldId id="398" r:id="rId36"/>
    <p:sldId id="399" r:id="rId37"/>
    <p:sldId id="400" r:id="rId38"/>
    <p:sldId id="401" r:id="rId39"/>
    <p:sldId id="402" r:id="rId40"/>
    <p:sldId id="403" r:id="rId41"/>
    <p:sldId id="404" r:id="rId42"/>
    <p:sldId id="405" r:id="rId43"/>
    <p:sldId id="406" r:id="rId44"/>
    <p:sldId id="408" r:id="rId45"/>
    <p:sldId id="407" r:id="rId46"/>
    <p:sldId id="412" r:id="rId47"/>
    <p:sldId id="413" r:id="rId48"/>
    <p:sldId id="415" r:id="rId49"/>
    <p:sldId id="414" r:id="rId50"/>
    <p:sldId id="416" r:id="rId51"/>
    <p:sldId id="417" r:id="rId52"/>
    <p:sldId id="418" r:id="rId53"/>
    <p:sldId id="419" r:id="rId54"/>
    <p:sldId id="420" r:id="rId55"/>
    <p:sldId id="409" r:id="rId56"/>
    <p:sldId id="422" r:id="rId57"/>
    <p:sldId id="364" r:id="rId58"/>
    <p:sldId id="423" r:id="rId59"/>
    <p:sldId id="424" r:id="rId60"/>
    <p:sldId id="410" r:id="rId61"/>
    <p:sldId id="425" r:id="rId62"/>
    <p:sldId id="426" r:id="rId63"/>
    <p:sldId id="427" r:id="rId64"/>
    <p:sldId id="428" r:id="rId65"/>
    <p:sldId id="429" r:id="rId66"/>
    <p:sldId id="430" r:id="rId67"/>
    <p:sldId id="431" r:id="rId68"/>
    <p:sldId id="432" r:id="rId69"/>
    <p:sldId id="433" r:id="rId70"/>
    <p:sldId id="434" r:id="rId71"/>
    <p:sldId id="435" r:id="rId72"/>
    <p:sldId id="411" r:id="rId73"/>
    <p:sldId id="436" r:id="rId74"/>
    <p:sldId id="437" r:id="rId75"/>
    <p:sldId id="438" r:id="rId76"/>
    <p:sldId id="441" r:id="rId77"/>
    <p:sldId id="439" r:id="rId78"/>
    <p:sldId id="440" r:id="rId79"/>
    <p:sldId id="442" r:id="rId80"/>
    <p:sldId id="357" r:id="rId81"/>
    <p:sldId id="443" r:id="rId82"/>
    <p:sldId id="444" r:id="rId83"/>
    <p:sldId id="445" r:id="rId84"/>
    <p:sldId id="446" r:id="rId85"/>
    <p:sldId id="309" r:id="rId8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Orla Casey" initials="OC" lastIdx="1" clrIdx="0">
    <p:extLst>
      <p:ext uri="{19B8F6BF-5375-455C-9EA6-DF929625EA0E}">
        <p15:presenceInfo xmlns:p15="http://schemas.microsoft.com/office/powerpoint/2012/main" userId="f0c6d9f0e8bc30f8"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D6E6C"/>
    <a:srgbClr val="CE1779"/>
    <a:srgbClr val="2E95D2"/>
    <a:srgbClr val="EE7123"/>
    <a:srgbClr val="02917D"/>
    <a:srgbClr val="000000"/>
    <a:srgbClr val="FDC010"/>
    <a:srgbClr val="8F257A"/>
    <a:srgbClr val="0B74BB"/>
    <a:srgbClr val="16A8D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86395"/>
  </p:normalViewPr>
  <p:slideViewPr>
    <p:cSldViewPr snapToGrid="0" snapToObjects="1">
      <p:cViewPr varScale="1">
        <p:scale>
          <a:sx n="63" d="100"/>
          <a:sy n="63" d="100"/>
        </p:scale>
        <p:origin x="732" y="32"/>
      </p:cViewPr>
      <p:guideLst/>
    </p:cSldViewPr>
  </p:slideViewPr>
  <p:outlineViewPr>
    <p:cViewPr>
      <p:scale>
        <a:sx n="33" d="100"/>
        <a:sy n="33" d="100"/>
      </p:scale>
      <p:origin x="0" y="-4184"/>
    </p:cViewPr>
  </p:outlineViewPr>
  <p:notesTextViewPr>
    <p:cViewPr>
      <p:scale>
        <a:sx n="1" d="1"/>
        <a:sy n="1" d="1"/>
      </p:scale>
      <p:origin x="0" y="0"/>
    </p:cViewPr>
  </p:notesTextViewPr>
  <p:sorterViewPr>
    <p:cViewPr>
      <p:scale>
        <a:sx n="70" d="100"/>
        <a:sy n="70" d="100"/>
      </p:scale>
      <p:origin x="0" y="0"/>
    </p:cViewPr>
  </p:sorterViewPr>
  <p:notesViewPr>
    <p:cSldViewPr snapToGrid="0" snapToObjects="1">
      <p:cViewPr varScale="1">
        <p:scale>
          <a:sx n="87" d="100"/>
          <a:sy n="87" d="100"/>
        </p:scale>
        <p:origin x="3904" y="192"/>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commentAuthors" Target="commentAuthor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presProps" Target="presProps.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handoutMaster" Target="handoutMasters/handoutMaster1.xml"/><Relationship Id="rId9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theme" Target="theme/theme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notesMaster" Target="notesMasters/notesMaster1.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174B3AB-1076-3847-9704-2735AAE6E6FB}" type="datetimeFigureOut">
              <a:rPr lang="en-US" smtClean="0"/>
              <a:t>4/29/2020</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9C00C95-E645-9447-A3F8-A17F92449908}" type="slidenum">
              <a:rPr lang="en-US" smtClean="0"/>
              <a:t>‹#›</a:t>
            </a:fld>
            <a:endParaRPr lang="en-US"/>
          </a:p>
        </p:txBody>
      </p:sp>
    </p:spTree>
    <p:extLst>
      <p:ext uri="{BB962C8B-B14F-4D97-AF65-F5344CB8AC3E}">
        <p14:creationId xmlns:p14="http://schemas.microsoft.com/office/powerpoint/2010/main" val="149439099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8C7370B-66A1-AB42-84E0-A4E6FD88C2A5}" type="datetimeFigureOut">
              <a:rPr lang="en-US" smtClean="0"/>
              <a:t>4/29/2020</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34AC054-D004-974A-8D8E-E228282ED491}" type="slidenum">
              <a:rPr lang="en-US" smtClean="0"/>
              <a:t>‹#›</a:t>
            </a:fld>
            <a:endParaRPr lang="en-US" dirty="0"/>
          </a:p>
        </p:txBody>
      </p:sp>
    </p:spTree>
    <p:extLst>
      <p:ext uri="{BB962C8B-B14F-4D97-AF65-F5344CB8AC3E}">
        <p14:creationId xmlns:p14="http://schemas.microsoft.com/office/powerpoint/2010/main" val="3810353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ext to left - photo on right - NAVY">
    <p:spTree>
      <p:nvGrpSpPr>
        <p:cNvPr id="1" name=""/>
        <p:cNvGrpSpPr/>
        <p:nvPr/>
      </p:nvGrpSpPr>
      <p:grpSpPr>
        <a:xfrm>
          <a:off x="0" y="0"/>
          <a:ext cx="0" cy="0"/>
          <a:chOff x="0" y="0"/>
          <a:chExt cx="0" cy="0"/>
        </a:xfrm>
      </p:grpSpPr>
      <p:sp>
        <p:nvSpPr>
          <p:cNvPr id="13" name="Rectangle 12"/>
          <p:cNvSpPr/>
          <p:nvPr userDrawn="1"/>
        </p:nvSpPr>
        <p:spPr>
          <a:xfrm>
            <a:off x="0" y="-1"/>
            <a:ext cx="12192000" cy="6858001"/>
          </a:xfrm>
          <a:prstGeom prst="rect">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userDrawn="1"/>
        </p:nvSpPr>
        <p:spPr>
          <a:xfrm>
            <a:off x="424669" y="304247"/>
            <a:ext cx="5666415" cy="2123658"/>
          </a:xfrm>
          <a:prstGeom prst="rect">
            <a:avLst/>
          </a:prstGeom>
        </p:spPr>
        <p:txBody>
          <a:bodyPr wrap="square">
            <a:spAutoFit/>
          </a:bodyPr>
          <a:lstStyle/>
          <a:p>
            <a:pPr fontAlgn="base"/>
            <a:r>
              <a:rPr lang="en-IE" sz="4400" b="0" i="0" u="none" strike="noStrike" kern="1200" dirty="0">
                <a:solidFill>
                  <a:schemeClr val="bg1"/>
                </a:solidFill>
                <a:effectLst/>
                <a:latin typeface="+mn-lt"/>
                <a:ea typeface="+mn-ea"/>
                <a:cs typeface="+mn-cs"/>
              </a:rPr>
              <a:t>WELCOME TO </a:t>
            </a:r>
            <a:r>
              <a:rPr lang="en-IE" sz="4400" b="0" i="0" u="none" strike="noStrike" kern="1200">
                <a:solidFill>
                  <a:schemeClr val="bg1"/>
                </a:solidFill>
                <a:effectLst/>
                <a:latin typeface="+mn-lt"/>
                <a:ea typeface="+mn-ea"/>
                <a:cs typeface="+mn-cs"/>
              </a:rPr>
              <a:t>THE </a:t>
            </a:r>
            <a:r>
              <a:rPr lang="en-IE" sz="4400" b="1" i="0" u="none" strike="noStrike" kern="1200">
                <a:solidFill>
                  <a:schemeClr val="bg1"/>
                </a:solidFill>
                <a:effectLst/>
                <a:latin typeface="+mn-lt"/>
                <a:ea typeface="+mn-ea"/>
                <a:cs typeface="+mn-cs"/>
              </a:rPr>
              <a:t>AMBITION </a:t>
            </a:r>
            <a:r>
              <a:rPr lang="en-IE" sz="4400" b="1" i="0" u="none" strike="noStrike" kern="1200" dirty="0">
                <a:solidFill>
                  <a:schemeClr val="bg1"/>
                </a:solidFill>
                <a:effectLst/>
                <a:latin typeface="+mn-lt"/>
                <a:ea typeface="+mn-ea"/>
                <a:cs typeface="+mn-cs"/>
              </a:rPr>
              <a:t>TO EMPLOY </a:t>
            </a:r>
            <a:r>
              <a:rPr lang="en-IE" sz="4400" b="0" i="0" u="none" strike="noStrike" kern="1200" dirty="0">
                <a:solidFill>
                  <a:schemeClr val="bg1"/>
                </a:solidFill>
                <a:effectLst/>
                <a:latin typeface="+mn-lt"/>
                <a:ea typeface="+mn-ea"/>
                <a:cs typeface="+mn-cs"/>
              </a:rPr>
              <a:t>POWERPOINT</a:t>
            </a:r>
            <a:endParaRPr lang="en-IE" sz="3600" baseline="0" dirty="0">
              <a:solidFill>
                <a:schemeClr val="bg1"/>
              </a:solidFill>
              <a:latin typeface="+mn-lt"/>
              <a:ea typeface="Quattrocento Sans"/>
              <a:cs typeface="Quattrocento Sans"/>
              <a:sym typeface="Quattrocento Sans"/>
            </a:endParaRPr>
          </a:p>
        </p:txBody>
      </p:sp>
      <p:sp>
        <p:nvSpPr>
          <p:cNvPr id="15" name="Rectangle 14"/>
          <p:cNvSpPr/>
          <p:nvPr userDrawn="1"/>
        </p:nvSpPr>
        <p:spPr>
          <a:xfrm>
            <a:off x="7062018" y="866550"/>
            <a:ext cx="4589207" cy="6093976"/>
          </a:xfrm>
          <a:prstGeom prst="rect">
            <a:avLst/>
          </a:prstGeom>
        </p:spPr>
        <p:txBody>
          <a:bodyPr wrap="square">
            <a:spAutoFit/>
          </a:bodyPr>
          <a:lstStyle/>
          <a:p>
            <a:pPr fontAlgn="base"/>
            <a:r>
              <a:rPr lang="en-IE" sz="3000" b="0" i="0" u="none" strike="noStrike" kern="1200" dirty="0">
                <a:solidFill>
                  <a:schemeClr val="bg1"/>
                </a:solidFill>
                <a:effectLst/>
                <a:latin typeface="+mn-lt"/>
                <a:ea typeface="+mn-ea"/>
                <a:cs typeface="+mn-cs"/>
              </a:rPr>
              <a:t>FEATURES OF THE</a:t>
            </a:r>
          </a:p>
          <a:p>
            <a:pPr fontAlgn="base"/>
            <a:r>
              <a:rPr lang="en-IE" sz="3000" b="0" i="0" u="none" strike="noStrike" kern="1200" dirty="0">
                <a:solidFill>
                  <a:schemeClr val="bg1"/>
                </a:solidFill>
                <a:effectLst/>
                <a:latin typeface="+mn-lt"/>
                <a:ea typeface="+mn-ea"/>
                <a:cs typeface="+mn-cs"/>
              </a:rPr>
              <a:t>POWERPOINT:</a:t>
            </a:r>
          </a:p>
          <a:p>
            <a:pPr fontAlgn="base"/>
            <a:endParaRPr lang="en-IE" sz="3000" b="0" i="0" u="none" strike="noStrike" kern="1200" dirty="0">
              <a:solidFill>
                <a:schemeClr val="bg1"/>
              </a:solidFill>
              <a:effectLst/>
              <a:latin typeface="+mn-lt"/>
              <a:ea typeface="+mn-ea"/>
              <a:cs typeface="+mn-cs"/>
            </a:endParaRPr>
          </a:p>
          <a:p>
            <a:pPr marL="342900" indent="-342900" fontAlgn="base">
              <a:buFont typeface="Arial" charset="0"/>
              <a:buChar char="•"/>
            </a:pPr>
            <a:r>
              <a:rPr lang="en-IE" sz="2400" b="0" i="0" u="none" strike="noStrike" kern="1200" dirty="0">
                <a:solidFill>
                  <a:schemeClr val="bg1"/>
                </a:solidFill>
                <a:effectLst/>
                <a:latin typeface="+mn-lt"/>
                <a:ea typeface="+mn-ea"/>
                <a:cs typeface="+mn-cs"/>
              </a:rPr>
              <a:t>Set up in widescreen format. </a:t>
            </a:r>
          </a:p>
          <a:p>
            <a:pPr marL="342900" indent="-342900" fontAlgn="base">
              <a:buFont typeface="Arial" charset="0"/>
              <a:buChar char="•"/>
            </a:pPr>
            <a:r>
              <a:rPr lang="en-IE" sz="2400" b="0" i="0" u="none" strike="noStrike" kern="1200" dirty="0">
                <a:solidFill>
                  <a:schemeClr val="bg1"/>
                </a:solidFill>
                <a:effectLst/>
                <a:latin typeface="+mn-lt"/>
                <a:ea typeface="+mn-ea"/>
                <a:cs typeface="+mn-cs"/>
              </a:rPr>
              <a:t>44 slide layouts to choose from</a:t>
            </a:r>
          </a:p>
          <a:p>
            <a:pPr marL="342900" indent="-342900" fontAlgn="base">
              <a:buFont typeface="Arial" charset="0"/>
              <a:buChar char="•"/>
            </a:pPr>
            <a:r>
              <a:rPr lang="en-IE" sz="2400" b="0" i="0" u="none" strike="noStrike" kern="1200" dirty="0">
                <a:solidFill>
                  <a:schemeClr val="bg1"/>
                </a:solidFill>
                <a:effectLst/>
                <a:latin typeface="+mn-lt"/>
                <a:ea typeface="+mn-ea"/>
                <a:cs typeface="+mn-cs"/>
              </a:rPr>
              <a:t>Colour variations using the </a:t>
            </a:r>
            <a:r>
              <a:rPr lang="en-IE" sz="2400" b="1" i="0" u="none" strike="noStrike" kern="1200" dirty="0">
                <a:solidFill>
                  <a:schemeClr val="bg1"/>
                </a:solidFill>
                <a:effectLst/>
                <a:latin typeface="+mn-lt"/>
                <a:ea typeface="+mn-ea"/>
                <a:cs typeface="+mn-cs"/>
              </a:rPr>
              <a:t>AMBITION TO EMPLOY</a:t>
            </a:r>
            <a:r>
              <a:rPr lang="en-IE" sz="2400" b="1" i="0" u="none" strike="noStrike" kern="1200" baseline="0" dirty="0">
                <a:solidFill>
                  <a:schemeClr val="bg1"/>
                </a:solidFill>
                <a:effectLst/>
                <a:latin typeface="+mn-lt"/>
                <a:ea typeface="+mn-ea"/>
                <a:cs typeface="+mn-cs"/>
              </a:rPr>
              <a:t> </a:t>
            </a:r>
            <a:r>
              <a:rPr lang="en-IE" sz="2400" b="0" i="0" u="none" strike="noStrike" kern="1200" dirty="0">
                <a:solidFill>
                  <a:schemeClr val="bg1"/>
                </a:solidFill>
                <a:effectLst/>
                <a:latin typeface="+mn-lt"/>
                <a:ea typeface="+mn-ea"/>
                <a:cs typeface="+mn-cs"/>
              </a:rPr>
              <a:t>Brand Colours</a:t>
            </a:r>
          </a:p>
          <a:p>
            <a:pPr marL="342900" indent="-342900" fontAlgn="base">
              <a:buFont typeface="Arial" charset="0"/>
              <a:buChar char="•"/>
            </a:pPr>
            <a:r>
              <a:rPr lang="en-IE" sz="2400" b="0" i="0" u="none" strike="noStrike" kern="1200" dirty="0">
                <a:solidFill>
                  <a:schemeClr val="bg1"/>
                </a:solidFill>
                <a:effectLst/>
                <a:latin typeface="+mn-lt"/>
                <a:ea typeface="+mn-ea"/>
                <a:cs typeface="+mn-cs"/>
              </a:rPr>
              <a:t>Based on Master Slides design</a:t>
            </a:r>
          </a:p>
          <a:p>
            <a:pPr marL="342900" indent="-342900" fontAlgn="base">
              <a:buFont typeface="Arial" charset="0"/>
              <a:buChar char="•"/>
            </a:pPr>
            <a:r>
              <a:rPr lang="en-IE" sz="2400" b="0" i="0" u="none" strike="noStrike" kern="1200" dirty="0">
                <a:solidFill>
                  <a:schemeClr val="bg1"/>
                </a:solidFill>
                <a:effectLst/>
                <a:latin typeface="+mn-lt"/>
                <a:ea typeface="+mn-ea"/>
                <a:cs typeface="+mn-cs"/>
              </a:rPr>
              <a:t>Easy Drag and Drop to change picture</a:t>
            </a:r>
          </a:p>
          <a:p>
            <a:pPr marL="342900" indent="-342900" fontAlgn="base">
              <a:buFont typeface="Arial" charset="0"/>
              <a:buChar char="•"/>
            </a:pPr>
            <a:r>
              <a:rPr lang="en-IE" sz="2400" b="0" i="0" u="none" strike="noStrike" kern="1200" dirty="0">
                <a:solidFill>
                  <a:schemeClr val="bg1"/>
                </a:solidFill>
                <a:effectLst/>
                <a:latin typeface="+mn-lt"/>
                <a:ea typeface="+mn-ea"/>
                <a:cs typeface="+mn-cs"/>
              </a:rPr>
              <a:t>80 easy editable icons</a:t>
            </a:r>
          </a:p>
          <a:p>
            <a:pPr marL="342900" indent="-342900" fontAlgn="base">
              <a:buFont typeface="Arial" charset="0"/>
              <a:buChar char="•"/>
            </a:pPr>
            <a:r>
              <a:rPr lang="en-IE" sz="2400" b="0" i="0" u="none" strike="noStrike" kern="1200" dirty="0">
                <a:solidFill>
                  <a:schemeClr val="bg1"/>
                </a:solidFill>
                <a:effectLst/>
                <a:latin typeface="+mn-lt"/>
                <a:ea typeface="+mn-ea"/>
                <a:cs typeface="+mn-cs"/>
              </a:rPr>
              <a:t>Easy and Fully editable in PowerPoint</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600" b="0" i="0" u="none" strike="noStrike" kern="1200" dirty="0">
                <a:solidFill>
                  <a:schemeClr val="bg1"/>
                </a:solidFill>
                <a:effectLst/>
                <a:latin typeface="+mn-lt"/>
                <a:ea typeface="+mn-ea"/>
                <a:cs typeface="+mn-cs"/>
              </a:rPr>
              <a:t>		</a:t>
            </a:r>
            <a:endParaRPr lang="en-IE" sz="3600" baseline="0" dirty="0">
              <a:solidFill>
                <a:schemeClr val="bg1"/>
              </a:solidFill>
              <a:latin typeface="+mn-lt"/>
              <a:ea typeface="Quattrocento Sans"/>
              <a:cs typeface="Quattrocento Sans"/>
              <a:sym typeface="Quattrocento Sans"/>
            </a:endParaRPr>
          </a:p>
        </p:txBody>
      </p:sp>
      <p:sp>
        <p:nvSpPr>
          <p:cNvPr id="16" name="Rectangle 15"/>
          <p:cNvSpPr/>
          <p:nvPr userDrawn="1"/>
        </p:nvSpPr>
        <p:spPr>
          <a:xfrm>
            <a:off x="424669" y="3172202"/>
            <a:ext cx="5327201" cy="2677656"/>
          </a:xfrm>
          <a:prstGeom prst="rect">
            <a:avLst/>
          </a:prstGeom>
        </p:spPr>
        <p:txBody>
          <a:bodyPr wrap="square">
            <a:spAutoFit/>
          </a:bodyPr>
          <a:lstStyle/>
          <a:p>
            <a:pPr fontAlgn="base"/>
            <a:r>
              <a:rPr lang="en-IE" sz="2400" b="0" i="0" u="none" strike="noStrike" kern="1200" dirty="0">
                <a:solidFill>
                  <a:schemeClr val="bg1"/>
                </a:solidFill>
                <a:effectLst/>
                <a:latin typeface="+mn-lt"/>
                <a:ea typeface="+mn-ea"/>
                <a:cs typeface="+mn-cs"/>
              </a:rPr>
              <a:t>Our aim is to have a consistent “look and feel” throughout our branding material including our PowerPoint.</a:t>
            </a:r>
            <a:r>
              <a:rPr lang="en-IE" sz="2400" b="0" i="0" u="none" strike="noStrike" kern="1200" baseline="0" dirty="0">
                <a:solidFill>
                  <a:schemeClr val="bg1"/>
                </a:solidFill>
                <a:effectLst/>
                <a:latin typeface="+mn-lt"/>
                <a:ea typeface="+mn-ea"/>
                <a:cs typeface="+mn-cs"/>
              </a:rPr>
              <a:t> </a:t>
            </a:r>
          </a:p>
          <a:p>
            <a:pPr fontAlgn="base"/>
            <a:endParaRPr lang="en-IE" sz="2400" b="0" i="0" u="none" strike="noStrike" kern="1200" baseline="0" dirty="0">
              <a:solidFill>
                <a:schemeClr val="bg1"/>
              </a:solidFill>
              <a:effectLst/>
              <a:latin typeface="+mn-lt"/>
              <a:ea typeface="+mn-ea"/>
              <a:cs typeface="+mn-cs"/>
            </a:endParaRPr>
          </a:p>
          <a:p>
            <a:pPr fontAlgn="base"/>
            <a:r>
              <a:rPr lang="en-IE" sz="2400" b="0" i="0" u="none" strike="noStrike" kern="1200" dirty="0">
                <a:solidFill>
                  <a:schemeClr val="bg1"/>
                </a:solidFill>
                <a:effectLst/>
                <a:latin typeface="+mn-lt"/>
                <a:ea typeface="+mn-ea"/>
                <a:cs typeface="+mn-cs"/>
              </a:rPr>
              <a:t>The slide layouts within this PowerPoint  will give you a great deal of creative </a:t>
            </a:r>
            <a:r>
              <a:rPr lang="en-IE" sz="2400" b="0" i="0" u="none" strike="noStrike" kern="1200" dirty="0" err="1">
                <a:solidFill>
                  <a:schemeClr val="bg1"/>
                </a:solidFill>
                <a:effectLst/>
                <a:latin typeface="+mn-lt"/>
                <a:ea typeface="+mn-ea"/>
                <a:cs typeface="+mn-cs"/>
              </a:rPr>
              <a:t>flexibily</a:t>
            </a:r>
            <a:r>
              <a:rPr lang="en-IE" sz="2400" b="0" i="0" u="none" strike="noStrike" kern="1200" dirty="0">
                <a:solidFill>
                  <a:schemeClr val="bg1"/>
                </a:solidFill>
                <a:effectLst/>
                <a:latin typeface="+mn-lt"/>
                <a:ea typeface="+mn-ea"/>
                <a:cs typeface="+mn-cs"/>
              </a:rPr>
              <a:t> when creating your Presentation.</a:t>
            </a:r>
            <a:endParaRPr lang="en-IE" sz="3600" baseline="0" dirty="0">
              <a:solidFill>
                <a:schemeClr val="bg1"/>
              </a:solidFill>
              <a:latin typeface="+mn-lt"/>
              <a:ea typeface="Quattrocento Sans"/>
              <a:cs typeface="Quattrocento Sans"/>
              <a:sym typeface="Quattrocento Sans"/>
            </a:endParaRPr>
          </a:p>
        </p:txBody>
      </p:sp>
      <p:cxnSp>
        <p:nvCxnSpPr>
          <p:cNvPr id="17" name="Straight Connector 16"/>
          <p:cNvCxnSpPr/>
          <p:nvPr userDrawn="1"/>
        </p:nvCxnSpPr>
        <p:spPr>
          <a:xfrm>
            <a:off x="6592529" y="-1"/>
            <a:ext cx="0" cy="668102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a:xfrm flipH="1">
            <a:off x="0" y="2503620"/>
            <a:ext cx="659252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text only with 3 colums - RIGHT">
    <p:spTree>
      <p:nvGrpSpPr>
        <p:cNvPr id="1" name=""/>
        <p:cNvGrpSpPr/>
        <p:nvPr/>
      </p:nvGrpSpPr>
      <p:grpSpPr>
        <a:xfrm>
          <a:off x="0" y="0"/>
          <a:ext cx="0" cy="0"/>
          <a:chOff x="0" y="0"/>
          <a:chExt cx="0" cy="0"/>
        </a:xfrm>
      </p:grpSpPr>
      <p:sp>
        <p:nvSpPr>
          <p:cNvPr id="14" name="Text Placeholder 23"/>
          <p:cNvSpPr>
            <a:spLocks noGrp="1"/>
          </p:cNvSpPr>
          <p:nvPr>
            <p:ph type="body" sz="quarter" idx="13" hasCustomPrompt="1"/>
          </p:nvPr>
        </p:nvSpPr>
        <p:spPr>
          <a:xfrm>
            <a:off x="446442" y="500519"/>
            <a:ext cx="2717382" cy="2425550"/>
          </a:xfrm>
        </p:spPr>
        <p:txBody>
          <a:bodyPr>
            <a:normAutofit/>
          </a:bodyPr>
          <a:lstStyle>
            <a:lvl1pPr marL="0" indent="0" algn="l">
              <a:buNone/>
              <a:defRPr sz="3600">
                <a:solidFill>
                  <a:srgbClr val="6D6E6C"/>
                </a:solidFill>
                <a:latin typeface="+mn-lt"/>
              </a:defRPr>
            </a:lvl1pPr>
          </a:lstStyle>
          <a:p>
            <a:pPr lvl="0"/>
            <a:r>
              <a:rPr lang="en-US" dirty="0"/>
              <a:t>TITLE</a:t>
            </a:r>
          </a:p>
        </p:txBody>
      </p:sp>
      <p:sp>
        <p:nvSpPr>
          <p:cNvPr id="33" name="Text Placeholder 25"/>
          <p:cNvSpPr>
            <a:spLocks noGrp="1"/>
          </p:cNvSpPr>
          <p:nvPr>
            <p:ph type="body" sz="quarter" idx="15" hasCustomPrompt="1"/>
          </p:nvPr>
        </p:nvSpPr>
        <p:spPr>
          <a:xfrm>
            <a:off x="3694176" y="537318"/>
            <a:ext cx="8051382" cy="5077098"/>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10"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1" name="Picture 10"/>
          <p:cNvPicPr>
            <a:picLocks noChangeAspect="1"/>
          </p:cNvPicPr>
          <p:nvPr userDrawn="1"/>
        </p:nvPicPr>
        <p:blipFill rotWithShape="1">
          <a:blip r:embed="rId2" cstate="screen">
            <a:extLst>
              <a:ext uri="{28A0092B-C50C-407E-A947-70E740481C1C}">
                <a14:useLocalDpi xmlns:a14="http://schemas.microsoft.com/office/drawing/2010/main"/>
              </a:ext>
            </a:extLst>
          </a:blip>
          <a:srcRect t="-1782" r="-8732" b="-11970"/>
          <a:stretch/>
        </p:blipFill>
        <p:spPr>
          <a:xfrm>
            <a:off x="0" y="2123341"/>
            <a:ext cx="2863971" cy="5790031"/>
          </a:xfrm>
          <a:prstGeom prst="rect">
            <a:avLst/>
          </a:prstGeom>
        </p:spPr>
      </p:pic>
      <p:pic>
        <p:nvPicPr>
          <p:cNvPr id="12" name="Picture 1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Tree>
    <p:extLst>
      <p:ext uri="{BB962C8B-B14F-4D97-AF65-F5344CB8AC3E}">
        <p14:creationId xmlns:p14="http://schemas.microsoft.com/office/powerpoint/2010/main" val="31758350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 only with 1 colum - LEFT">
    <p:spTree>
      <p:nvGrpSpPr>
        <p:cNvPr id="1" name=""/>
        <p:cNvGrpSpPr/>
        <p:nvPr/>
      </p:nvGrpSpPr>
      <p:grpSpPr>
        <a:xfrm>
          <a:off x="0" y="0"/>
          <a:ext cx="0" cy="0"/>
          <a:chOff x="0" y="0"/>
          <a:chExt cx="0" cy="0"/>
        </a:xfrm>
      </p:grpSpPr>
      <p:sp>
        <p:nvSpPr>
          <p:cNvPr id="17" name="Text Placeholder 23"/>
          <p:cNvSpPr>
            <a:spLocks noGrp="1"/>
          </p:cNvSpPr>
          <p:nvPr>
            <p:ph type="body" sz="quarter" idx="13" hasCustomPrompt="1"/>
          </p:nvPr>
        </p:nvSpPr>
        <p:spPr>
          <a:xfrm>
            <a:off x="876300" y="1007537"/>
            <a:ext cx="7407087" cy="697353"/>
          </a:xfrm>
        </p:spPr>
        <p:txBody>
          <a:bodyPr>
            <a:normAutofit/>
          </a:bodyPr>
          <a:lstStyle>
            <a:lvl1pPr marL="0" indent="0" algn="l">
              <a:buNone/>
              <a:defRPr sz="3600">
                <a:solidFill>
                  <a:srgbClr val="6D6E6C"/>
                </a:solidFill>
                <a:latin typeface="+mn-lt"/>
              </a:defRPr>
            </a:lvl1pPr>
          </a:lstStyle>
          <a:p>
            <a:pPr lvl="0"/>
            <a:r>
              <a:rPr lang="en-US" dirty="0"/>
              <a:t>TITLE</a:t>
            </a:r>
          </a:p>
        </p:txBody>
      </p:sp>
      <p:sp>
        <p:nvSpPr>
          <p:cNvPr id="15" name="Text Placeholder 25"/>
          <p:cNvSpPr>
            <a:spLocks noGrp="1"/>
          </p:cNvSpPr>
          <p:nvPr>
            <p:ph type="body" sz="quarter" idx="14" hasCustomPrompt="1"/>
          </p:nvPr>
        </p:nvSpPr>
        <p:spPr>
          <a:xfrm>
            <a:off x="876301" y="2117212"/>
            <a:ext cx="7407087" cy="3975101"/>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cxnSp>
        <p:nvCxnSpPr>
          <p:cNvPr id="19" name="Straight Connector 18"/>
          <p:cNvCxnSpPr/>
          <p:nvPr userDrawn="1"/>
        </p:nvCxnSpPr>
        <p:spPr>
          <a:xfrm flipH="1">
            <a:off x="478388" y="1901510"/>
            <a:ext cx="8178914"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8"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9" name="Picture 8"/>
          <p:cNvPicPr>
            <a:picLocks noChangeAspect="1"/>
          </p:cNvPicPr>
          <p:nvPr userDrawn="1"/>
        </p:nvPicPr>
        <p:blipFill rotWithShape="1">
          <a:blip r:embed="rId2" cstate="screen">
            <a:extLst>
              <a:ext uri="{28A0092B-C50C-407E-A947-70E740481C1C}">
                <a14:useLocalDpi xmlns:a14="http://schemas.microsoft.com/office/drawing/2010/main"/>
              </a:ext>
            </a:extLst>
          </a:blip>
          <a:srcRect t="-1782" r="-8732" b="-11970"/>
          <a:stretch/>
        </p:blipFill>
        <p:spPr>
          <a:xfrm flipH="1">
            <a:off x="9328029" y="-662818"/>
            <a:ext cx="2863971" cy="5790031"/>
          </a:xfrm>
          <a:prstGeom prst="rect">
            <a:avLst/>
          </a:prstGeom>
        </p:spPr>
      </p:pic>
      <p:pic>
        <p:nvPicPr>
          <p:cNvPr id="10" name="Picture 9"/>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rot="10800000">
            <a:off x="476270" y="6245726"/>
            <a:ext cx="345438" cy="389895"/>
          </a:xfrm>
          <a:prstGeom prst="rect">
            <a:avLst/>
          </a:prstGeom>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xt only with 2 colums - LEFT">
    <p:spTree>
      <p:nvGrpSpPr>
        <p:cNvPr id="1" name=""/>
        <p:cNvGrpSpPr/>
        <p:nvPr/>
      </p:nvGrpSpPr>
      <p:grpSpPr>
        <a:xfrm>
          <a:off x="0" y="0"/>
          <a:ext cx="0" cy="0"/>
          <a:chOff x="0" y="0"/>
          <a:chExt cx="0" cy="0"/>
        </a:xfrm>
      </p:grpSpPr>
      <p:sp>
        <p:nvSpPr>
          <p:cNvPr id="15" name="Text Placeholder 23"/>
          <p:cNvSpPr>
            <a:spLocks noGrp="1"/>
          </p:cNvSpPr>
          <p:nvPr>
            <p:ph type="body" sz="quarter" idx="13" hasCustomPrompt="1"/>
          </p:nvPr>
        </p:nvSpPr>
        <p:spPr>
          <a:xfrm>
            <a:off x="876300" y="1007537"/>
            <a:ext cx="7407087" cy="697353"/>
          </a:xfrm>
        </p:spPr>
        <p:txBody>
          <a:bodyPr>
            <a:normAutofit/>
          </a:bodyPr>
          <a:lstStyle>
            <a:lvl1pPr marL="0" indent="0" algn="l">
              <a:buNone/>
              <a:defRPr sz="3600">
                <a:solidFill>
                  <a:srgbClr val="6D6E6C"/>
                </a:solidFill>
                <a:latin typeface="+mn-lt"/>
              </a:defRPr>
            </a:lvl1pPr>
          </a:lstStyle>
          <a:p>
            <a:pPr lvl="0"/>
            <a:r>
              <a:rPr lang="en-US" dirty="0"/>
              <a:t>TITLE</a:t>
            </a:r>
          </a:p>
        </p:txBody>
      </p:sp>
      <p:sp>
        <p:nvSpPr>
          <p:cNvPr id="21" name="Text Placeholder 25"/>
          <p:cNvSpPr>
            <a:spLocks noGrp="1"/>
          </p:cNvSpPr>
          <p:nvPr>
            <p:ph type="body" sz="quarter" idx="14" hasCustomPrompt="1"/>
          </p:nvPr>
        </p:nvSpPr>
        <p:spPr>
          <a:xfrm>
            <a:off x="876302" y="2117211"/>
            <a:ext cx="3600000" cy="3960000"/>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cxnSp>
        <p:nvCxnSpPr>
          <p:cNvPr id="25" name="Straight Connector 24"/>
          <p:cNvCxnSpPr/>
          <p:nvPr userDrawn="1"/>
        </p:nvCxnSpPr>
        <p:spPr>
          <a:xfrm flipH="1">
            <a:off x="478388" y="1901510"/>
            <a:ext cx="8178914"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29" name="Text Placeholder 25"/>
          <p:cNvSpPr>
            <a:spLocks noGrp="1"/>
          </p:cNvSpPr>
          <p:nvPr>
            <p:ph type="body" sz="quarter" idx="15" hasCustomPrompt="1"/>
          </p:nvPr>
        </p:nvSpPr>
        <p:spPr>
          <a:xfrm>
            <a:off x="4683387" y="2097992"/>
            <a:ext cx="3600000" cy="3975101"/>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9"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0" name="Picture 9"/>
          <p:cNvPicPr>
            <a:picLocks noChangeAspect="1"/>
          </p:cNvPicPr>
          <p:nvPr userDrawn="1"/>
        </p:nvPicPr>
        <p:blipFill rotWithShape="1">
          <a:blip r:embed="rId2" cstate="screen">
            <a:extLst>
              <a:ext uri="{28A0092B-C50C-407E-A947-70E740481C1C}">
                <a14:useLocalDpi xmlns:a14="http://schemas.microsoft.com/office/drawing/2010/main"/>
              </a:ext>
            </a:extLst>
          </a:blip>
          <a:srcRect t="-1782" r="-8732" b="-11970"/>
          <a:stretch/>
        </p:blipFill>
        <p:spPr>
          <a:xfrm flipH="1">
            <a:off x="9328029" y="-676466"/>
            <a:ext cx="2863971" cy="5790031"/>
          </a:xfrm>
          <a:prstGeom prst="rect">
            <a:avLst/>
          </a:prstGeom>
        </p:spPr>
      </p:pic>
      <p:pic>
        <p:nvPicPr>
          <p:cNvPr id="11" name="Picture 10"/>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rot="10800000">
            <a:off x="476270" y="6245726"/>
            <a:ext cx="345438" cy="389895"/>
          </a:xfrm>
          <a:prstGeom prst="rect">
            <a:avLst/>
          </a:prstGeom>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ext only with 3 colums - LEFT">
    <p:spTree>
      <p:nvGrpSpPr>
        <p:cNvPr id="1" name=""/>
        <p:cNvGrpSpPr/>
        <p:nvPr/>
      </p:nvGrpSpPr>
      <p:grpSpPr>
        <a:xfrm>
          <a:off x="0" y="0"/>
          <a:ext cx="0" cy="0"/>
          <a:chOff x="0" y="0"/>
          <a:chExt cx="0" cy="0"/>
        </a:xfrm>
      </p:grpSpPr>
      <p:sp>
        <p:nvSpPr>
          <p:cNvPr id="16" name="Text Placeholder 23"/>
          <p:cNvSpPr>
            <a:spLocks noGrp="1"/>
          </p:cNvSpPr>
          <p:nvPr>
            <p:ph type="body" sz="quarter" idx="13" hasCustomPrompt="1"/>
          </p:nvPr>
        </p:nvSpPr>
        <p:spPr>
          <a:xfrm>
            <a:off x="876300" y="1007537"/>
            <a:ext cx="7407087" cy="697353"/>
          </a:xfrm>
        </p:spPr>
        <p:txBody>
          <a:bodyPr>
            <a:normAutofit/>
          </a:bodyPr>
          <a:lstStyle>
            <a:lvl1pPr marL="0" indent="0" algn="l">
              <a:buNone/>
              <a:defRPr sz="3600">
                <a:solidFill>
                  <a:srgbClr val="6D6E6C"/>
                </a:solidFill>
                <a:latin typeface="+mn-lt"/>
              </a:defRPr>
            </a:lvl1pPr>
          </a:lstStyle>
          <a:p>
            <a:pPr lvl="0"/>
            <a:r>
              <a:rPr lang="en-US" dirty="0"/>
              <a:t>TITLE</a:t>
            </a:r>
          </a:p>
        </p:txBody>
      </p:sp>
      <p:cxnSp>
        <p:nvCxnSpPr>
          <p:cNvPr id="19" name="Straight Connector 18"/>
          <p:cNvCxnSpPr/>
          <p:nvPr userDrawn="1"/>
        </p:nvCxnSpPr>
        <p:spPr>
          <a:xfrm flipH="1">
            <a:off x="478388" y="1901510"/>
            <a:ext cx="8178914"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47" name="Text Placeholder 25"/>
          <p:cNvSpPr>
            <a:spLocks noGrp="1"/>
          </p:cNvSpPr>
          <p:nvPr>
            <p:ph type="body" sz="quarter" idx="17" hasCustomPrompt="1"/>
          </p:nvPr>
        </p:nvSpPr>
        <p:spPr>
          <a:xfrm>
            <a:off x="876300" y="2113005"/>
            <a:ext cx="2340000" cy="3960000"/>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48" name="Text Placeholder 25"/>
          <p:cNvSpPr>
            <a:spLocks noGrp="1"/>
          </p:cNvSpPr>
          <p:nvPr>
            <p:ph type="body" sz="quarter" idx="18" hasCustomPrompt="1"/>
          </p:nvPr>
        </p:nvSpPr>
        <p:spPr>
          <a:xfrm>
            <a:off x="5929097" y="2107852"/>
            <a:ext cx="2340000" cy="3960000"/>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49" name="Text Placeholder 25"/>
          <p:cNvSpPr>
            <a:spLocks noGrp="1"/>
          </p:cNvSpPr>
          <p:nvPr>
            <p:ph type="body" sz="quarter" idx="19" hasCustomPrompt="1"/>
          </p:nvPr>
        </p:nvSpPr>
        <p:spPr>
          <a:xfrm>
            <a:off x="3424130" y="2107852"/>
            <a:ext cx="2340000" cy="3960000"/>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10"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1" name="Picture 10"/>
          <p:cNvPicPr>
            <a:picLocks noChangeAspect="1"/>
          </p:cNvPicPr>
          <p:nvPr userDrawn="1"/>
        </p:nvPicPr>
        <p:blipFill rotWithShape="1">
          <a:blip r:embed="rId2" cstate="screen">
            <a:extLst>
              <a:ext uri="{28A0092B-C50C-407E-A947-70E740481C1C}">
                <a14:useLocalDpi xmlns:a14="http://schemas.microsoft.com/office/drawing/2010/main"/>
              </a:ext>
            </a:extLst>
          </a:blip>
          <a:srcRect t="-1782" r="-8732" b="-11970"/>
          <a:stretch/>
        </p:blipFill>
        <p:spPr>
          <a:xfrm flipH="1">
            <a:off x="9328029" y="-662818"/>
            <a:ext cx="2863971" cy="5790031"/>
          </a:xfrm>
          <a:prstGeom prst="rect">
            <a:avLst/>
          </a:prstGeom>
        </p:spPr>
      </p:pic>
      <p:pic>
        <p:nvPicPr>
          <p:cNvPr id="12" name="Picture 1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rot="10800000">
            <a:off x="476270" y="6245726"/>
            <a:ext cx="345438" cy="389895"/>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hoto to left - text to right">
    <p:spTree>
      <p:nvGrpSpPr>
        <p:cNvPr id="1" name=""/>
        <p:cNvGrpSpPr/>
        <p:nvPr/>
      </p:nvGrpSpPr>
      <p:grpSpPr>
        <a:xfrm>
          <a:off x="0" y="0"/>
          <a:ext cx="0" cy="0"/>
          <a:chOff x="0" y="0"/>
          <a:chExt cx="0" cy="0"/>
        </a:xfrm>
      </p:grpSpPr>
      <p:cxnSp>
        <p:nvCxnSpPr>
          <p:cNvPr id="16" name="Straight Connector 15"/>
          <p:cNvCxnSpPr/>
          <p:nvPr userDrawn="1"/>
        </p:nvCxnSpPr>
        <p:spPr>
          <a:xfrm flipH="1">
            <a:off x="6098327" y="1711826"/>
            <a:ext cx="5377589"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23" name="Text Placeholder 23"/>
          <p:cNvSpPr>
            <a:spLocks noGrp="1"/>
          </p:cNvSpPr>
          <p:nvPr>
            <p:ph type="body" sz="quarter" idx="16" hasCustomPrompt="1"/>
          </p:nvPr>
        </p:nvSpPr>
        <p:spPr>
          <a:xfrm>
            <a:off x="6182140" y="819599"/>
            <a:ext cx="5279028" cy="697353"/>
          </a:xfrm>
        </p:spPr>
        <p:txBody>
          <a:bodyPr>
            <a:normAutofit/>
          </a:bodyPr>
          <a:lstStyle>
            <a:lvl1pPr marL="0" indent="0" algn="ctr">
              <a:buNone/>
              <a:defRPr sz="3600">
                <a:solidFill>
                  <a:srgbClr val="6D6E6C"/>
                </a:solidFill>
                <a:latin typeface="+mn-lt"/>
              </a:defRPr>
            </a:lvl1pPr>
          </a:lstStyle>
          <a:p>
            <a:pPr lvl="0"/>
            <a:r>
              <a:rPr lang="en-US" dirty="0"/>
              <a:t>TITLE</a:t>
            </a:r>
          </a:p>
        </p:txBody>
      </p:sp>
      <p:sp>
        <p:nvSpPr>
          <p:cNvPr id="24" name="Text Placeholder 25"/>
          <p:cNvSpPr>
            <a:spLocks noGrp="1"/>
          </p:cNvSpPr>
          <p:nvPr>
            <p:ph type="body" sz="quarter" idx="17" hasCustomPrompt="1"/>
          </p:nvPr>
        </p:nvSpPr>
        <p:spPr>
          <a:xfrm>
            <a:off x="6189088" y="1953078"/>
            <a:ext cx="5273104" cy="3947440"/>
          </a:xfrm>
        </p:spPr>
        <p:txBody>
          <a:bodyPr>
            <a:noAutofit/>
          </a:bodyPr>
          <a:lstStyle>
            <a:lvl1pPr marL="0" indent="0" algn="ctr">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riangle 20"/>
          <p:cNvSpPr/>
          <p:nvPr userDrawn="1"/>
        </p:nvSpPr>
        <p:spPr>
          <a:xfrm rot="5400000">
            <a:off x="2039031" y="4247465"/>
            <a:ext cx="2272878" cy="1959378"/>
          </a:xfrm>
          <a:prstGeom prst="triangle">
            <a:avLst/>
          </a:prstGeom>
          <a:solidFill>
            <a:srgbClr val="2E95D2">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riangle 21"/>
          <p:cNvSpPr/>
          <p:nvPr userDrawn="1"/>
        </p:nvSpPr>
        <p:spPr>
          <a:xfrm rot="5400000">
            <a:off x="2638162" y="6249595"/>
            <a:ext cx="258319" cy="222689"/>
          </a:xfrm>
          <a:prstGeom prst="triangle">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riangle 24"/>
          <p:cNvSpPr/>
          <p:nvPr userDrawn="1"/>
        </p:nvSpPr>
        <p:spPr>
          <a:xfrm rot="5400000">
            <a:off x="3170704" y="5226357"/>
            <a:ext cx="1103819" cy="951569"/>
          </a:xfrm>
          <a:prstGeom prst="triangle">
            <a:avLst/>
          </a:prstGeom>
          <a:solidFill>
            <a:srgbClr val="CE1779">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Picture Placeholder 5"/>
          <p:cNvSpPr>
            <a:spLocks noGrp="1"/>
          </p:cNvSpPr>
          <p:nvPr>
            <p:ph type="pic" sz="quarter" idx="18"/>
          </p:nvPr>
        </p:nvSpPr>
        <p:spPr>
          <a:xfrm>
            <a:off x="13382" y="41325"/>
            <a:ext cx="5850251" cy="6782936"/>
          </a:xfrm>
          <a:custGeom>
            <a:avLst/>
            <a:gdLst>
              <a:gd name="connsiteX0" fmla="*/ 0 w 5986463"/>
              <a:gd name="connsiteY0" fmla="*/ 3201988 h 6403975"/>
              <a:gd name="connsiteX1" fmla="*/ 1496616 w 5986463"/>
              <a:gd name="connsiteY1" fmla="*/ 1 h 6403975"/>
              <a:gd name="connsiteX2" fmla="*/ 4489847 w 5986463"/>
              <a:gd name="connsiteY2" fmla="*/ 1 h 6403975"/>
              <a:gd name="connsiteX3" fmla="*/ 5986463 w 5986463"/>
              <a:gd name="connsiteY3" fmla="*/ 3201988 h 6403975"/>
              <a:gd name="connsiteX4" fmla="*/ 4489847 w 5986463"/>
              <a:gd name="connsiteY4" fmla="*/ 6403974 h 6403975"/>
              <a:gd name="connsiteX5" fmla="*/ 1496616 w 5986463"/>
              <a:gd name="connsiteY5" fmla="*/ 6403974 h 6403975"/>
              <a:gd name="connsiteX6" fmla="*/ 0 w 5986463"/>
              <a:gd name="connsiteY6" fmla="*/ 3201988 h 6403975"/>
              <a:gd name="connsiteX0" fmla="*/ 0 w 5863633"/>
              <a:gd name="connsiteY0" fmla="*/ 3201987 h 6403973"/>
              <a:gd name="connsiteX1" fmla="*/ 1496616 w 5863633"/>
              <a:gd name="connsiteY1" fmla="*/ 0 h 6403973"/>
              <a:gd name="connsiteX2" fmla="*/ 4489847 w 5863633"/>
              <a:gd name="connsiteY2" fmla="*/ 0 h 6403973"/>
              <a:gd name="connsiteX3" fmla="*/ 5863633 w 5863633"/>
              <a:gd name="connsiteY3" fmla="*/ 3242931 h 6403973"/>
              <a:gd name="connsiteX4" fmla="*/ 4489847 w 5863633"/>
              <a:gd name="connsiteY4" fmla="*/ 6403973 h 6403973"/>
              <a:gd name="connsiteX5" fmla="*/ 1496616 w 5863633"/>
              <a:gd name="connsiteY5" fmla="*/ 6403973 h 6403973"/>
              <a:gd name="connsiteX6" fmla="*/ 0 w 5863633"/>
              <a:gd name="connsiteY6" fmla="*/ 3201987 h 6403973"/>
              <a:gd name="connsiteX0" fmla="*/ 0 w 5863633"/>
              <a:gd name="connsiteY0" fmla="*/ 3201987 h 6403973"/>
              <a:gd name="connsiteX1" fmla="*/ 1496616 w 5863633"/>
              <a:gd name="connsiteY1" fmla="*/ 0 h 6403973"/>
              <a:gd name="connsiteX2" fmla="*/ 4489847 w 5863633"/>
              <a:gd name="connsiteY2" fmla="*/ 0 h 6403973"/>
              <a:gd name="connsiteX3" fmla="*/ 5863633 w 5863633"/>
              <a:gd name="connsiteY3" fmla="*/ 3242931 h 6403973"/>
              <a:gd name="connsiteX4" fmla="*/ 3452617 w 5863633"/>
              <a:gd name="connsiteY4" fmla="*/ 4643412 h 6403973"/>
              <a:gd name="connsiteX5" fmla="*/ 1496616 w 5863633"/>
              <a:gd name="connsiteY5" fmla="*/ 6403973 h 6403973"/>
              <a:gd name="connsiteX6" fmla="*/ 0 w 5863633"/>
              <a:gd name="connsiteY6" fmla="*/ 3201987 h 6403973"/>
              <a:gd name="connsiteX0" fmla="*/ 0 w 5863633"/>
              <a:gd name="connsiteY0" fmla="*/ 3201987 h 4643412"/>
              <a:gd name="connsiteX1" fmla="*/ 1496616 w 5863633"/>
              <a:gd name="connsiteY1" fmla="*/ 0 h 4643412"/>
              <a:gd name="connsiteX2" fmla="*/ 4489847 w 5863633"/>
              <a:gd name="connsiteY2" fmla="*/ 0 h 4643412"/>
              <a:gd name="connsiteX3" fmla="*/ 5863633 w 5863633"/>
              <a:gd name="connsiteY3" fmla="*/ 3242931 h 4643412"/>
              <a:gd name="connsiteX4" fmla="*/ 3452617 w 5863633"/>
              <a:gd name="connsiteY4" fmla="*/ 4643412 h 4643412"/>
              <a:gd name="connsiteX5" fmla="*/ 2206300 w 5863633"/>
              <a:gd name="connsiteY5" fmla="*/ 3961024 h 4643412"/>
              <a:gd name="connsiteX6" fmla="*/ 0 w 5863633"/>
              <a:gd name="connsiteY6" fmla="*/ 3201987 h 4643412"/>
              <a:gd name="connsiteX0" fmla="*/ 0 w 5863633"/>
              <a:gd name="connsiteY0" fmla="*/ 3201987 h 4643412"/>
              <a:gd name="connsiteX1" fmla="*/ 391148 w 5863633"/>
              <a:gd name="connsiteY1" fmla="*/ 1705970 h 4643412"/>
              <a:gd name="connsiteX2" fmla="*/ 4489847 w 5863633"/>
              <a:gd name="connsiteY2" fmla="*/ 0 h 4643412"/>
              <a:gd name="connsiteX3" fmla="*/ 5863633 w 5863633"/>
              <a:gd name="connsiteY3" fmla="*/ 3242931 h 4643412"/>
              <a:gd name="connsiteX4" fmla="*/ 3452617 w 5863633"/>
              <a:gd name="connsiteY4" fmla="*/ 4643412 h 4643412"/>
              <a:gd name="connsiteX5" fmla="*/ 2206300 w 5863633"/>
              <a:gd name="connsiteY5" fmla="*/ 3961024 h 4643412"/>
              <a:gd name="connsiteX6" fmla="*/ 0 w 5863633"/>
              <a:gd name="connsiteY6" fmla="*/ 3201987 h 4643412"/>
              <a:gd name="connsiteX0" fmla="*/ 27562 w 5891195"/>
              <a:gd name="connsiteY0" fmla="*/ 3365760 h 4807185"/>
              <a:gd name="connsiteX1" fmla="*/ 418710 w 5891195"/>
              <a:gd name="connsiteY1" fmla="*/ 1869743 h 4807185"/>
              <a:gd name="connsiteX2" fmla="*/ 0 w 5891195"/>
              <a:gd name="connsiteY2" fmla="*/ 0 h 4807185"/>
              <a:gd name="connsiteX3" fmla="*/ 5891195 w 5891195"/>
              <a:gd name="connsiteY3" fmla="*/ 3406704 h 4807185"/>
              <a:gd name="connsiteX4" fmla="*/ 3480179 w 5891195"/>
              <a:gd name="connsiteY4" fmla="*/ 4807185 h 4807185"/>
              <a:gd name="connsiteX5" fmla="*/ 2233862 w 5891195"/>
              <a:gd name="connsiteY5" fmla="*/ 4124797 h 4807185"/>
              <a:gd name="connsiteX6" fmla="*/ 27562 w 5891195"/>
              <a:gd name="connsiteY6" fmla="*/ 3365760 h 4807185"/>
              <a:gd name="connsiteX0" fmla="*/ 2197556 w 5891195"/>
              <a:gd name="connsiteY0" fmla="*/ 5658584 h 5658584"/>
              <a:gd name="connsiteX1" fmla="*/ 418710 w 5891195"/>
              <a:gd name="connsiteY1" fmla="*/ 1869743 h 5658584"/>
              <a:gd name="connsiteX2" fmla="*/ 0 w 5891195"/>
              <a:gd name="connsiteY2" fmla="*/ 0 h 5658584"/>
              <a:gd name="connsiteX3" fmla="*/ 5891195 w 5891195"/>
              <a:gd name="connsiteY3" fmla="*/ 3406704 h 5658584"/>
              <a:gd name="connsiteX4" fmla="*/ 3480179 w 5891195"/>
              <a:gd name="connsiteY4" fmla="*/ 4807185 h 5658584"/>
              <a:gd name="connsiteX5" fmla="*/ 2233862 w 5891195"/>
              <a:gd name="connsiteY5" fmla="*/ 4124797 h 5658584"/>
              <a:gd name="connsiteX6" fmla="*/ 2197556 w 5891195"/>
              <a:gd name="connsiteY6" fmla="*/ 5658584 h 5658584"/>
              <a:gd name="connsiteX0" fmla="*/ 2197556 w 5891195"/>
              <a:gd name="connsiteY0" fmla="*/ 5658584 h 6769289"/>
              <a:gd name="connsiteX1" fmla="*/ 50221 w 5891195"/>
              <a:gd name="connsiteY1" fmla="*/ 6769289 h 6769289"/>
              <a:gd name="connsiteX2" fmla="*/ 0 w 5891195"/>
              <a:gd name="connsiteY2" fmla="*/ 0 h 6769289"/>
              <a:gd name="connsiteX3" fmla="*/ 5891195 w 5891195"/>
              <a:gd name="connsiteY3" fmla="*/ 3406704 h 6769289"/>
              <a:gd name="connsiteX4" fmla="*/ 3480179 w 5891195"/>
              <a:gd name="connsiteY4" fmla="*/ 4807185 h 6769289"/>
              <a:gd name="connsiteX5" fmla="*/ 2233862 w 5891195"/>
              <a:gd name="connsiteY5" fmla="*/ 4124797 h 6769289"/>
              <a:gd name="connsiteX6" fmla="*/ 2197556 w 5891195"/>
              <a:gd name="connsiteY6" fmla="*/ 5658584 h 6769289"/>
              <a:gd name="connsiteX0" fmla="*/ 2197556 w 5891195"/>
              <a:gd name="connsiteY0" fmla="*/ 5658584 h 6810232"/>
              <a:gd name="connsiteX1" fmla="*/ 50221 w 5891195"/>
              <a:gd name="connsiteY1" fmla="*/ 6810232 h 6810232"/>
              <a:gd name="connsiteX2" fmla="*/ 0 w 5891195"/>
              <a:gd name="connsiteY2" fmla="*/ 0 h 6810232"/>
              <a:gd name="connsiteX3" fmla="*/ 5891195 w 5891195"/>
              <a:gd name="connsiteY3" fmla="*/ 3406704 h 6810232"/>
              <a:gd name="connsiteX4" fmla="*/ 3480179 w 5891195"/>
              <a:gd name="connsiteY4" fmla="*/ 4807185 h 6810232"/>
              <a:gd name="connsiteX5" fmla="*/ 2233862 w 5891195"/>
              <a:gd name="connsiteY5" fmla="*/ 4124797 h 6810232"/>
              <a:gd name="connsiteX6" fmla="*/ 2197556 w 5891195"/>
              <a:gd name="connsiteY6" fmla="*/ 5658584 h 6810232"/>
              <a:gd name="connsiteX0" fmla="*/ 2156612 w 5850251"/>
              <a:gd name="connsiteY0" fmla="*/ 5631288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92918 w 5850251"/>
              <a:gd name="connsiteY5" fmla="*/ 4097501 h 6782936"/>
              <a:gd name="connsiteX6" fmla="*/ 2156612 w 5850251"/>
              <a:gd name="connsiteY6" fmla="*/ 5631288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92918 w 5850251"/>
              <a:gd name="connsiteY5" fmla="*/ 4097501 h 6782936"/>
              <a:gd name="connsiteX6" fmla="*/ 2156612 w 5850251"/>
              <a:gd name="connsiteY6" fmla="*/ 5549402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79271 w 5850251"/>
              <a:gd name="connsiteY5" fmla="*/ 4138444 h 6782936"/>
              <a:gd name="connsiteX6" fmla="*/ 2156612 w 5850251"/>
              <a:gd name="connsiteY6" fmla="*/ 5549402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220214 w 5850251"/>
              <a:gd name="connsiteY5" fmla="*/ 4083853 h 6782936"/>
              <a:gd name="connsiteX6" fmla="*/ 2156612 w 5850251"/>
              <a:gd name="connsiteY6" fmla="*/ 5549402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92918 w 5850251"/>
              <a:gd name="connsiteY5" fmla="*/ 4097500 h 6782936"/>
              <a:gd name="connsiteX6" fmla="*/ 2156612 w 5850251"/>
              <a:gd name="connsiteY6" fmla="*/ 5549402 h 6782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50251" h="6782936">
                <a:moveTo>
                  <a:pt x="2156612" y="5549402"/>
                </a:moveTo>
                <a:lnTo>
                  <a:pt x="9277" y="6782936"/>
                </a:lnTo>
                <a:cubicBezTo>
                  <a:pt x="6185" y="4521957"/>
                  <a:pt x="3092" y="2260979"/>
                  <a:pt x="0" y="0"/>
                </a:cubicBezTo>
                <a:lnTo>
                  <a:pt x="5850251" y="3379408"/>
                </a:lnTo>
                <a:lnTo>
                  <a:pt x="3439235" y="4779889"/>
                </a:lnTo>
                <a:lnTo>
                  <a:pt x="2192918" y="4097500"/>
                </a:lnTo>
                <a:lnTo>
                  <a:pt x="2156612" y="5549402"/>
                </a:lnTo>
                <a:close/>
              </a:path>
            </a:pathLst>
          </a:custGeom>
          <a:ln>
            <a:noFill/>
          </a:ln>
        </p:spPr>
        <p:txBody>
          <a:bodyPr/>
          <a:lstStyle>
            <a:lvl1pPr>
              <a:defRPr sz="2400" baseline="0">
                <a:solidFill>
                  <a:srgbClr val="6D6E6C"/>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         Click here to add photo</a:t>
            </a:r>
          </a:p>
        </p:txBody>
      </p:sp>
      <p:sp>
        <p:nvSpPr>
          <p:cNvPr id="27"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28" name="Picture 2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ext to left - photo to right">
    <p:spTree>
      <p:nvGrpSpPr>
        <p:cNvPr id="1" name=""/>
        <p:cNvGrpSpPr/>
        <p:nvPr/>
      </p:nvGrpSpPr>
      <p:grpSpPr>
        <a:xfrm>
          <a:off x="0" y="0"/>
          <a:ext cx="0" cy="0"/>
          <a:chOff x="0" y="0"/>
          <a:chExt cx="0" cy="0"/>
        </a:xfrm>
      </p:grpSpPr>
      <p:grpSp>
        <p:nvGrpSpPr>
          <p:cNvPr id="3" name="Group 2"/>
          <p:cNvGrpSpPr/>
          <p:nvPr userDrawn="1"/>
        </p:nvGrpSpPr>
        <p:grpSpPr>
          <a:xfrm flipH="1">
            <a:off x="8017800" y="4046220"/>
            <a:ext cx="2002617" cy="2399384"/>
            <a:chOff x="2195781" y="4090715"/>
            <a:chExt cx="2002617" cy="2399384"/>
          </a:xfrm>
        </p:grpSpPr>
        <p:sp>
          <p:nvSpPr>
            <p:cNvPr id="22" name="Triangle 21"/>
            <p:cNvSpPr/>
            <p:nvPr userDrawn="1"/>
          </p:nvSpPr>
          <p:spPr>
            <a:xfrm rot="5400000">
              <a:off x="2039031" y="4247465"/>
              <a:ext cx="2272878" cy="1959378"/>
            </a:xfrm>
            <a:prstGeom prst="triangle">
              <a:avLst/>
            </a:prstGeom>
            <a:solidFill>
              <a:srgbClr val="2E95D2">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riangle 22"/>
            <p:cNvSpPr/>
            <p:nvPr userDrawn="1"/>
          </p:nvSpPr>
          <p:spPr>
            <a:xfrm rot="5400000">
              <a:off x="2638162" y="6249595"/>
              <a:ext cx="258319" cy="222689"/>
            </a:xfrm>
            <a:prstGeom prst="triangle">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riangle 28"/>
            <p:cNvSpPr/>
            <p:nvPr userDrawn="1"/>
          </p:nvSpPr>
          <p:spPr>
            <a:xfrm rot="5400000">
              <a:off x="3170704" y="5226357"/>
              <a:ext cx="1103819" cy="951569"/>
            </a:xfrm>
            <a:prstGeom prst="triangle">
              <a:avLst/>
            </a:prstGeom>
            <a:solidFill>
              <a:srgbClr val="CE1779">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9" name="Picture Placeholder 5"/>
          <p:cNvSpPr>
            <a:spLocks noGrp="1"/>
          </p:cNvSpPr>
          <p:nvPr>
            <p:ph type="pic" sz="quarter" idx="18"/>
          </p:nvPr>
        </p:nvSpPr>
        <p:spPr>
          <a:xfrm flipH="1">
            <a:off x="6325641" y="4724"/>
            <a:ext cx="5850251" cy="6782936"/>
          </a:xfrm>
          <a:custGeom>
            <a:avLst/>
            <a:gdLst>
              <a:gd name="connsiteX0" fmla="*/ 0 w 5986463"/>
              <a:gd name="connsiteY0" fmla="*/ 3201988 h 6403975"/>
              <a:gd name="connsiteX1" fmla="*/ 1496616 w 5986463"/>
              <a:gd name="connsiteY1" fmla="*/ 1 h 6403975"/>
              <a:gd name="connsiteX2" fmla="*/ 4489847 w 5986463"/>
              <a:gd name="connsiteY2" fmla="*/ 1 h 6403975"/>
              <a:gd name="connsiteX3" fmla="*/ 5986463 w 5986463"/>
              <a:gd name="connsiteY3" fmla="*/ 3201988 h 6403975"/>
              <a:gd name="connsiteX4" fmla="*/ 4489847 w 5986463"/>
              <a:gd name="connsiteY4" fmla="*/ 6403974 h 6403975"/>
              <a:gd name="connsiteX5" fmla="*/ 1496616 w 5986463"/>
              <a:gd name="connsiteY5" fmla="*/ 6403974 h 6403975"/>
              <a:gd name="connsiteX6" fmla="*/ 0 w 5986463"/>
              <a:gd name="connsiteY6" fmla="*/ 3201988 h 6403975"/>
              <a:gd name="connsiteX0" fmla="*/ 0 w 5863633"/>
              <a:gd name="connsiteY0" fmla="*/ 3201987 h 6403973"/>
              <a:gd name="connsiteX1" fmla="*/ 1496616 w 5863633"/>
              <a:gd name="connsiteY1" fmla="*/ 0 h 6403973"/>
              <a:gd name="connsiteX2" fmla="*/ 4489847 w 5863633"/>
              <a:gd name="connsiteY2" fmla="*/ 0 h 6403973"/>
              <a:gd name="connsiteX3" fmla="*/ 5863633 w 5863633"/>
              <a:gd name="connsiteY3" fmla="*/ 3242931 h 6403973"/>
              <a:gd name="connsiteX4" fmla="*/ 4489847 w 5863633"/>
              <a:gd name="connsiteY4" fmla="*/ 6403973 h 6403973"/>
              <a:gd name="connsiteX5" fmla="*/ 1496616 w 5863633"/>
              <a:gd name="connsiteY5" fmla="*/ 6403973 h 6403973"/>
              <a:gd name="connsiteX6" fmla="*/ 0 w 5863633"/>
              <a:gd name="connsiteY6" fmla="*/ 3201987 h 6403973"/>
              <a:gd name="connsiteX0" fmla="*/ 0 w 5863633"/>
              <a:gd name="connsiteY0" fmla="*/ 3201987 h 6403973"/>
              <a:gd name="connsiteX1" fmla="*/ 1496616 w 5863633"/>
              <a:gd name="connsiteY1" fmla="*/ 0 h 6403973"/>
              <a:gd name="connsiteX2" fmla="*/ 4489847 w 5863633"/>
              <a:gd name="connsiteY2" fmla="*/ 0 h 6403973"/>
              <a:gd name="connsiteX3" fmla="*/ 5863633 w 5863633"/>
              <a:gd name="connsiteY3" fmla="*/ 3242931 h 6403973"/>
              <a:gd name="connsiteX4" fmla="*/ 3452617 w 5863633"/>
              <a:gd name="connsiteY4" fmla="*/ 4643412 h 6403973"/>
              <a:gd name="connsiteX5" fmla="*/ 1496616 w 5863633"/>
              <a:gd name="connsiteY5" fmla="*/ 6403973 h 6403973"/>
              <a:gd name="connsiteX6" fmla="*/ 0 w 5863633"/>
              <a:gd name="connsiteY6" fmla="*/ 3201987 h 6403973"/>
              <a:gd name="connsiteX0" fmla="*/ 0 w 5863633"/>
              <a:gd name="connsiteY0" fmla="*/ 3201987 h 4643412"/>
              <a:gd name="connsiteX1" fmla="*/ 1496616 w 5863633"/>
              <a:gd name="connsiteY1" fmla="*/ 0 h 4643412"/>
              <a:gd name="connsiteX2" fmla="*/ 4489847 w 5863633"/>
              <a:gd name="connsiteY2" fmla="*/ 0 h 4643412"/>
              <a:gd name="connsiteX3" fmla="*/ 5863633 w 5863633"/>
              <a:gd name="connsiteY3" fmla="*/ 3242931 h 4643412"/>
              <a:gd name="connsiteX4" fmla="*/ 3452617 w 5863633"/>
              <a:gd name="connsiteY4" fmla="*/ 4643412 h 4643412"/>
              <a:gd name="connsiteX5" fmla="*/ 2206300 w 5863633"/>
              <a:gd name="connsiteY5" fmla="*/ 3961024 h 4643412"/>
              <a:gd name="connsiteX6" fmla="*/ 0 w 5863633"/>
              <a:gd name="connsiteY6" fmla="*/ 3201987 h 4643412"/>
              <a:gd name="connsiteX0" fmla="*/ 0 w 5863633"/>
              <a:gd name="connsiteY0" fmla="*/ 3201987 h 4643412"/>
              <a:gd name="connsiteX1" fmla="*/ 391148 w 5863633"/>
              <a:gd name="connsiteY1" fmla="*/ 1705970 h 4643412"/>
              <a:gd name="connsiteX2" fmla="*/ 4489847 w 5863633"/>
              <a:gd name="connsiteY2" fmla="*/ 0 h 4643412"/>
              <a:gd name="connsiteX3" fmla="*/ 5863633 w 5863633"/>
              <a:gd name="connsiteY3" fmla="*/ 3242931 h 4643412"/>
              <a:gd name="connsiteX4" fmla="*/ 3452617 w 5863633"/>
              <a:gd name="connsiteY4" fmla="*/ 4643412 h 4643412"/>
              <a:gd name="connsiteX5" fmla="*/ 2206300 w 5863633"/>
              <a:gd name="connsiteY5" fmla="*/ 3961024 h 4643412"/>
              <a:gd name="connsiteX6" fmla="*/ 0 w 5863633"/>
              <a:gd name="connsiteY6" fmla="*/ 3201987 h 4643412"/>
              <a:gd name="connsiteX0" fmla="*/ 27562 w 5891195"/>
              <a:gd name="connsiteY0" fmla="*/ 3365760 h 4807185"/>
              <a:gd name="connsiteX1" fmla="*/ 418710 w 5891195"/>
              <a:gd name="connsiteY1" fmla="*/ 1869743 h 4807185"/>
              <a:gd name="connsiteX2" fmla="*/ 0 w 5891195"/>
              <a:gd name="connsiteY2" fmla="*/ 0 h 4807185"/>
              <a:gd name="connsiteX3" fmla="*/ 5891195 w 5891195"/>
              <a:gd name="connsiteY3" fmla="*/ 3406704 h 4807185"/>
              <a:gd name="connsiteX4" fmla="*/ 3480179 w 5891195"/>
              <a:gd name="connsiteY4" fmla="*/ 4807185 h 4807185"/>
              <a:gd name="connsiteX5" fmla="*/ 2233862 w 5891195"/>
              <a:gd name="connsiteY5" fmla="*/ 4124797 h 4807185"/>
              <a:gd name="connsiteX6" fmla="*/ 27562 w 5891195"/>
              <a:gd name="connsiteY6" fmla="*/ 3365760 h 4807185"/>
              <a:gd name="connsiteX0" fmla="*/ 2197556 w 5891195"/>
              <a:gd name="connsiteY0" fmla="*/ 5658584 h 5658584"/>
              <a:gd name="connsiteX1" fmla="*/ 418710 w 5891195"/>
              <a:gd name="connsiteY1" fmla="*/ 1869743 h 5658584"/>
              <a:gd name="connsiteX2" fmla="*/ 0 w 5891195"/>
              <a:gd name="connsiteY2" fmla="*/ 0 h 5658584"/>
              <a:gd name="connsiteX3" fmla="*/ 5891195 w 5891195"/>
              <a:gd name="connsiteY3" fmla="*/ 3406704 h 5658584"/>
              <a:gd name="connsiteX4" fmla="*/ 3480179 w 5891195"/>
              <a:gd name="connsiteY4" fmla="*/ 4807185 h 5658584"/>
              <a:gd name="connsiteX5" fmla="*/ 2233862 w 5891195"/>
              <a:gd name="connsiteY5" fmla="*/ 4124797 h 5658584"/>
              <a:gd name="connsiteX6" fmla="*/ 2197556 w 5891195"/>
              <a:gd name="connsiteY6" fmla="*/ 5658584 h 5658584"/>
              <a:gd name="connsiteX0" fmla="*/ 2197556 w 5891195"/>
              <a:gd name="connsiteY0" fmla="*/ 5658584 h 6769289"/>
              <a:gd name="connsiteX1" fmla="*/ 50221 w 5891195"/>
              <a:gd name="connsiteY1" fmla="*/ 6769289 h 6769289"/>
              <a:gd name="connsiteX2" fmla="*/ 0 w 5891195"/>
              <a:gd name="connsiteY2" fmla="*/ 0 h 6769289"/>
              <a:gd name="connsiteX3" fmla="*/ 5891195 w 5891195"/>
              <a:gd name="connsiteY3" fmla="*/ 3406704 h 6769289"/>
              <a:gd name="connsiteX4" fmla="*/ 3480179 w 5891195"/>
              <a:gd name="connsiteY4" fmla="*/ 4807185 h 6769289"/>
              <a:gd name="connsiteX5" fmla="*/ 2233862 w 5891195"/>
              <a:gd name="connsiteY5" fmla="*/ 4124797 h 6769289"/>
              <a:gd name="connsiteX6" fmla="*/ 2197556 w 5891195"/>
              <a:gd name="connsiteY6" fmla="*/ 5658584 h 6769289"/>
              <a:gd name="connsiteX0" fmla="*/ 2197556 w 5891195"/>
              <a:gd name="connsiteY0" fmla="*/ 5658584 h 6810232"/>
              <a:gd name="connsiteX1" fmla="*/ 50221 w 5891195"/>
              <a:gd name="connsiteY1" fmla="*/ 6810232 h 6810232"/>
              <a:gd name="connsiteX2" fmla="*/ 0 w 5891195"/>
              <a:gd name="connsiteY2" fmla="*/ 0 h 6810232"/>
              <a:gd name="connsiteX3" fmla="*/ 5891195 w 5891195"/>
              <a:gd name="connsiteY3" fmla="*/ 3406704 h 6810232"/>
              <a:gd name="connsiteX4" fmla="*/ 3480179 w 5891195"/>
              <a:gd name="connsiteY4" fmla="*/ 4807185 h 6810232"/>
              <a:gd name="connsiteX5" fmla="*/ 2233862 w 5891195"/>
              <a:gd name="connsiteY5" fmla="*/ 4124797 h 6810232"/>
              <a:gd name="connsiteX6" fmla="*/ 2197556 w 5891195"/>
              <a:gd name="connsiteY6" fmla="*/ 5658584 h 6810232"/>
              <a:gd name="connsiteX0" fmla="*/ 2156612 w 5850251"/>
              <a:gd name="connsiteY0" fmla="*/ 5631288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92918 w 5850251"/>
              <a:gd name="connsiteY5" fmla="*/ 4097501 h 6782936"/>
              <a:gd name="connsiteX6" fmla="*/ 2156612 w 5850251"/>
              <a:gd name="connsiteY6" fmla="*/ 5631288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92918 w 5850251"/>
              <a:gd name="connsiteY5" fmla="*/ 4097501 h 6782936"/>
              <a:gd name="connsiteX6" fmla="*/ 2156612 w 5850251"/>
              <a:gd name="connsiteY6" fmla="*/ 5549402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79271 w 5850251"/>
              <a:gd name="connsiteY5" fmla="*/ 4138444 h 6782936"/>
              <a:gd name="connsiteX6" fmla="*/ 2156612 w 5850251"/>
              <a:gd name="connsiteY6" fmla="*/ 5549402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220214 w 5850251"/>
              <a:gd name="connsiteY5" fmla="*/ 4083853 h 6782936"/>
              <a:gd name="connsiteX6" fmla="*/ 2156612 w 5850251"/>
              <a:gd name="connsiteY6" fmla="*/ 5549402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92918 w 5850251"/>
              <a:gd name="connsiteY5" fmla="*/ 4097500 h 6782936"/>
              <a:gd name="connsiteX6" fmla="*/ 2156612 w 5850251"/>
              <a:gd name="connsiteY6" fmla="*/ 5549402 h 6782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50251" h="6782936">
                <a:moveTo>
                  <a:pt x="2156612" y="5549402"/>
                </a:moveTo>
                <a:lnTo>
                  <a:pt x="9277" y="6782936"/>
                </a:lnTo>
                <a:cubicBezTo>
                  <a:pt x="6185" y="4521957"/>
                  <a:pt x="3092" y="2260979"/>
                  <a:pt x="0" y="0"/>
                </a:cubicBezTo>
                <a:lnTo>
                  <a:pt x="5850251" y="3379408"/>
                </a:lnTo>
                <a:lnTo>
                  <a:pt x="3439235" y="4779889"/>
                </a:lnTo>
                <a:lnTo>
                  <a:pt x="2192918" y="4097500"/>
                </a:lnTo>
                <a:lnTo>
                  <a:pt x="2156612" y="5549402"/>
                </a:lnTo>
                <a:close/>
              </a:path>
            </a:pathLst>
          </a:custGeom>
          <a:noFill/>
          <a:ln>
            <a:noFill/>
          </a:ln>
        </p:spPr>
        <p:txBody>
          <a:bodyPr/>
          <a:lstStyle>
            <a:lvl1pPr>
              <a:defRPr sz="2400" baseline="0">
                <a:solidFill>
                  <a:srgbClr val="6D6E6C"/>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                          Click here to add photo</a:t>
            </a:r>
          </a:p>
        </p:txBody>
      </p:sp>
      <p:cxnSp>
        <p:nvCxnSpPr>
          <p:cNvPr id="14" name="Straight Connector 13"/>
          <p:cNvCxnSpPr/>
          <p:nvPr userDrawn="1"/>
        </p:nvCxnSpPr>
        <p:spPr>
          <a:xfrm flipH="1">
            <a:off x="733043" y="1808079"/>
            <a:ext cx="5377589"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16" name="Text Placeholder 23"/>
          <p:cNvSpPr>
            <a:spLocks noGrp="1"/>
          </p:cNvSpPr>
          <p:nvPr>
            <p:ph type="body" sz="quarter" idx="16" hasCustomPrompt="1"/>
          </p:nvPr>
        </p:nvSpPr>
        <p:spPr>
          <a:xfrm>
            <a:off x="816856" y="915852"/>
            <a:ext cx="5279028" cy="697353"/>
          </a:xfrm>
        </p:spPr>
        <p:txBody>
          <a:bodyPr>
            <a:normAutofit/>
          </a:bodyPr>
          <a:lstStyle>
            <a:lvl1pPr marL="0" indent="0" algn="ctr">
              <a:buNone/>
              <a:defRPr sz="3600">
                <a:solidFill>
                  <a:srgbClr val="6D6E6C"/>
                </a:solidFill>
                <a:latin typeface="+mn-lt"/>
              </a:defRPr>
            </a:lvl1pPr>
          </a:lstStyle>
          <a:p>
            <a:pPr lvl="0"/>
            <a:r>
              <a:rPr lang="en-US" dirty="0"/>
              <a:t>TITLE</a:t>
            </a:r>
          </a:p>
        </p:txBody>
      </p:sp>
      <p:sp>
        <p:nvSpPr>
          <p:cNvPr id="17" name="Text Placeholder 25"/>
          <p:cNvSpPr>
            <a:spLocks noGrp="1"/>
          </p:cNvSpPr>
          <p:nvPr>
            <p:ph type="body" sz="quarter" idx="17" hasCustomPrompt="1"/>
          </p:nvPr>
        </p:nvSpPr>
        <p:spPr>
          <a:xfrm>
            <a:off x="823804" y="2049331"/>
            <a:ext cx="5273104" cy="3947440"/>
          </a:xfrm>
        </p:spPr>
        <p:txBody>
          <a:bodyPr>
            <a:noAutofit/>
          </a:bodyPr>
          <a:lstStyle>
            <a:lvl1pPr marL="0" indent="0" algn="ctr">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0"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21" name="Picture 20"/>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10800000">
            <a:off x="476270" y="6245726"/>
            <a:ext cx="345438" cy="389895"/>
          </a:xfrm>
          <a:prstGeom prst="rect">
            <a:avLst/>
          </a:prstGeom>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xt with quote box on left - BLUE">
    <p:spTree>
      <p:nvGrpSpPr>
        <p:cNvPr id="1" name=""/>
        <p:cNvGrpSpPr/>
        <p:nvPr/>
      </p:nvGrpSpPr>
      <p:grpSpPr>
        <a:xfrm>
          <a:off x="0" y="0"/>
          <a:ext cx="0" cy="0"/>
          <a:chOff x="0" y="0"/>
          <a:chExt cx="0" cy="0"/>
        </a:xfrm>
      </p:grpSpPr>
      <p:sp>
        <p:nvSpPr>
          <p:cNvPr id="17" name="Triangle 16"/>
          <p:cNvSpPr/>
          <p:nvPr userDrawn="1"/>
        </p:nvSpPr>
        <p:spPr>
          <a:xfrm rot="5400000">
            <a:off x="-472965" y="472965"/>
            <a:ext cx="6858000" cy="5912069"/>
          </a:xfrm>
          <a:prstGeom prst="triangle">
            <a:avLst/>
          </a:prstGeom>
          <a:solidFill>
            <a:srgbClr val="2E95D2">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7" name="Straight Connector 26"/>
          <p:cNvCxnSpPr/>
          <p:nvPr userDrawn="1"/>
        </p:nvCxnSpPr>
        <p:spPr>
          <a:xfrm flipH="1">
            <a:off x="6234807" y="1711826"/>
            <a:ext cx="5377589"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29" name="Text Placeholder 23"/>
          <p:cNvSpPr>
            <a:spLocks noGrp="1"/>
          </p:cNvSpPr>
          <p:nvPr>
            <p:ph type="body" sz="quarter" idx="16" hasCustomPrompt="1"/>
          </p:nvPr>
        </p:nvSpPr>
        <p:spPr>
          <a:xfrm>
            <a:off x="6318620" y="819599"/>
            <a:ext cx="5279028" cy="697353"/>
          </a:xfrm>
        </p:spPr>
        <p:txBody>
          <a:bodyPr>
            <a:normAutofit/>
          </a:bodyPr>
          <a:lstStyle>
            <a:lvl1pPr marL="0" indent="0" algn="ctr">
              <a:buNone/>
              <a:defRPr sz="3600">
                <a:solidFill>
                  <a:srgbClr val="6D6E6C"/>
                </a:solidFill>
                <a:latin typeface="+mn-lt"/>
              </a:defRPr>
            </a:lvl1pPr>
          </a:lstStyle>
          <a:p>
            <a:pPr lvl="0"/>
            <a:r>
              <a:rPr lang="en-US" dirty="0"/>
              <a:t>TITLE</a:t>
            </a:r>
          </a:p>
        </p:txBody>
      </p:sp>
      <p:sp>
        <p:nvSpPr>
          <p:cNvPr id="30" name="Text Placeholder 25"/>
          <p:cNvSpPr>
            <a:spLocks noGrp="1"/>
          </p:cNvSpPr>
          <p:nvPr>
            <p:ph type="body" sz="quarter" idx="17" hasCustomPrompt="1"/>
          </p:nvPr>
        </p:nvSpPr>
        <p:spPr>
          <a:xfrm>
            <a:off x="6325568" y="1953078"/>
            <a:ext cx="5273104" cy="3947440"/>
          </a:xfrm>
        </p:spPr>
        <p:txBody>
          <a:bodyPr>
            <a:noAutofit/>
          </a:bodyPr>
          <a:lstStyle>
            <a:lvl1pPr marL="0" indent="0" algn="ctr">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32" name="Text Placeholder 23"/>
          <p:cNvSpPr>
            <a:spLocks noGrp="1"/>
          </p:cNvSpPr>
          <p:nvPr>
            <p:ph type="body" sz="quarter" idx="14" hasCustomPrompt="1"/>
          </p:nvPr>
        </p:nvSpPr>
        <p:spPr>
          <a:xfrm>
            <a:off x="3251976" y="3722346"/>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34" name="Text Placeholder 23"/>
          <p:cNvSpPr>
            <a:spLocks noGrp="1"/>
          </p:cNvSpPr>
          <p:nvPr>
            <p:ph type="body" sz="quarter" idx="13" hasCustomPrompt="1"/>
          </p:nvPr>
        </p:nvSpPr>
        <p:spPr>
          <a:xfrm>
            <a:off x="318542" y="1549036"/>
            <a:ext cx="3579566" cy="2846046"/>
          </a:xfrm>
        </p:spPr>
        <p:txBody>
          <a:bodyPr anchor="ctr">
            <a:normAutofit/>
          </a:bodyPr>
          <a:lstStyle>
            <a:lvl1pPr marL="0" indent="0" algn="ctr">
              <a:buNone/>
              <a:defRPr sz="3000" i="1" baseline="0">
                <a:solidFill>
                  <a:schemeClr val="bg1"/>
                </a:solidFill>
                <a:latin typeface="+mn-lt"/>
              </a:defRPr>
            </a:lvl1pPr>
          </a:lstStyle>
          <a:p>
            <a:pPr lvl="0"/>
            <a:r>
              <a:rPr lang="en-US" dirty="0"/>
              <a:t>Quote Here</a:t>
            </a:r>
          </a:p>
        </p:txBody>
      </p:sp>
      <p:sp>
        <p:nvSpPr>
          <p:cNvPr id="20" name="Triangle 19"/>
          <p:cNvSpPr/>
          <p:nvPr userDrawn="1"/>
        </p:nvSpPr>
        <p:spPr>
          <a:xfrm rot="5400000">
            <a:off x="3611100" y="4661446"/>
            <a:ext cx="486333" cy="419253"/>
          </a:xfrm>
          <a:prstGeom prst="triangle">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riangle 20"/>
          <p:cNvSpPr/>
          <p:nvPr userDrawn="1"/>
        </p:nvSpPr>
        <p:spPr>
          <a:xfrm rot="5400000">
            <a:off x="1688982" y="4652808"/>
            <a:ext cx="2078143" cy="1791504"/>
          </a:xfrm>
          <a:prstGeom prst="triangle">
            <a:avLst/>
          </a:prstGeom>
          <a:solidFill>
            <a:srgbClr val="CE1779">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31" name="Picture 30"/>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
        <p:nvSpPr>
          <p:cNvPr id="35" name="Text Placeholder 23"/>
          <p:cNvSpPr>
            <a:spLocks noGrp="1"/>
          </p:cNvSpPr>
          <p:nvPr>
            <p:ph type="body" sz="quarter" idx="15" hasCustomPrompt="1"/>
          </p:nvPr>
        </p:nvSpPr>
        <p:spPr>
          <a:xfrm>
            <a:off x="181577" y="1309901"/>
            <a:ext cx="2613204" cy="1221666"/>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ext with quote box on left - PINK">
    <p:spTree>
      <p:nvGrpSpPr>
        <p:cNvPr id="1" name=""/>
        <p:cNvGrpSpPr/>
        <p:nvPr/>
      </p:nvGrpSpPr>
      <p:grpSpPr>
        <a:xfrm>
          <a:off x="0" y="0"/>
          <a:ext cx="0" cy="0"/>
          <a:chOff x="0" y="0"/>
          <a:chExt cx="0" cy="0"/>
        </a:xfrm>
      </p:grpSpPr>
      <p:cxnSp>
        <p:nvCxnSpPr>
          <p:cNvPr id="18" name="Straight Connector 17"/>
          <p:cNvCxnSpPr/>
          <p:nvPr userDrawn="1"/>
        </p:nvCxnSpPr>
        <p:spPr>
          <a:xfrm flipH="1">
            <a:off x="6234807" y="1711826"/>
            <a:ext cx="5377589"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19" name="Text Placeholder 23"/>
          <p:cNvSpPr>
            <a:spLocks noGrp="1"/>
          </p:cNvSpPr>
          <p:nvPr>
            <p:ph type="body" sz="quarter" idx="16" hasCustomPrompt="1"/>
          </p:nvPr>
        </p:nvSpPr>
        <p:spPr>
          <a:xfrm>
            <a:off x="6318620" y="819599"/>
            <a:ext cx="5279028" cy="697353"/>
          </a:xfrm>
        </p:spPr>
        <p:txBody>
          <a:bodyPr>
            <a:normAutofit/>
          </a:bodyPr>
          <a:lstStyle>
            <a:lvl1pPr marL="0" indent="0" algn="ctr">
              <a:buNone/>
              <a:defRPr sz="3600">
                <a:solidFill>
                  <a:srgbClr val="6D6E6C"/>
                </a:solidFill>
                <a:latin typeface="+mn-lt"/>
              </a:defRPr>
            </a:lvl1pPr>
          </a:lstStyle>
          <a:p>
            <a:pPr lvl="0"/>
            <a:r>
              <a:rPr lang="en-US" dirty="0"/>
              <a:t>TITLE</a:t>
            </a:r>
          </a:p>
        </p:txBody>
      </p:sp>
      <p:sp>
        <p:nvSpPr>
          <p:cNvPr id="20" name="Text Placeholder 25"/>
          <p:cNvSpPr>
            <a:spLocks noGrp="1"/>
          </p:cNvSpPr>
          <p:nvPr>
            <p:ph type="body" sz="quarter" idx="17" hasCustomPrompt="1"/>
          </p:nvPr>
        </p:nvSpPr>
        <p:spPr>
          <a:xfrm>
            <a:off x="6325568" y="1953078"/>
            <a:ext cx="5273104" cy="3947440"/>
          </a:xfrm>
        </p:spPr>
        <p:txBody>
          <a:bodyPr>
            <a:noAutofit/>
          </a:bodyPr>
          <a:lstStyle>
            <a:lvl1pPr marL="0" indent="0" algn="ctr">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riangle 20"/>
          <p:cNvSpPr/>
          <p:nvPr userDrawn="1"/>
        </p:nvSpPr>
        <p:spPr>
          <a:xfrm rot="5400000">
            <a:off x="-472965" y="472965"/>
            <a:ext cx="6858000" cy="5912069"/>
          </a:xfrm>
          <a:prstGeom prst="triangle">
            <a:avLst/>
          </a:prstGeom>
          <a:solidFill>
            <a:srgbClr val="CE1779">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 Placeholder 23"/>
          <p:cNvSpPr>
            <a:spLocks noGrp="1"/>
          </p:cNvSpPr>
          <p:nvPr>
            <p:ph type="body" sz="quarter" idx="14" hasCustomPrompt="1"/>
          </p:nvPr>
        </p:nvSpPr>
        <p:spPr>
          <a:xfrm>
            <a:off x="3251976" y="3722346"/>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24" name="Text Placeholder 23"/>
          <p:cNvSpPr>
            <a:spLocks noGrp="1"/>
          </p:cNvSpPr>
          <p:nvPr>
            <p:ph type="body" sz="quarter" idx="13" hasCustomPrompt="1"/>
          </p:nvPr>
        </p:nvSpPr>
        <p:spPr>
          <a:xfrm>
            <a:off x="318542" y="1549036"/>
            <a:ext cx="3579566" cy="2846046"/>
          </a:xfrm>
        </p:spPr>
        <p:txBody>
          <a:bodyPr anchor="ctr">
            <a:normAutofit/>
          </a:bodyPr>
          <a:lstStyle>
            <a:lvl1pPr marL="0" indent="0" algn="ctr">
              <a:buNone/>
              <a:defRPr sz="3000" i="1" baseline="0">
                <a:solidFill>
                  <a:schemeClr val="bg1"/>
                </a:solidFill>
                <a:latin typeface="+mn-lt"/>
              </a:defRPr>
            </a:lvl1pPr>
          </a:lstStyle>
          <a:p>
            <a:pPr lvl="0"/>
            <a:r>
              <a:rPr lang="en-US" dirty="0"/>
              <a:t>Quote Here</a:t>
            </a:r>
          </a:p>
        </p:txBody>
      </p:sp>
      <p:sp>
        <p:nvSpPr>
          <p:cNvPr id="25" name="Triangle 24"/>
          <p:cNvSpPr/>
          <p:nvPr userDrawn="1"/>
        </p:nvSpPr>
        <p:spPr>
          <a:xfrm rot="5400000">
            <a:off x="3611100" y="4661446"/>
            <a:ext cx="486333" cy="419253"/>
          </a:xfrm>
          <a:prstGeom prst="triangle">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riangle 25"/>
          <p:cNvSpPr/>
          <p:nvPr userDrawn="1"/>
        </p:nvSpPr>
        <p:spPr>
          <a:xfrm rot="5400000">
            <a:off x="1688982" y="4652808"/>
            <a:ext cx="2078143" cy="1791504"/>
          </a:xfrm>
          <a:prstGeom prst="triangle">
            <a:avLst/>
          </a:prstGeom>
          <a:solidFill>
            <a:srgbClr val="EE7123">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28" name="Picture 2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
        <p:nvSpPr>
          <p:cNvPr id="29" name="Text Placeholder 23"/>
          <p:cNvSpPr>
            <a:spLocks noGrp="1"/>
          </p:cNvSpPr>
          <p:nvPr>
            <p:ph type="body" sz="quarter" idx="15" hasCustomPrompt="1"/>
          </p:nvPr>
        </p:nvSpPr>
        <p:spPr>
          <a:xfrm>
            <a:off x="181577" y="1309901"/>
            <a:ext cx="2613204" cy="1221666"/>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ext with quote box on left - ORANGE">
    <p:spTree>
      <p:nvGrpSpPr>
        <p:cNvPr id="1" name=""/>
        <p:cNvGrpSpPr/>
        <p:nvPr/>
      </p:nvGrpSpPr>
      <p:grpSpPr>
        <a:xfrm>
          <a:off x="0" y="0"/>
          <a:ext cx="0" cy="0"/>
          <a:chOff x="0" y="0"/>
          <a:chExt cx="0" cy="0"/>
        </a:xfrm>
      </p:grpSpPr>
      <p:cxnSp>
        <p:nvCxnSpPr>
          <p:cNvPr id="16" name="Straight Connector 15"/>
          <p:cNvCxnSpPr/>
          <p:nvPr userDrawn="1"/>
        </p:nvCxnSpPr>
        <p:spPr>
          <a:xfrm flipH="1">
            <a:off x="6234807" y="1711826"/>
            <a:ext cx="5377589"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17" name="Text Placeholder 23"/>
          <p:cNvSpPr>
            <a:spLocks noGrp="1"/>
          </p:cNvSpPr>
          <p:nvPr>
            <p:ph type="body" sz="quarter" idx="16" hasCustomPrompt="1"/>
          </p:nvPr>
        </p:nvSpPr>
        <p:spPr>
          <a:xfrm>
            <a:off x="6318620" y="819599"/>
            <a:ext cx="5279028" cy="697353"/>
          </a:xfrm>
        </p:spPr>
        <p:txBody>
          <a:bodyPr>
            <a:normAutofit/>
          </a:bodyPr>
          <a:lstStyle>
            <a:lvl1pPr marL="0" indent="0" algn="ctr">
              <a:buNone/>
              <a:defRPr sz="3600">
                <a:solidFill>
                  <a:srgbClr val="6D6E6C"/>
                </a:solidFill>
                <a:latin typeface="+mn-lt"/>
              </a:defRPr>
            </a:lvl1pPr>
          </a:lstStyle>
          <a:p>
            <a:pPr lvl="0"/>
            <a:r>
              <a:rPr lang="en-US" dirty="0"/>
              <a:t>TITLE</a:t>
            </a:r>
          </a:p>
        </p:txBody>
      </p:sp>
      <p:sp>
        <p:nvSpPr>
          <p:cNvPr id="18" name="Text Placeholder 25"/>
          <p:cNvSpPr>
            <a:spLocks noGrp="1"/>
          </p:cNvSpPr>
          <p:nvPr>
            <p:ph type="body" sz="quarter" idx="17" hasCustomPrompt="1"/>
          </p:nvPr>
        </p:nvSpPr>
        <p:spPr>
          <a:xfrm>
            <a:off x="6325568" y="1953078"/>
            <a:ext cx="5273104" cy="3947440"/>
          </a:xfrm>
        </p:spPr>
        <p:txBody>
          <a:bodyPr>
            <a:noAutofit/>
          </a:bodyPr>
          <a:lstStyle>
            <a:lvl1pPr marL="0" indent="0" algn="ctr">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19" name="Triangle 18"/>
          <p:cNvSpPr/>
          <p:nvPr userDrawn="1"/>
        </p:nvSpPr>
        <p:spPr>
          <a:xfrm rot="5400000">
            <a:off x="-472965" y="472965"/>
            <a:ext cx="6858000" cy="5912069"/>
          </a:xfrm>
          <a:prstGeom prst="triangle">
            <a:avLst/>
          </a:prstGeom>
          <a:solidFill>
            <a:srgbClr val="EE7123">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 Placeholder 23"/>
          <p:cNvSpPr>
            <a:spLocks noGrp="1"/>
          </p:cNvSpPr>
          <p:nvPr>
            <p:ph type="body" sz="quarter" idx="14" hasCustomPrompt="1"/>
          </p:nvPr>
        </p:nvSpPr>
        <p:spPr>
          <a:xfrm>
            <a:off x="3251976" y="3722346"/>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21" name="Text Placeholder 23"/>
          <p:cNvSpPr>
            <a:spLocks noGrp="1"/>
          </p:cNvSpPr>
          <p:nvPr>
            <p:ph type="body" sz="quarter" idx="15" hasCustomPrompt="1"/>
          </p:nvPr>
        </p:nvSpPr>
        <p:spPr>
          <a:xfrm>
            <a:off x="181577" y="1309901"/>
            <a:ext cx="2613204" cy="1221666"/>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22" name="Text Placeholder 23"/>
          <p:cNvSpPr>
            <a:spLocks noGrp="1"/>
          </p:cNvSpPr>
          <p:nvPr>
            <p:ph type="body" sz="quarter" idx="13" hasCustomPrompt="1"/>
          </p:nvPr>
        </p:nvSpPr>
        <p:spPr>
          <a:xfrm>
            <a:off x="318542" y="1549036"/>
            <a:ext cx="3579566" cy="2846046"/>
          </a:xfrm>
        </p:spPr>
        <p:txBody>
          <a:bodyPr anchor="ctr">
            <a:normAutofit/>
          </a:bodyPr>
          <a:lstStyle>
            <a:lvl1pPr marL="0" indent="0" algn="ctr">
              <a:buNone/>
              <a:defRPr sz="3000" i="1" baseline="0">
                <a:solidFill>
                  <a:schemeClr val="bg1"/>
                </a:solidFill>
                <a:latin typeface="+mn-lt"/>
              </a:defRPr>
            </a:lvl1pPr>
          </a:lstStyle>
          <a:p>
            <a:pPr lvl="0"/>
            <a:r>
              <a:rPr lang="en-US" dirty="0"/>
              <a:t>Quote Here</a:t>
            </a:r>
          </a:p>
        </p:txBody>
      </p:sp>
      <p:sp>
        <p:nvSpPr>
          <p:cNvPr id="23" name="Triangle 22"/>
          <p:cNvSpPr/>
          <p:nvPr userDrawn="1"/>
        </p:nvSpPr>
        <p:spPr>
          <a:xfrm rot="5400000">
            <a:off x="3611100" y="4661446"/>
            <a:ext cx="486333" cy="419253"/>
          </a:xfrm>
          <a:prstGeom prst="triangle">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riangle 23"/>
          <p:cNvSpPr/>
          <p:nvPr userDrawn="1"/>
        </p:nvSpPr>
        <p:spPr>
          <a:xfrm rot="5400000">
            <a:off x="1688982" y="4652808"/>
            <a:ext cx="2078143" cy="1791504"/>
          </a:xfrm>
          <a:prstGeom prst="triangle">
            <a:avLst/>
          </a:prstGeom>
          <a:solidFill>
            <a:srgbClr val="2E95D2">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26" name="Picture 25"/>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ext with quote box on right - BLUE">
    <p:spTree>
      <p:nvGrpSpPr>
        <p:cNvPr id="1" name=""/>
        <p:cNvGrpSpPr/>
        <p:nvPr/>
      </p:nvGrpSpPr>
      <p:grpSpPr>
        <a:xfrm>
          <a:off x="0" y="0"/>
          <a:ext cx="0" cy="0"/>
          <a:chOff x="0" y="0"/>
          <a:chExt cx="0" cy="0"/>
        </a:xfrm>
      </p:grpSpPr>
      <p:sp>
        <p:nvSpPr>
          <p:cNvPr id="21" name="Triangle 20"/>
          <p:cNvSpPr/>
          <p:nvPr userDrawn="1"/>
        </p:nvSpPr>
        <p:spPr>
          <a:xfrm rot="16200000" flipH="1">
            <a:off x="5806965" y="472965"/>
            <a:ext cx="6858000" cy="5912069"/>
          </a:xfrm>
          <a:prstGeom prst="triangle">
            <a:avLst/>
          </a:prstGeom>
          <a:solidFill>
            <a:srgbClr val="2E95D2">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riangle 24"/>
          <p:cNvSpPr/>
          <p:nvPr userDrawn="1"/>
        </p:nvSpPr>
        <p:spPr>
          <a:xfrm rot="16200000" flipH="1">
            <a:off x="8094567" y="4661446"/>
            <a:ext cx="486333" cy="419253"/>
          </a:xfrm>
          <a:prstGeom prst="triangle">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riangle 25"/>
          <p:cNvSpPr/>
          <p:nvPr userDrawn="1"/>
        </p:nvSpPr>
        <p:spPr>
          <a:xfrm rot="16200000" flipH="1">
            <a:off x="8424875" y="4652808"/>
            <a:ext cx="2078143" cy="1791504"/>
          </a:xfrm>
          <a:prstGeom prst="triangle">
            <a:avLst/>
          </a:prstGeom>
          <a:solidFill>
            <a:srgbClr val="CE1779">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Straight Connector 13"/>
          <p:cNvCxnSpPr/>
          <p:nvPr userDrawn="1"/>
        </p:nvCxnSpPr>
        <p:spPr>
          <a:xfrm flipH="1">
            <a:off x="286659" y="1724532"/>
            <a:ext cx="5377589"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17" name="Text Placeholder 23"/>
          <p:cNvSpPr>
            <a:spLocks noGrp="1"/>
          </p:cNvSpPr>
          <p:nvPr userDrawn="1">
            <p:ph type="body" sz="quarter" idx="16" hasCustomPrompt="1"/>
          </p:nvPr>
        </p:nvSpPr>
        <p:spPr>
          <a:xfrm>
            <a:off x="370472" y="832305"/>
            <a:ext cx="5279028" cy="697353"/>
          </a:xfrm>
        </p:spPr>
        <p:txBody>
          <a:bodyPr>
            <a:normAutofit/>
          </a:bodyPr>
          <a:lstStyle>
            <a:lvl1pPr marL="0" indent="0" algn="ctr">
              <a:buNone/>
              <a:defRPr sz="3600">
                <a:solidFill>
                  <a:srgbClr val="6D6E6C"/>
                </a:solidFill>
                <a:latin typeface="+mn-lt"/>
              </a:defRPr>
            </a:lvl1pPr>
          </a:lstStyle>
          <a:p>
            <a:pPr lvl="0"/>
            <a:r>
              <a:rPr lang="en-US" dirty="0"/>
              <a:t>TITLE</a:t>
            </a:r>
          </a:p>
        </p:txBody>
      </p:sp>
      <p:sp>
        <p:nvSpPr>
          <p:cNvPr id="18" name="Text Placeholder 25"/>
          <p:cNvSpPr>
            <a:spLocks noGrp="1"/>
          </p:cNvSpPr>
          <p:nvPr userDrawn="1">
            <p:ph type="body" sz="quarter" idx="17" hasCustomPrompt="1"/>
          </p:nvPr>
        </p:nvSpPr>
        <p:spPr>
          <a:xfrm>
            <a:off x="377420" y="1965784"/>
            <a:ext cx="5273104" cy="3947440"/>
          </a:xfrm>
        </p:spPr>
        <p:txBody>
          <a:bodyPr>
            <a:noAutofit/>
          </a:bodyPr>
          <a:lstStyle>
            <a:lvl1pPr marL="0" indent="0" algn="ctr">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19"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20" name="Picture 19"/>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10800000">
            <a:off x="476270" y="6245726"/>
            <a:ext cx="345438" cy="389895"/>
          </a:xfrm>
          <a:prstGeom prst="rect">
            <a:avLst/>
          </a:prstGeom>
        </p:spPr>
      </p:pic>
      <p:sp>
        <p:nvSpPr>
          <p:cNvPr id="22" name="Text Placeholder 23"/>
          <p:cNvSpPr>
            <a:spLocks noGrp="1"/>
          </p:cNvSpPr>
          <p:nvPr userDrawn="1">
            <p:ph type="body" sz="quarter" idx="14" hasCustomPrompt="1"/>
          </p:nvPr>
        </p:nvSpPr>
        <p:spPr>
          <a:xfrm>
            <a:off x="11417089" y="4099412"/>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23" name="Text Placeholder 23"/>
          <p:cNvSpPr>
            <a:spLocks noGrp="1"/>
          </p:cNvSpPr>
          <p:nvPr userDrawn="1">
            <p:ph type="body" sz="quarter" idx="15" hasCustomPrompt="1"/>
          </p:nvPr>
        </p:nvSpPr>
        <p:spPr>
          <a:xfrm>
            <a:off x="8434284" y="2109686"/>
            <a:ext cx="1107922" cy="987475"/>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24" name="Text Placeholder 23"/>
          <p:cNvSpPr>
            <a:spLocks noGrp="1"/>
          </p:cNvSpPr>
          <p:nvPr userDrawn="1">
            <p:ph type="body" sz="quarter" idx="13" hasCustomPrompt="1"/>
          </p:nvPr>
        </p:nvSpPr>
        <p:spPr>
          <a:xfrm>
            <a:off x="8474400" y="2109686"/>
            <a:ext cx="3579566" cy="2547715"/>
          </a:xfrm>
        </p:spPr>
        <p:txBody>
          <a:bodyPr anchor="ctr">
            <a:normAutofit/>
          </a:bodyPr>
          <a:lstStyle>
            <a:lvl1pPr marL="0" indent="0" algn="ctr">
              <a:buNone/>
              <a:defRPr sz="3000" i="1" baseline="0">
                <a:solidFill>
                  <a:schemeClr val="bg1"/>
                </a:solidFill>
                <a:latin typeface="+mn-lt"/>
              </a:defRPr>
            </a:lvl1pPr>
          </a:lstStyle>
          <a:p>
            <a:pPr lvl="0"/>
            <a:r>
              <a:rPr lang="en-US" dirty="0"/>
              <a:t>Quote Here</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Font Slide">
    <p:spTree>
      <p:nvGrpSpPr>
        <p:cNvPr id="1" name=""/>
        <p:cNvGrpSpPr/>
        <p:nvPr/>
      </p:nvGrpSpPr>
      <p:grpSpPr>
        <a:xfrm>
          <a:off x="0" y="0"/>
          <a:ext cx="0" cy="0"/>
          <a:chOff x="0" y="0"/>
          <a:chExt cx="0" cy="0"/>
        </a:xfrm>
      </p:grpSpPr>
      <p:sp>
        <p:nvSpPr>
          <p:cNvPr id="22" name="Rectangle 21"/>
          <p:cNvSpPr/>
          <p:nvPr userDrawn="1"/>
        </p:nvSpPr>
        <p:spPr>
          <a:xfrm>
            <a:off x="0" y="-1"/>
            <a:ext cx="12192000" cy="6858001"/>
          </a:xfrm>
          <a:prstGeom prst="rect">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userDrawn="1"/>
        </p:nvSpPr>
        <p:spPr>
          <a:xfrm>
            <a:off x="424669" y="528535"/>
            <a:ext cx="5666415" cy="1446550"/>
          </a:xfrm>
          <a:prstGeom prst="rect">
            <a:avLst/>
          </a:prstGeom>
        </p:spPr>
        <p:txBody>
          <a:bodyPr wrap="square">
            <a:spAutoFit/>
          </a:bodyPr>
          <a:lstStyle/>
          <a:p>
            <a:pPr fontAlgn="base"/>
            <a:r>
              <a:rPr lang="en-IE" sz="4400" b="1" i="0" u="none" strike="noStrike" kern="1200" baseline="0" dirty="0">
                <a:solidFill>
                  <a:schemeClr val="bg1"/>
                </a:solidFill>
                <a:effectLst/>
                <a:latin typeface="+mn-lt"/>
                <a:ea typeface="+mn-ea"/>
                <a:cs typeface="+mn-cs"/>
                <a:sym typeface="Quattrocento Sans"/>
              </a:rPr>
              <a:t>AMBITION TO EMPLOY </a:t>
            </a:r>
            <a:r>
              <a:rPr lang="en-IE" sz="4400" b="0" i="0" u="none" strike="noStrike" kern="1200" baseline="0" dirty="0">
                <a:solidFill>
                  <a:schemeClr val="bg1"/>
                </a:solidFill>
                <a:effectLst/>
                <a:latin typeface="+mn-lt"/>
                <a:ea typeface="+mn-ea"/>
                <a:cs typeface="+mn-cs"/>
                <a:sym typeface="Quattrocento Sans"/>
              </a:rPr>
              <a:t>FONT TYPEFACE &amp; SIZE</a:t>
            </a:r>
            <a:endParaRPr lang="en-IE" sz="3600" baseline="0" dirty="0">
              <a:solidFill>
                <a:schemeClr val="bg1"/>
              </a:solidFill>
              <a:latin typeface="+mn-lt"/>
              <a:ea typeface="Quattrocento Sans"/>
              <a:cs typeface="Quattrocento Sans"/>
              <a:sym typeface="Quattrocento Sans"/>
            </a:endParaRPr>
          </a:p>
        </p:txBody>
      </p:sp>
      <p:sp>
        <p:nvSpPr>
          <p:cNvPr id="11" name="Rectangle 10"/>
          <p:cNvSpPr/>
          <p:nvPr userDrawn="1"/>
        </p:nvSpPr>
        <p:spPr>
          <a:xfrm>
            <a:off x="7093974" y="1633466"/>
            <a:ext cx="4589207" cy="4708981"/>
          </a:xfrm>
          <a:prstGeom prst="rect">
            <a:avLst/>
          </a:prstGeom>
        </p:spPr>
        <p:txBody>
          <a:bodyPr wrap="square">
            <a:spAutoFit/>
          </a:bodyPr>
          <a:lstStyle/>
          <a:p>
            <a:pPr fontAlgn="base"/>
            <a:r>
              <a:rPr lang="en-IE" sz="3000" b="0" i="0" u="none" strike="noStrike" kern="1200" dirty="0">
                <a:solidFill>
                  <a:schemeClr val="bg1"/>
                </a:solidFill>
                <a:effectLst/>
                <a:latin typeface="+mn-lt"/>
                <a:ea typeface="+mn-ea"/>
                <a:cs typeface="+mn-cs"/>
              </a:rPr>
              <a:t>PLEASE</a:t>
            </a:r>
            <a:r>
              <a:rPr lang="en-IE" sz="3000" b="0" i="0" u="none" strike="noStrike" kern="1200" baseline="0" dirty="0">
                <a:solidFill>
                  <a:schemeClr val="bg1"/>
                </a:solidFill>
                <a:effectLst/>
                <a:latin typeface="+mn-lt"/>
                <a:ea typeface="+mn-ea"/>
                <a:cs typeface="+mn-cs"/>
              </a:rPr>
              <a:t> ENSURE TO KEEP FONTS AS PER THE LAYOUT</a:t>
            </a:r>
            <a:endParaRPr lang="en-IE" sz="3000" b="0" i="0" u="none" strike="noStrike" kern="1200" dirty="0">
              <a:solidFill>
                <a:schemeClr val="bg1"/>
              </a:solidFill>
              <a:effectLst/>
              <a:latin typeface="+mn-lt"/>
              <a:ea typeface="+mn-ea"/>
              <a:cs typeface="+mn-cs"/>
            </a:endParaRPr>
          </a:p>
          <a:p>
            <a:pPr fontAlgn="base"/>
            <a:endParaRPr lang="en-IE" sz="3000" b="0" i="0" u="none" strike="noStrike" kern="1200" dirty="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dirty="0">
                <a:solidFill>
                  <a:schemeClr val="bg1"/>
                </a:solidFill>
                <a:effectLst/>
                <a:latin typeface="+mn-lt"/>
                <a:ea typeface="+mn-ea"/>
                <a:cs typeface="+mn-cs"/>
              </a:rPr>
              <a:t>48 point </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Divider</a:t>
            </a:r>
            <a:r>
              <a:rPr lang="en-IE" sz="3000" b="0" i="0" u="none" strike="noStrike" kern="1200" baseline="0" dirty="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36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30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	</a:t>
            </a:r>
            <a:r>
              <a:rPr lang="en-IE" sz="3000" b="0" i="0" u="none" strike="noStrike" kern="1200" baseline="0" dirty="0">
                <a:solidFill>
                  <a:schemeClr val="bg1"/>
                </a:solidFill>
                <a:effectLst/>
                <a:latin typeface="+mn-lt"/>
                <a:ea typeface="+mn-ea"/>
                <a:cs typeface="+mn-cs"/>
              </a:rPr>
              <a:t>       </a:t>
            </a:r>
            <a:r>
              <a:rPr lang="en-IE" sz="3000" b="0" i="0" u="none" strike="noStrike" kern="1200" dirty="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24 point</a:t>
            </a:r>
            <a:r>
              <a:rPr lang="en-IE" sz="3000" b="0" i="0" u="none" strike="noStrike" kern="1200" baseline="0" dirty="0">
                <a:solidFill>
                  <a:schemeClr val="bg1"/>
                </a:solidFill>
                <a:effectLst/>
                <a:latin typeface="+mn-lt"/>
                <a:ea typeface="+mn-ea"/>
                <a:cs typeface="+mn-cs"/>
              </a:rPr>
              <a:t>  -  </a:t>
            </a:r>
            <a:r>
              <a:rPr lang="en-IE" sz="3000" b="0" i="0" u="none" strike="noStrike" kern="1200" baseline="0" dirty="0">
                <a:solidFill>
                  <a:schemeClr val="bg1"/>
                </a:solidFill>
                <a:effectLst/>
                <a:latin typeface="+mn-lt"/>
                <a:ea typeface="Quattrocento Sans"/>
                <a:cs typeface="Quattrocento Sans"/>
                <a:sym typeface="Quattrocento Sans"/>
              </a:rPr>
              <a:t>Main </a:t>
            </a:r>
            <a:r>
              <a:rPr lang="en-IE" sz="3000" b="0" i="0" u="none" strike="noStrike" kern="1200" dirty="0">
                <a:solidFill>
                  <a:schemeClr val="bg1"/>
                </a:solidFill>
                <a:effectLst/>
                <a:latin typeface="+mn-lt"/>
                <a:ea typeface="+mn-ea"/>
                <a:cs typeface="+mn-cs"/>
              </a:rPr>
              <a:t>Text Body </a:t>
            </a:r>
            <a:endParaRPr lang="en-US" sz="3000" dirty="0"/>
          </a:p>
          <a:p>
            <a:pPr fontAlgn="base"/>
            <a:endParaRPr lang="en-IE" sz="3000" b="0" i="0" u="none" strike="noStrike" kern="1200" dirty="0">
              <a:solidFill>
                <a:schemeClr val="bg1"/>
              </a:solidFill>
              <a:effectLst/>
              <a:latin typeface="+mn-lt"/>
              <a:ea typeface="+mn-ea"/>
              <a:cs typeface="+mn-cs"/>
            </a:endParaRPr>
          </a:p>
        </p:txBody>
      </p:sp>
      <p:sp>
        <p:nvSpPr>
          <p:cNvPr id="12" name="Rectangle 11"/>
          <p:cNvSpPr/>
          <p:nvPr userDrawn="1"/>
        </p:nvSpPr>
        <p:spPr>
          <a:xfrm>
            <a:off x="424669" y="3172202"/>
            <a:ext cx="5489434" cy="2492990"/>
          </a:xfrm>
          <a:prstGeom prst="rect">
            <a:avLst/>
          </a:prstGeom>
        </p:spPr>
        <p:txBody>
          <a:bodyPr wrap="square">
            <a:spAutoFit/>
          </a:bodyPr>
          <a:lstStyle/>
          <a:p>
            <a:pPr fontAlgn="base"/>
            <a:r>
              <a:rPr lang="en-IE" sz="2400" b="0" i="0" u="none" strike="noStrike" kern="1200" baseline="0" dirty="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dirty="0">
                <a:solidFill>
                  <a:schemeClr val="bg1"/>
                </a:solidFill>
                <a:effectLst/>
                <a:latin typeface="+mn-lt"/>
                <a:ea typeface="+mn-ea"/>
                <a:cs typeface="+mn-cs"/>
                <a:sym typeface="Quattrocento Sans"/>
              </a:rPr>
              <a:t>AMBITION TO EMPLOY </a:t>
            </a:r>
            <a:r>
              <a:rPr lang="en-IE" sz="2400" b="0" i="0" u="none" strike="noStrike" kern="1200" baseline="0" dirty="0">
                <a:solidFill>
                  <a:schemeClr val="bg1"/>
                </a:solidFill>
                <a:effectLst/>
                <a:latin typeface="+mn-lt"/>
                <a:ea typeface="+mn-ea"/>
                <a:cs typeface="+mn-cs"/>
                <a:sym typeface="Quattrocento Sans"/>
              </a:rPr>
              <a:t>PowerPoint is</a:t>
            </a:r>
            <a:r>
              <a:rPr lang="is-IS" sz="2400" b="0" i="0" u="none" strike="noStrike" kern="1200" baseline="0" dirty="0">
                <a:solidFill>
                  <a:schemeClr val="bg1"/>
                </a:solidFill>
                <a:effectLst/>
                <a:latin typeface="+mn-lt"/>
                <a:ea typeface="+mn-ea"/>
                <a:cs typeface="+mn-cs"/>
                <a:sym typeface="Quattrocento Sans"/>
              </a:rPr>
              <a:t>….</a:t>
            </a:r>
            <a:endParaRPr lang="en-IE" sz="2400" b="0" i="0" u="none" strike="noStrike" kern="1200" baseline="0" dirty="0">
              <a:solidFill>
                <a:schemeClr val="bg1"/>
              </a:solidFill>
              <a:effectLst/>
              <a:latin typeface="+mn-lt"/>
              <a:ea typeface="+mn-ea"/>
              <a:cs typeface="+mn-cs"/>
              <a:sym typeface="Quattrocento Sans"/>
            </a:endParaRPr>
          </a:p>
          <a:p>
            <a:pPr fontAlgn="base"/>
            <a:endParaRPr lang="en-IE" sz="2400" b="0" i="0" u="none" strike="noStrike" kern="1200" baseline="0" dirty="0">
              <a:solidFill>
                <a:schemeClr val="bg1"/>
              </a:solidFill>
              <a:effectLst/>
              <a:latin typeface="+mn-lt"/>
              <a:ea typeface="+mn-ea"/>
              <a:cs typeface="+mn-cs"/>
              <a:sym typeface="Quattrocento Sans"/>
            </a:endParaRPr>
          </a:p>
          <a:p>
            <a:pPr fontAlgn="base"/>
            <a:r>
              <a:rPr lang="en-IE" sz="3600" b="1" i="1" baseline="0" dirty="0">
                <a:solidFill>
                  <a:schemeClr val="bg1"/>
                </a:solidFill>
                <a:latin typeface="+mn-lt"/>
                <a:ea typeface="Quattrocento Sans"/>
                <a:cs typeface="Quattrocento Sans"/>
                <a:sym typeface="Quattrocento Sans"/>
              </a:rPr>
              <a:t>Calibri</a:t>
            </a:r>
            <a:endParaRPr lang="en-IE" sz="3600" baseline="0" dirty="0">
              <a:solidFill>
                <a:schemeClr val="bg1"/>
              </a:solidFill>
              <a:latin typeface="+mn-lt"/>
              <a:ea typeface="Quattrocento Sans"/>
              <a:cs typeface="Quattrocento Sans"/>
              <a:sym typeface="Quattrocento Sans"/>
            </a:endParaRPr>
          </a:p>
        </p:txBody>
      </p:sp>
      <p:cxnSp>
        <p:nvCxnSpPr>
          <p:cNvPr id="13" name="Straight Connector 12"/>
          <p:cNvCxnSpPr/>
          <p:nvPr userDrawn="1"/>
        </p:nvCxnSpPr>
        <p:spPr>
          <a:xfrm>
            <a:off x="6592529" y="-1"/>
            <a:ext cx="0" cy="668102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a:xfrm flipH="1">
            <a:off x="0" y="2503620"/>
            <a:ext cx="659252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ext with quote box on right - PINK">
    <p:spTree>
      <p:nvGrpSpPr>
        <p:cNvPr id="1" name=""/>
        <p:cNvGrpSpPr/>
        <p:nvPr/>
      </p:nvGrpSpPr>
      <p:grpSpPr>
        <a:xfrm>
          <a:off x="0" y="0"/>
          <a:ext cx="0" cy="0"/>
          <a:chOff x="0" y="0"/>
          <a:chExt cx="0" cy="0"/>
        </a:xfrm>
      </p:grpSpPr>
      <p:sp>
        <p:nvSpPr>
          <p:cNvPr id="16" name="Triangle 15"/>
          <p:cNvSpPr/>
          <p:nvPr userDrawn="1"/>
        </p:nvSpPr>
        <p:spPr>
          <a:xfrm rot="16200000" flipH="1">
            <a:off x="5806965" y="472965"/>
            <a:ext cx="6858000" cy="5912069"/>
          </a:xfrm>
          <a:prstGeom prst="triangle">
            <a:avLst/>
          </a:prstGeom>
          <a:solidFill>
            <a:srgbClr val="CE1779">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riangle 16"/>
          <p:cNvSpPr/>
          <p:nvPr userDrawn="1"/>
        </p:nvSpPr>
        <p:spPr>
          <a:xfrm rot="16200000" flipH="1">
            <a:off x="8094567" y="4661446"/>
            <a:ext cx="486333" cy="419253"/>
          </a:xfrm>
          <a:prstGeom prst="triangle">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riangle 17"/>
          <p:cNvSpPr/>
          <p:nvPr userDrawn="1"/>
        </p:nvSpPr>
        <p:spPr>
          <a:xfrm rot="16200000" flipH="1">
            <a:off x="8424875" y="4652808"/>
            <a:ext cx="2078143" cy="1791504"/>
          </a:xfrm>
          <a:prstGeom prst="triangle">
            <a:avLst/>
          </a:prstGeom>
          <a:solidFill>
            <a:srgbClr val="EE7123">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9" name="Straight Connector 18"/>
          <p:cNvCxnSpPr/>
          <p:nvPr userDrawn="1"/>
        </p:nvCxnSpPr>
        <p:spPr>
          <a:xfrm flipH="1">
            <a:off x="286659" y="1724532"/>
            <a:ext cx="5377589"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20" name="Text Placeholder 23"/>
          <p:cNvSpPr>
            <a:spLocks noGrp="1"/>
          </p:cNvSpPr>
          <p:nvPr>
            <p:ph type="body" sz="quarter" idx="16" hasCustomPrompt="1"/>
          </p:nvPr>
        </p:nvSpPr>
        <p:spPr>
          <a:xfrm>
            <a:off x="370472" y="832305"/>
            <a:ext cx="5279028" cy="697353"/>
          </a:xfrm>
        </p:spPr>
        <p:txBody>
          <a:bodyPr>
            <a:normAutofit/>
          </a:bodyPr>
          <a:lstStyle>
            <a:lvl1pPr marL="0" indent="0" algn="ctr">
              <a:buNone/>
              <a:defRPr sz="3600">
                <a:solidFill>
                  <a:srgbClr val="6D6E6C"/>
                </a:solidFill>
                <a:latin typeface="+mn-lt"/>
              </a:defRPr>
            </a:lvl1pPr>
          </a:lstStyle>
          <a:p>
            <a:pPr lvl="0"/>
            <a:r>
              <a:rPr lang="en-US" dirty="0"/>
              <a:t>TITLE</a:t>
            </a:r>
          </a:p>
        </p:txBody>
      </p:sp>
      <p:sp>
        <p:nvSpPr>
          <p:cNvPr id="21" name="Text Placeholder 25"/>
          <p:cNvSpPr>
            <a:spLocks noGrp="1"/>
          </p:cNvSpPr>
          <p:nvPr>
            <p:ph type="body" sz="quarter" idx="17" hasCustomPrompt="1"/>
          </p:nvPr>
        </p:nvSpPr>
        <p:spPr>
          <a:xfrm>
            <a:off x="377420" y="1965784"/>
            <a:ext cx="5273104" cy="3947440"/>
          </a:xfrm>
        </p:spPr>
        <p:txBody>
          <a:bodyPr>
            <a:noAutofit/>
          </a:bodyPr>
          <a:lstStyle>
            <a:lvl1pPr marL="0" indent="0" algn="ctr">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2"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23" name="Picture 22"/>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10800000">
            <a:off x="476270" y="6245726"/>
            <a:ext cx="345438" cy="389895"/>
          </a:xfrm>
          <a:prstGeom prst="rect">
            <a:avLst/>
          </a:prstGeom>
        </p:spPr>
      </p:pic>
      <p:sp>
        <p:nvSpPr>
          <p:cNvPr id="24" name="Text Placeholder 23"/>
          <p:cNvSpPr>
            <a:spLocks noGrp="1"/>
          </p:cNvSpPr>
          <p:nvPr>
            <p:ph type="body" sz="quarter" idx="14" hasCustomPrompt="1"/>
          </p:nvPr>
        </p:nvSpPr>
        <p:spPr>
          <a:xfrm>
            <a:off x="11417089" y="4099412"/>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25" name="Text Placeholder 23"/>
          <p:cNvSpPr>
            <a:spLocks noGrp="1"/>
          </p:cNvSpPr>
          <p:nvPr>
            <p:ph type="body" sz="quarter" idx="15" hasCustomPrompt="1"/>
          </p:nvPr>
        </p:nvSpPr>
        <p:spPr>
          <a:xfrm>
            <a:off x="8434284" y="2109686"/>
            <a:ext cx="1107922" cy="987475"/>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26" name="Text Placeholder 23"/>
          <p:cNvSpPr>
            <a:spLocks noGrp="1"/>
          </p:cNvSpPr>
          <p:nvPr>
            <p:ph type="body" sz="quarter" idx="13" hasCustomPrompt="1"/>
          </p:nvPr>
        </p:nvSpPr>
        <p:spPr>
          <a:xfrm>
            <a:off x="8474400" y="2109686"/>
            <a:ext cx="3579566" cy="2547715"/>
          </a:xfrm>
        </p:spPr>
        <p:txBody>
          <a:bodyPr anchor="ctr">
            <a:normAutofit/>
          </a:bodyPr>
          <a:lstStyle>
            <a:lvl1pPr marL="0" indent="0" algn="ctr">
              <a:buNone/>
              <a:defRPr sz="3000" i="1" baseline="0">
                <a:solidFill>
                  <a:schemeClr val="bg1"/>
                </a:solidFill>
                <a:latin typeface="+mn-lt"/>
              </a:defRPr>
            </a:lvl1pPr>
          </a:lstStyle>
          <a:p>
            <a:pPr lvl="0"/>
            <a:r>
              <a:rPr lang="en-US" dirty="0"/>
              <a:t>Quote Here</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ext with quote box on right - ORANGE">
    <p:spTree>
      <p:nvGrpSpPr>
        <p:cNvPr id="1" name=""/>
        <p:cNvGrpSpPr/>
        <p:nvPr/>
      </p:nvGrpSpPr>
      <p:grpSpPr>
        <a:xfrm>
          <a:off x="0" y="0"/>
          <a:ext cx="0" cy="0"/>
          <a:chOff x="0" y="0"/>
          <a:chExt cx="0" cy="0"/>
        </a:xfrm>
      </p:grpSpPr>
      <p:sp>
        <p:nvSpPr>
          <p:cNvPr id="16" name="Triangle 15"/>
          <p:cNvSpPr/>
          <p:nvPr userDrawn="1"/>
        </p:nvSpPr>
        <p:spPr>
          <a:xfrm rot="16200000" flipH="1">
            <a:off x="5806965" y="472965"/>
            <a:ext cx="6858000" cy="5912069"/>
          </a:xfrm>
          <a:prstGeom prst="triangle">
            <a:avLst/>
          </a:prstGeom>
          <a:solidFill>
            <a:srgbClr val="EE7123">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riangle 16"/>
          <p:cNvSpPr/>
          <p:nvPr userDrawn="1"/>
        </p:nvSpPr>
        <p:spPr>
          <a:xfrm rot="16200000" flipH="1">
            <a:off x="8094567" y="4661446"/>
            <a:ext cx="486333" cy="419253"/>
          </a:xfrm>
          <a:prstGeom prst="triangle">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riangle 17"/>
          <p:cNvSpPr/>
          <p:nvPr userDrawn="1"/>
        </p:nvSpPr>
        <p:spPr>
          <a:xfrm rot="16200000" flipH="1">
            <a:off x="8424875" y="4652808"/>
            <a:ext cx="2078143" cy="1791504"/>
          </a:xfrm>
          <a:prstGeom prst="triangle">
            <a:avLst/>
          </a:prstGeom>
          <a:solidFill>
            <a:srgbClr val="2E95D2">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9" name="Straight Connector 18"/>
          <p:cNvCxnSpPr/>
          <p:nvPr userDrawn="1"/>
        </p:nvCxnSpPr>
        <p:spPr>
          <a:xfrm flipH="1">
            <a:off x="286659" y="1724532"/>
            <a:ext cx="5377589"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20" name="Text Placeholder 23"/>
          <p:cNvSpPr>
            <a:spLocks noGrp="1"/>
          </p:cNvSpPr>
          <p:nvPr>
            <p:ph type="body" sz="quarter" idx="16" hasCustomPrompt="1"/>
          </p:nvPr>
        </p:nvSpPr>
        <p:spPr>
          <a:xfrm>
            <a:off x="370472" y="832305"/>
            <a:ext cx="5279028" cy="697353"/>
          </a:xfrm>
        </p:spPr>
        <p:txBody>
          <a:bodyPr>
            <a:normAutofit/>
          </a:bodyPr>
          <a:lstStyle>
            <a:lvl1pPr marL="0" indent="0" algn="ctr">
              <a:buNone/>
              <a:defRPr sz="3600">
                <a:solidFill>
                  <a:srgbClr val="6D6E6C"/>
                </a:solidFill>
                <a:latin typeface="+mn-lt"/>
              </a:defRPr>
            </a:lvl1pPr>
          </a:lstStyle>
          <a:p>
            <a:pPr lvl="0"/>
            <a:r>
              <a:rPr lang="en-US" dirty="0"/>
              <a:t>TITLE</a:t>
            </a:r>
          </a:p>
        </p:txBody>
      </p:sp>
      <p:sp>
        <p:nvSpPr>
          <p:cNvPr id="21" name="Text Placeholder 25"/>
          <p:cNvSpPr>
            <a:spLocks noGrp="1"/>
          </p:cNvSpPr>
          <p:nvPr>
            <p:ph type="body" sz="quarter" idx="17" hasCustomPrompt="1"/>
          </p:nvPr>
        </p:nvSpPr>
        <p:spPr>
          <a:xfrm>
            <a:off x="377420" y="1965784"/>
            <a:ext cx="5273104" cy="3947440"/>
          </a:xfrm>
        </p:spPr>
        <p:txBody>
          <a:bodyPr>
            <a:noAutofit/>
          </a:bodyPr>
          <a:lstStyle>
            <a:lvl1pPr marL="0" indent="0" algn="ctr">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2"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23" name="Picture 22"/>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10800000">
            <a:off x="476270" y="6245726"/>
            <a:ext cx="345438" cy="389895"/>
          </a:xfrm>
          <a:prstGeom prst="rect">
            <a:avLst/>
          </a:prstGeom>
        </p:spPr>
      </p:pic>
      <p:sp>
        <p:nvSpPr>
          <p:cNvPr id="24" name="Text Placeholder 23"/>
          <p:cNvSpPr>
            <a:spLocks noGrp="1"/>
          </p:cNvSpPr>
          <p:nvPr>
            <p:ph type="body" sz="quarter" idx="14" hasCustomPrompt="1"/>
          </p:nvPr>
        </p:nvSpPr>
        <p:spPr>
          <a:xfrm>
            <a:off x="11417089" y="4099412"/>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25" name="Text Placeholder 23"/>
          <p:cNvSpPr>
            <a:spLocks noGrp="1"/>
          </p:cNvSpPr>
          <p:nvPr>
            <p:ph type="body" sz="quarter" idx="15" hasCustomPrompt="1"/>
          </p:nvPr>
        </p:nvSpPr>
        <p:spPr>
          <a:xfrm>
            <a:off x="8434284" y="2109686"/>
            <a:ext cx="1107922" cy="987475"/>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26" name="Text Placeholder 23"/>
          <p:cNvSpPr>
            <a:spLocks noGrp="1"/>
          </p:cNvSpPr>
          <p:nvPr>
            <p:ph type="body" sz="quarter" idx="13" hasCustomPrompt="1"/>
          </p:nvPr>
        </p:nvSpPr>
        <p:spPr>
          <a:xfrm>
            <a:off x="8474400" y="2109686"/>
            <a:ext cx="3579566" cy="2547715"/>
          </a:xfrm>
        </p:spPr>
        <p:txBody>
          <a:bodyPr anchor="ctr">
            <a:normAutofit/>
          </a:bodyPr>
          <a:lstStyle>
            <a:lvl1pPr marL="0" indent="0" algn="ctr">
              <a:buNone/>
              <a:defRPr sz="3000" i="1" baseline="0">
                <a:solidFill>
                  <a:schemeClr val="bg1"/>
                </a:solidFill>
                <a:latin typeface="+mn-lt"/>
              </a:defRPr>
            </a:lvl1pPr>
          </a:lstStyle>
          <a:p>
            <a:pPr lvl="0"/>
            <a:r>
              <a:rPr lang="en-US" dirty="0"/>
              <a:t>Quote Here</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Photo Top - Text Bottom -  BLUE">
    <p:spTree>
      <p:nvGrpSpPr>
        <p:cNvPr id="1" name=""/>
        <p:cNvGrpSpPr/>
        <p:nvPr/>
      </p:nvGrpSpPr>
      <p:grpSpPr>
        <a:xfrm>
          <a:off x="0" y="0"/>
          <a:ext cx="0" cy="0"/>
          <a:chOff x="0" y="0"/>
          <a:chExt cx="0" cy="0"/>
        </a:xfrm>
      </p:grpSpPr>
      <p:cxnSp>
        <p:nvCxnSpPr>
          <p:cNvPr id="24" name="Straight Connector 23"/>
          <p:cNvCxnSpPr/>
          <p:nvPr userDrawn="1"/>
        </p:nvCxnSpPr>
        <p:spPr>
          <a:xfrm flipH="1">
            <a:off x="332508" y="4735058"/>
            <a:ext cx="11628648"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26" name="Text Placeholder 84"/>
          <p:cNvSpPr>
            <a:spLocks noGrp="1"/>
          </p:cNvSpPr>
          <p:nvPr>
            <p:ph type="body" sz="quarter" idx="25" hasCustomPrompt="1"/>
          </p:nvPr>
        </p:nvSpPr>
        <p:spPr>
          <a:xfrm>
            <a:off x="332508" y="4905084"/>
            <a:ext cx="11545518" cy="633861"/>
          </a:xfrm>
        </p:spPr>
        <p:txBody>
          <a:bodyPr anchor="ctr">
            <a:normAutofit/>
          </a:bodyPr>
          <a:lstStyle>
            <a:lvl1pPr marL="0" indent="0" algn="ctr">
              <a:buNone/>
              <a:defRPr sz="3000">
                <a:solidFill>
                  <a:srgbClr val="6D6E6C"/>
                </a:solidFill>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Sub heading</a:t>
            </a:r>
          </a:p>
        </p:txBody>
      </p:sp>
      <p:sp>
        <p:nvSpPr>
          <p:cNvPr id="27" name="Text Placeholder 74"/>
          <p:cNvSpPr>
            <a:spLocks noGrp="1"/>
          </p:cNvSpPr>
          <p:nvPr>
            <p:ph type="body" sz="quarter" idx="20" hasCustomPrompt="1"/>
          </p:nvPr>
        </p:nvSpPr>
        <p:spPr>
          <a:xfrm>
            <a:off x="332508" y="3935049"/>
            <a:ext cx="11545518" cy="629984"/>
          </a:xfrm>
        </p:spPr>
        <p:txBody>
          <a:bodyPr>
            <a:noAutofit/>
          </a:bodyPr>
          <a:lstStyle>
            <a:lvl1pPr marL="0" indent="0" algn="ctr">
              <a:buNone/>
              <a:defRPr sz="3600">
                <a:solidFill>
                  <a:srgbClr val="6D6E6C"/>
                </a:solidFill>
                <a:latin typeface="+mj-lt"/>
              </a:defRPr>
            </a:lvl1pPr>
            <a:lvl2pPr>
              <a:defRPr sz="3600"/>
            </a:lvl2pPr>
            <a:lvl3pPr>
              <a:defRPr sz="3600"/>
            </a:lvl3pPr>
            <a:lvl4pPr>
              <a:defRPr sz="3600"/>
            </a:lvl4pPr>
            <a:lvl5pPr>
              <a:defRPr sz="3600"/>
            </a:lvl5pPr>
          </a:lstStyle>
          <a:p>
            <a:pPr lvl="0"/>
            <a:r>
              <a:rPr lang="en-US" dirty="0"/>
              <a:t>TITLE</a:t>
            </a:r>
          </a:p>
        </p:txBody>
      </p:sp>
      <p:sp>
        <p:nvSpPr>
          <p:cNvPr id="7"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n-US" sz="1100" b="0" kern="1200" dirty="0">
                <a:solidFill>
                  <a:srgbClr val="6D6E6C"/>
                </a:solidFill>
                <a:effectLst/>
                <a:latin typeface="+mn-lt"/>
                <a:ea typeface="MS PGothic" charset="-128"/>
                <a:cs typeface="Geneva" charset="0"/>
              </a:rPr>
              <a:t>training model for teaching entrepreneurial competences to sole-traders </a:t>
            </a:r>
            <a:endParaRPr kumimoji="1" lang="ja-JP" altLang="en-US" sz="1100" b="0" kern="1200" dirty="0">
              <a:solidFill>
                <a:srgbClr val="6D6E6C"/>
              </a:solidFill>
              <a:latin typeface="+mn-lt"/>
              <a:ea typeface="MS PGothic" charset="-128"/>
              <a:cs typeface="Geneva" charset="0"/>
            </a:endParaRPr>
          </a:p>
        </p:txBody>
      </p:sp>
      <p:pic>
        <p:nvPicPr>
          <p:cNvPr id="8" name="Picture 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16200000">
            <a:off x="5919401" y="6115051"/>
            <a:ext cx="345438" cy="389895"/>
          </a:xfrm>
          <a:prstGeom prst="rect">
            <a:avLst/>
          </a:prstGeom>
        </p:spPr>
      </p:pic>
      <p:sp>
        <p:nvSpPr>
          <p:cNvPr id="10" name="Triangle 9"/>
          <p:cNvSpPr/>
          <p:nvPr userDrawn="1"/>
        </p:nvSpPr>
        <p:spPr>
          <a:xfrm rot="5400000">
            <a:off x="8419982" y="1460598"/>
            <a:ext cx="2078143" cy="1791504"/>
          </a:xfrm>
          <a:prstGeom prst="triangle">
            <a:avLst/>
          </a:prstGeom>
          <a:solidFill>
            <a:srgbClr val="2E95D2">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Picture Placeholder 3"/>
          <p:cNvSpPr>
            <a:spLocks noGrp="1"/>
          </p:cNvSpPr>
          <p:nvPr>
            <p:ph type="pic" sz="quarter" idx="27"/>
          </p:nvPr>
        </p:nvSpPr>
        <p:spPr>
          <a:xfrm>
            <a:off x="9267" y="-1972"/>
            <a:ext cx="12186838" cy="3804275"/>
          </a:xfrm>
          <a:custGeom>
            <a:avLst/>
            <a:gdLst>
              <a:gd name="connsiteX0" fmla="*/ 0 w 12192000"/>
              <a:gd name="connsiteY0" fmla="*/ 0 h 3797275"/>
              <a:gd name="connsiteX1" fmla="*/ 11559108 w 12192000"/>
              <a:gd name="connsiteY1" fmla="*/ 0 h 3797275"/>
              <a:gd name="connsiteX2" fmla="*/ 12192000 w 12192000"/>
              <a:gd name="connsiteY2" fmla="*/ 632892 h 3797275"/>
              <a:gd name="connsiteX3" fmla="*/ 12192000 w 12192000"/>
              <a:gd name="connsiteY3" fmla="*/ 3797275 h 3797275"/>
              <a:gd name="connsiteX4" fmla="*/ 12192000 w 12192000"/>
              <a:gd name="connsiteY4" fmla="*/ 3797275 h 3797275"/>
              <a:gd name="connsiteX5" fmla="*/ 632892 w 12192000"/>
              <a:gd name="connsiteY5" fmla="*/ 3797275 h 3797275"/>
              <a:gd name="connsiteX6" fmla="*/ 0 w 12192000"/>
              <a:gd name="connsiteY6" fmla="*/ 3164383 h 3797275"/>
              <a:gd name="connsiteX7" fmla="*/ 0 w 12192000"/>
              <a:gd name="connsiteY7" fmla="*/ 0 h 3797275"/>
              <a:gd name="connsiteX0" fmla="*/ 0 w 12192000"/>
              <a:gd name="connsiteY0" fmla="*/ 0 h 3824783"/>
              <a:gd name="connsiteX1" fmla="*/ 11559108 w 12192000"/>
              <a:gd name="connsiteY1" fmla="*/ 0 h 3824783"/>
              <a:gd name="connsiteX2" fmla="*/ 12192000 w 12192000"/>
              <a:gd name="connsiteY2" fmla="*/ 632892 h 3824783"/>
              <a:gd name="connsiteX3" fmla="*/ 12192000 w 12192000"/>
              <a:gd name="connsiteY3" fmla="*/ 3797275 h 3824783"/>
              <a:gd name="connsiteX4" fmla="*/ 12192000 w 12192000"/>
              <a:gd name="connsiteY4" fmla="*/ 3797275 h 3824783"/>
              <a:gd name="connsiteX5" fmla="*/ 632892 w 12192000"/>
              <a:gd name="connsiteY5" fmla="*/ 3797275 h 3824783"/>
              <a:gd name="connsiteX6" fmla="*/ 6045200 w 12192000"/>
              <a:gd name="connsiteY6" fmla="*/ 3824783 h 3824783"/>
              <a:gd name="connsiteX7" fmla="*/ 0 w 12192000"/>
              <a:gd name="connsiteY7" fmla="*/ 0 h 3824783"/>
              <a:gd name="connsiteX0" fmla="*/ 0 w 12192000"/>
              <a:gd name="connsiteY0" fmla="*/ 0 h 3824783"/>
              <a:gd name="connsiteX1" fmla="*/ 11559108 w 12192000"/>
              <a:gd name="connsiteY1" fmla="*/ 0 h 3824783"/>
              <a:gd name="connsiteX2" fmla="*/ 12192000 w 12192000"/>
              <a:gd name="connsiteY2" fmla="*/ 632892 h 3824783"/>
              <a:gd name="connsiteX3" fmla="*/ 12192000 w 12192000"/>
              <a:gd name="connsiteY3" fmla="*/ 3797275 h 3824783"/>
              <a:gd name="connsiteX4" fmla="*/ 12192000 w 12192000"/>
              <a:gd name="connsiteY4" fmla="*/ 3797275 h 3824783"/>
              <a:gd name="connsiteX5" fmla="*/ 8100492 w 12192000"/>
              <a:gd name="connsiteY5" fmla="*/ 2705075 h 3824783"/>
              <a:gd name="connsiteX6" fmla="*/ 6045200 w 12192000"/>
              <a:gd name="connsiteY6" fmla="*/ 3824783 h 3824783"/>
              <a:gd name="connsiteX7" fmla="*/ 0 w 12192000"/>
              <a:gd name="connsiteY7" fmla="*/ 0 h 38247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12192000 w 12192000"/>
              <a:gd name="connsiteY4" fmla="*/ 3797275 h 3812083"/>
              <a:gd name="connsiteX5" fmla="*/ 8100492 w 12192000"/>
              <a:gd name="connsiteY5" fmla="*/ 2705075 h 3812083"/>
              <a:gd name="connsiteX6" fmla="*/ 6083300 w 12192000"/>
              <a:gd name="connsiteY6" fmla="*/ 3812083 h 3812083"/>
              <a:gd name="connsiteX7" fmla="*/ 0 w 12192000"/>
              <a:gd name="connsiteY7" fmla="*/ 0 h 38120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12192000 w 12192000"/>
              <a:gd name="connsiteY4" fmla="*/ 37972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8610600 w 12192000"/>
              <a:gd name="connsiteY4" fmla="*/ 14350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8559800 w 12192000"/>
              <a:gd name="connsiteY4" fmla="*/ 13207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2168708 w 12192000"/>
              <a:gd name="connsiteY1" fmla="*/ 12700 h 3812083"/>
              <a:gd name="connsiteX2" fmla="*/ 12192000 w 12192000"/>
              <a:gd name="connsiteY2" fmla="*/ 632892 h 3812083"/>
              <a:gd name="connsiteX3" fmla="*/ 12192000 w 12192000"/>
              <a:gd name="connsiteY3" fmla="*/ 3797275 h 3812083"/>
              <a:gd name="connsiteX4" fmla="*/ 8559800 w 12192000"/>
              <a:gd name="connsiteY4" fmla="*/ 13207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2168708 w 12192000"/>
              <a:gd name="connsiteY1" fmla="*/ 12700 h 3812083"/>
              <a:gd name="connsiteX2" fmla="*/ 12192000 w 12192000"/>
              <a:gd name="connsiteY2" fmla="*/ 632892 h 3812083"/>
              <a:gd name="connsiteX3" fmla="*/ 11328400 w 12192000"/>
              <a:gd name="connsiteY3" fmla="*/ 3225775 h 3812083"/>
              <a:gd name="connsiteX4" fmla="*/ 8559800 w 12192000"/>
              <a:gd name="connsiteY4" fmla="*/ 13207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68708"/>
              <a:gd name="connsiteY0" fmla="*/ 0 h 3812083"/>
              <a:gd name="connsiteX1" fmla="*/ 12168708 w 12168708"/>
              <a:gd name="connsiteY1" fmla="*/ 12700 h 3812083"/>
              <a:gd name="connsiteX2" fmla="*/ 9702800 w 12168708"/>
              <a:gd name="connsiteY2" fmla="*/ 1534592 h 3812083"/>
              <a:gd name="connsiteX3" fmla="*/ 11328400 w 12168708"/>
              <a:gd name="connsiteY3" fmla="*/ 3225775 h 3812083"/>
              <a:gd name="connsiteX4" fmla="*/ 8559800 w 12168708"/>
              <a:gd name="connsiteY4" fmla="*/ 1320775 h 3812083"/>
              <a:gd name="connsiteX5" fmla="*/ 8519592 w 12168708"/>
              <a:gd name="connsiteY5" fmla="*/ 2285975 h 3812083"/>
              <a:gd name="connsiteX6" fmla="*/ 6083300 w 12168708"/>
              <a:gd name="connsiteY6" fmla="*/ 3812083 h 3812083"/>
              <a:gd name="connsiteX7" fmla="*/ 0 w 12168708"/>
              <a:gd name="connsiteY7" fmla="*/ 0 h 3812083"/>
              <a:gd name="connsiteX0" fmla="*/ 0 w 12168708"/>
              <a:gd name="connsiteY0" fmla="*/ 0 h 3812083"/>
              <a:gd name="connsiteX1" fmla="*/ 12168708 w 12168708"/>
              <a:gd name="connsiteY1" fmla="*/ 12700 h 3812083"/>
              <a:gd name="connsiteX2" fmla="*/ 9702800 w 12168708"/>
              <a:gd name="connsiteY2" fmla="*/ 1534592 h 3812083"/>
              <a:gd name="connsiteX3" fmla="*/ 9334500 w 12168708"/>
              <a:gd name="connsiteY3" fmla="*/ 1790675 h 3812083"/>
              <a:gd name="connsiteX4" fmla="*/ 8559800 w 12168708"/>
              <a:gd name="connsiteY4" fmla="*/ 1320775 h 3812083"/>
              <a:gd name="connsiteX5" fmla="*/ 8519592 w 12168708"/>
              <a:gd name="connsiteY5" fmla="*/ 2285975 h 3812083"/>
              <a:gd name="connsiteX6" fmla="*/ 6083300 w 12168708"/>
              <a:gd name="connsiteY6" fmla="*/ 3812083 h 3812083"/>
              <a:gd name="connsiteX7" fmla="*/ 0 w 12168708"/>
              <a:gd name="connsiteY7" fmla="*/ 0 h 3812083"/>
              <a:gd name="connsiteX0" fmla="*/ 0 w 12168708"/>
              <a:gd name="connsiteY0" fmla="*/ 0 h 3812083"/>
              <a:gd name="connsiteX1" fmla="*/ 12168708 w 12168708"/>
              <a:gd name="connsiteY1" fmla="*/ 12700 h 3812083"/>
              <a:gd name="connsiteX2" fmla="*/ 9702800 w 12168708"/>
              <a:gd name="connsiteY2" fmla="*/ 1534592 h 3812083"/>
              <a:gd name="connsiteX3" fmla="*/ 9334500 w 12168708"/>
              <a:gd name="connsiteY3" fmla="*/ 1790675 h 3812083"/>
              <a:gd name="connsiteX4" fmla="*/ 8559800 w 12168708"/>
              <a:gd name="connsiteY4" fmla="*/ 1320775 h 3812083"/>
              <a:gd name="connsiteX5" fmla="*/ 8548931 w 12168708"/>
              <a:gd name="connsiteY5" fmla="*/ 2266416 h 3812083"/>
              <a:gd name="connsiteX6" fmla="*/ 6083300 w 12168708"/>
              <a:gd name="connsiteY6" fmla="*/ 3812083 h 3812083"/>
              <a:gd name="connsiteX7" fmla="*/ 0 w 12168708"/>
              <a:gd name="connsiteY7" fmla="*/ 0 h 3812083"/>
              <a:gd name="connsiteX0" fmla="*/ 0 w 12168708"/>
              <a:gd name="connsiteY0" fmla="*/ 0 h 3802304"/>
              <a:gd name="connsiteX1" fmla="*/ 12168708 w 12168708"/>
              <a:gd name="connsiteY1" fmla="*/ 12700 h 3802304"/>
              <a:gd name="connsiteX2" fmla="*/ 9702800 w 12168708"/>
              <a:gd name="connsiteY2" fmla="*/ 1534592 h 3802304"/>
              <a:gd name="connsiteX3" fmla="*/ 9334500 w 12168708"/>
              <a:gd name="connsiteY3" fmla="*/ 1790675 h 3802304"/>
              <a:gd name="connsiteX4" fmla="*/ 8559800 w 12168708"/>
              <a:gd name="connsiteY4" fmla="*/ 132077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54059 w 12168708"/>
              <a:gd name="connsiteY3" fmla="*/ 1776005 h 3802304"/>
              <a:gd name="connsiteX4" fmla="*/ 8559800 w 12168708"/>
              <a:gd name="connsiteY4" fmla="*/ 132077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54059 w 12168708"/>
              <a:gd name="connsiteY3" fmla="*/ 1776005 h 3802304"/>
              <a:gd name="connsiteX4" fmla="*/ 8594029 w 12168708"/>
              <a:gd name="connsiteY4" fmla="*/ 1535928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54059 w 12168708"/>
              <a:gd name="connsiteY3" fmla="*/ 177600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44279 w 12168708"/>
              <a:gd name="connsiteY3" fmla="*/ 175644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44279 w 12168708"/>
              <a:gd name="connsiteY3" fmla="*/ 177111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11859219 w 12168708"/>
              <a:gd name="connsiteY2" fmla="*/ 160547 h 3802304"/>
              <a:gd name="connsiteX3" fmla="*/ 9344279 w 12168708"/>
              <a:gd name="connsiteY3" fmla="*/ 177111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1914437"/>
              <a:gd name="connsiteY0" fmla="*/ 0 h 3802304"/>
              <a:gd name="connsiteX1" fmla="*/ 11914437 w 11914437"/>
              <a:gd name="connsiteY1" fmla="*/ 17589 h 3802304"/>
              <a:gd name="connsiteX2" fmla="*/ 11859219 w 11914437"/>
              <a:gd name="connsiteY2" fmla="*/ 160547 h 3802304"/>
              <a:gd name="connsiteX3" fmla="*/ 9344279 w 11914437"/>
              <a:gd name="connsiteY3" fmla="*/ 1771115 h 3802304"/>
              <a:gd name="connsiteX4" fmla="*/ 8564690 w 11914437"/>
              <a:gd name="connsiteY4" fmla="*/ 1325665 h 3802304"/>
              <a:gd name="connsiteX5" fmla="*/ 8548931 w 11914437"/>
              <a:gd name="connsiteY5" fmla="*/ 2266416 h 3802304"/>
              <a:gd name="connsiteX6" fmla="*/ 6063741 w 11914437"/>
              <a:gd name="connsiteY6" fmla="*/ 3802304 h 3802304"/>
              <a:gd name="connsiteX7" fmla="*/ 0 w 11914437"/>
              <a:gd name="connsiteY7" fmla="*/ 0 h 3802304"/>
              <a:gd name="connsiteX0" fmla="*/ 0 w 12186838"/>
              <a:gd name="connsiteY0" fmla="*/ 818 h 3803122"/>
              <a:gd name="connsiteX1" fmla="*/ 11914437 w 12186838"/>
              <a:gd name="connsiteY1" fmla="*/ 18407 h 3803122"/>
              <a:gd name="connsiteX2" fmla="*/ 12186838 w 12186838"/>
              <a:gd name="connsiteY2" fmla="*/ 0 h 3803122"/>
              <a:gd name="connsiteX3" fmla="*/ 9344279 w 12186838"/>
              <a:gd name="connsiteY3" fmla="*/ 1771933 h 3803122"/>
              <a:gd name="connsiteX4" fmla="*/ 8564690 w 12186838"/>
              <a:gd name="connsiteY4" fmla="*/ 1326483 h 3803122"/>
              <a:gd name="connsiteX5" fmla="*/ 8548931 w 12186838"/>
              <a:gd name="connsiteY5" fmla="*/ 2267234 h 3803122"/>
              <a:gd name="connsiteX6" fmla="*/ 6063741 w 12186838"/>
              <a:gd name="connsiteY6" fmla="*/ 3803122 h 3803122"/>
              <a:gd name="connsiteX7" fmla="*/ 0 w 12186838"/>
              <a:gd name="connsiteY7" fmla="*/ 818 h 3803122"/>
              <a:gd name="connsiteX0" fmla="*/ 0 w 12186838"/>
              <a:gd name="connsiteY0" fmla="*/ 1971 h 3804275"/>
              <a:gd name="connsiteX1" fmla="*/ 11655275 w 12186838"/>
              <a:gd name="connsiteY1" fmla="*/ 0 h 3804275"/>
              <a:gd name="connsiteX2" fmla="*/ 12186838 w 12186838"/>
              <a:gd name="connsiteY2" fmla="*/ 1153 h 3804275"/>
              <a:gd name="connsiteX3" fmla="*/ 9344279 w 12186838"/>
              <a:gd name="connsiteY3" fmla="*/ 1773086 h 3804275"/>
              <a:gd name="connsiteX4" fmla="*/ 8564690 w 12186838"/>
              <a:gd name="connsiteY4" fmla="*/ 1327636 h 3804275"/>
              <a:gd name="connsiteX5" fmla="*/ 8548931 w 12186838"/>
              <a:gd name="connsiteY5" fmla="*/ 2268387 h 3804275"/>
              <a:gd name="connsiteX6" fmla="*/ 6063741 w 12186838"/>
              <a:gd name="connsiteY6" fmla="*/ 3804275 h 3804275"/>
              <a:gd name="connsiteX7" fmla="*/ 0 w 12186838"/>
              <a:gd name="connsiteY7" fmla="*/ 1971 h 3804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86838" h="3804275">
                <a:moveTo>
                  <a:pt x="0" y="1971"/>
                </a:moveTo>
                <a:lnTo>
                  <a:pt x="11655275" y="0"/>
                </a:lnTo>
                <a:lnTo>
                  <a:pt x="12186838" y="1153"/>
                </a:lnTo>
                <a:lnTo>
                  <a:pt x="9344279" y="1773086"/>
                </a:lnTo>
                <a:lnTo>
                  <a:pt x="8564690" y="1327636"/>
                </a:lnTo>
                <a:lnTo>
                  <a:pt x="8548931" y="2268387"/>
                </a:lnTo>
                <a:lnTo>
                  <a:pt x="6063741" y="3804275"/>
                </a:lnTo>
                <a:lnTo>
                  <a:pt x="0" y="1971"/>
                </a:lnTo>
                <a:close/>
              </a:path>
            </a:pathLst>
          </a:custGeom>
          <a:noFill/>
          <a:ln>
            <a:noFill/>
          </a:ln>
        </p:spPr>
        <p:txBody>
          <a:bodyPr/>
          <a:lstStyle>
            <a:lvl1pPr algn="ctr">
              <a:defRPr sz="2400">
                <a:solidFill>
                  <a:srgbClr val="6D6E6C"/>
                </a:solidFill>
              </a:defRPr>
            </a:lvl1pPr>
          </a:lstStyle>
          <a:p>
            <a:endParaRPr lang="en-US" dirty="0"/>
          </a:p>
          <a:p>
            <a:endParaRPr lang="en-US" dirty="0"/>
          </a:p>
          <a:p>
            <a:endParaRPr lang="en-US" dirty="0"/>
          </a:p>
          <a:p>
            <a:r>
              <a:rPr lang="en-US" dirty="0"/>
              <a:t> Click here to add photo</a:t>
            </a:r>
          </a:p>
        </p:txBody>
      </p:sp>
      <p:sp>
        <p:nvSpPr>
          <p:cNvPr id="13" name="Triangle 12"/>
          <p:cNvSpPr/>
          <p:nvPr userDrawn="1"/>
        </p:nvSpPr>
        <p:spPr>
          <a:xfrm rot="5400000">
            <a:off x="9645114" y="2401075"/>
            <a:ext cx="648509" cy="559060"/>
          </a:xfrm>
          <a:prstGeom prst="triangle">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Photo Top - Text Bottom -  PINK">
    <p:spTree>
      <p:nvGrpSpPr>
        <p:cNvPr id="1" name=""/>
        <p:cNvGrpSpPr/>
        <p:nvPr/>
      </p:nvGrpSpPr>
      <p:grpSpPr>
        <a:xfrm>
          <a:off x="0" y="0"/>
          <a:ext cx="0" cy="0"/>
          <a:chOff x="0" y="0"/>
          <a:chExt cx="0" cy="0"/>
        </a:xfrm>
      </p:grpSpPr>
      <p:cxnSp>
        <p:nvCxnSpPr>
          <p:cNvPr id="14" name="Straight Connector 13"/>
          <p:cNvCxnSpPr/>
          <p:nvPr userDrawn="1"/>
        </p:nvCxnSpPr>
        <p:spPr>
          <a:xfrm flipH="1">
            <a:off x="332508" y="4735058"/>
            <a:ext cx="11628648"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15" name="Text Placeholder 84"/>
          <p:cNvSpPr>
            <a:spLocks noGrp="1"/>
          </p:cNvSpPr>
          <p:nvPr>
            <p:ph type="body" sz="quarter" idx="25" hasCustomPrompt="1"/>
          </p:nvPr>
        </p:nvSpPr>
        <p:spPr>
          <a:xfrm>
            <a:off x="332508" y="4905084"/>
            <a:ext cx="11545518" cy="633861"/>
          </a:xfrm>
        </p:spPr>
        <p:txBody>
          <a:bodyPr anchor="ctr">
            <a:normAutofit/>
          </a:bodyPr>
          <a:lstStyle>
            <a:lvl1pPr marL="0" indent="0" algn="ctr">
              <a:buNone/>
              <a:defRPr sz="3000">
                <a:solidFill>
                  <a:srgbClr val="6D6E6C"/>
                </a:solidFill>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Sub heading</a:t>
            </a:r>
          </a:p>
        </p:txBody>
      </p:sp>
      <p:sp>
        <p:nvSpPr>
          <p:cNvPr id="16" name="Text Placeholder 74"/>
          <p:cNvSpPr>
            <a:spLocks noGrp="1"/>
          </p:cNvSpPr>
          <p:nvPr>
            <p:ph type="body" sz="quarter" idx="20" hasCustomPrompt="1"/>
          </p:nvPr>
        </p:nvSpPr>
        <p:spPr>
          <a:xfrm>
            <a:off x="332508" y="3935049"/>
            <a:ext cx="11545518" cy="629984"/>
          </a:xfrm>
        </p:spPr>
        <p:txBody>
          <a:bodyPr>
            <a:noAutofit/>
          </a:bodyPr>
          <a:lstStyle>
            <a:lvl1pPr marL="0" indent="0" algn="ctr">
              <a:buNone/>
              <a:defRPr sz="3600">
                <a:solidFill>
                  <a:srgbClr val="6D6E6C"/>
                </a:solidFill>
                <a:latin typeface="+mj-lt"/>
              </a:defRPr>
            </a:lvl1pPr>
            <a:lvl2pPr>
              <a:defRPr sz="3600"/>
            </a:lvl2pPr>
            <a:lvl3pPr>
              <a:defRPr sz="3600"/>
            </a:lvl3pPr>
            <a:lvl4pPr>
              <a:defRPr sz="3600"/>
            </a:lvl4pPr>
            <a:lvl5pPr>
              <a:defRPr sz="3600"/>
            </a:lvl5pPr>
          </a:lstStyle>
          <a:p>
            <a:pPr lvl="0"/>
            <a:r>
              <a:rPr lang="en-US" dirty="0"/>
              <a:t>TITLE</a:t>
            </a:r>
          </a:p>
        </p:txBody>
      </p:sp>
      <p:sp>
        <p:nvSpPr>
          <p:cNvPr id="17"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n-US" sz="1100" b="0" kern="1200" dirty="0">
                <a:solidFill>
                  <a:srgbClr val="6D6E6C"/>
                </a:solidFill>
                <a:effectLst/>
                <a:latin typeface="+mn-lt"/>
                <a:ea typeface="MS PGothic" charset="-128"/>
                <a:cs typeface="Geneva" charset="0"/>
              </a:rPr>
              <a:t>training model for teaching entrepreneurial competences to sole-traders </a:t>
            </a:r>
            <a:endParaRPr kumimoji="1" lang="ja-JP" altLang="en-US" sz="1100" b="0" kern="1200" dirty="0">
              <a:solidFill>
                <a:srgbClr val="6D6E6C"/>
              </a:solidFill>
              <a:latin typeface="+mn-lt"/>
              <a:ea typeface="MS PGothic" charset="-128"/>
              <a:cs typeface="Geneva" charset="0"/>
            </a:endParaRPr>
          </a:p>
        </p:txBody>
      </p:sp>
      <p:pic>
        <p:nvPicPr>
          <p:cNvPr id="18" name="Picture 1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16200000">
            <a:off x="5919401" y="6115051"/>
            <a:ext cx="345438" cy="389895"/>
          </a:xfrm>
          <a:prstGeom prst="rect">
            <a:avLst/>
          </a:prstGeom>
        </p:spPr>
      </p:pic>
      <p:sp>
        <p:nvSpPr>
          <p:cNvPr id="19" name="Triangle 18"/>
          <p:cNvSpPr/>
          <p:nvPr userDrawn="1"/>
        </p:nvSpPr>
        <p:spPr>
          <a:xfrm rot="5400000">
            <a:off x="8419982" y="1460598"/>
            <a:ext cx="2078143" cy="1791504"/>
          </a:xfrm>
          <a:prstGeom prst="triangle">
            <a:avLst/>
          </a:prstGeom>
          <a:solidFill>
            <a:srgbClr val="CE1779">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Picture Placeholder 3"/>
          <p:cNvSpPr>
            <a:spLocks noGrp="1"/>
          </p:cNvSpPr>
          <p:nvPr>
            <p:ph type="pic" sz="quarter" idx="27"/>
          </p:nvPr>
        </p:nvSpPr>
        <p:spPr>
          <a:xfrm>
            <a:off x="9267" y="-1972"/>
            <a:ext cx="12186838" cy="3804275"/>
          </a:xfrm>
          <a:custGeom>
            <a:avLst/>
            <a:gdLst>
              <a:gd name="connsiteX0" fmla="*/ 0 w 12192000"/>
              <a:gd name="connsiteY0" fmla="*/ 0 h 3797275"/>
              <a:gd name="connsiteX1" fmla="*/ 11559108 w 12192000"/>
              <a:gd name="connsiteY1" fmla="*/ 0 h 3797275"/>
              <a:gd name="connsiteX2" fmla="*/ 12192000 w 12192000"/>
              <a:gd name="connsiteY2" fmla="*/ 632892 h 3797275"/>
              <a:gd name="connsiteX3" fmla="*/ 12192000 w 12192000"/>
              <a:gd name="connsiteY3" fmla="*/ 3797275 h 3797275"/>
              <a:gd name="connsiteX4" fmla="*/ 12192000 w 12192000"/>
              <a:gd name="connsiteY4" fmla="*/ 3797275 h 3797275"/>
              <a:gd name="connsiteX5" fmla="*/ 632892 w 12192000"/>
              <a:gd name="connsiteY5" fmla="*/ 3797275 h 3797275"/>
              <a:gd name="connsiteX6" fmla="*/ 0 w 12192000"/>
              <a:gd name="connsiteY6" fmla="*/ 3164383 h 3797275"/>
              <a:gd name="connsiteX7" fmla="*/ 0 w 12192000"/>
              <a:gd name="connsiteY7" fmla="*/ 0 h 3797275"/>
              <a:gd name="connsiteX0" fmla="*/ 0 w 12192000"/>
              <a:gd name="connsiteY0" fmla="*/ 0 h 3824783"/>
              <a:gd name="connsiteX1" fmla="*/ 11559108 w 12192000"/>
              <a:gd name="connsiteY1" fmla="*/ 0 h 3824783"/>
              <a:gd name="connsiteX2" fmla="*/ 12192000 w 12192000"/>
              <a:gd name="connsiteY2" fmla="*/ 632892 h 3824783"/>
              <a:gd name="connsiteX3" fmla="*/ 12192000 w 12192000"/>
              <a:gd name="connsiteY3" fmla="*/ 3797275 h 3824783"/>
              <a:gd name="connsiteX4" fmla="*/ 12192000 w 12192000"/>
              <a:gd name="connsiteY4" fmla="*/ 3797275 h 3824783"/>
              <a:gd name="connsiteX5" fmla="*/ 632892 w 12192000"/>
              <a:gd name="connsiteY5" fmla="*/ 3797275 h 3824783"/>
              <a:gd name="connsiteX6" fmla="*/ 6045200 w 12192000"/>
              <a:gd name="connsiteY6" fmla="*/ 3824783 h 3824783"/>
              <a:gd name="connsiteX7" fmla="*/ 0 w 12192000"/>
              <a:gd name="connsiteY7" fmla="*/ 0 h 3824783"/>
              <a:gd name="connsiteX0" fmla="*/ 0 w 12192000"/>
              <a:gd name="connsiteY0" fmla="*/ 0 h 3824783"/>
              <a:gd name="connsiteX1" fmla="*/ 11559108 w 12192000"/>
              <a:gd name="connsiteY1" fmla="*/ 0 h 3824783"/>
              <a:gd name="connsiteX2" fmla="*/ 12192000 w 12192000"/>
              <a:gd name="connsiteY2" fmla="*/ 632892 h 3824783"/>
              <a:gd name="connsiteX3" fmla="*/ 12192000 w 12192000"/>
              <a:gd name="connsiteY3" fmla="*/ 3797275 h 3824783"/>
              <a:gd name="connsiteX4" fmla="*/ 12192000 w 12192000"/>
              <a:gd name="connsiteY4" fmla="*/ 3797275 h 3824783"/>
              <a:gd name="connsiteX5" fmla="*/ 8100492 w 12192000"/>
              <a:gd name="connsiteY5" fmla="*/ 2705075 h 3824783"/>
              <a:gd name="connsiteX6" fmla="*/ 6045200 w 12192000"/>
              <a:gd name="connsiteY6" fmla="*/ 3824783 h 3824783"/>
              <a:gd name="connsiteX7" fmla="*/ 0 w 12192000"/>
              <a:gd name="connsiteY7" fmla="*/ 0 h 38247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12192000 w 12192000"/>
              <a:gd name="connsiteY4" fmla="*/ 3797275 h 3812083"/>
              <a:gd name="connsiteX5" fmla="*/ 8100492 w 12192000"/>
              <a:gd name="connsiteY5" fmla="*/ 2705075 h 3812083"/>
              <a:gd name="connsiteX6" fmla="*/ 6083300 w 12192000"/>
              <a:gd name="connsiteY6" fmla="*/ 3812083 h 3812083"/>
              <a:gd name="connsiteX7" fmla="*/ 0 w 12192000"/>
              <a:gd name="connsiteY7" fmla="*/ 0 h 38120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12192000 w 12192000"/>
              <a:gd name="connsiteY4" fmla="*/ 37972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8610600 w 12192000"/>
              <a:gd name="connsiteY4" fmla="*/ 14350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8559800 w 12192000"/>
              <a:gd name="connsiteY4" fmla="*/ 13207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2168708 w 12192000"/>
              <a:gd name="connsiteY1" fmla="*/ 12700 h 3812083"/>
              <a:gd name="connsiteX2" fmla="*/ 12192000 w 12192000"/>
              <a:gd name="connsiteY2" fmla="*/ 632892 h 3812083"/>
              <a:gd name="connsiteX3" fmla="*/ 12192000 w 12192000"/>
              <a:gd name="connsiteY3" fmla="*/ 3797275 h 3812083"/>
              <a:gd name="connsiteX4" fmla="*/ 8559800 w 12192000"/>
              <a:gd name="connsiteY4" fmla="*/ 13207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2168708 w 12192000"/>
              <a:gd name="connsiteY1" fmla="*/ 12700 h 3812083"/>
              <a:gd name="connsiteX2" fmla="*/ 12192000 w 12192000"/>
              <a:gd name="connsiteY2" fmla="*/ 632892 h 3812083"/>
              <a:gd name="connsiteX3" fmla="*/ 11328400 w 12192000"/>
              <a:gd name="connsiteY3" fmla="*/ 3225775 h 3812083"/>
              <a:gd name="connsiteX4" fmla="*/ 8559800 w 12192000"/>
              <a:gd name="connsiteY4" fmla="*/ 13207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68708"/>
              <a:gd name="connsiteY0" fmla="*/ 0 h 3812083"/>
              <a:gd name="connsiteX1" fmla="*/ 12168708 w 12168708"/>
              <a:gd name="connsiteY1" fmla="*/ 12700 h 3812083"/>
              <a:gd name="connsiteX2" fmla="*/ 9702800 w 12168708"/>
              <a:gd name="connsiteY2" fmla="*/ 1534592 h 3812083"/>
              <a:gd name="connsiteX3" fmla="*/ 11328400 w 12168708"/>
              <a:gd name="connsiteY3" fmla="*/ 3225775 h 3812083"/>
              <a:gd name="connsiteX4" fmla="*/ 8559800 w 12168708"/>
              <a:gd name="connsiteY4" fmla="*/ 1320775 h 3812083"/>
              <a:gd name="connsiteX5" fmla="*/ 8519592 w 12168708"/>
              <a:gd name="connsiteY5" fmla="*/ 2285975 h 3812083"/>
              <a:gd name="connsiteX6" fmla="*/ 6083300 w 12168708"/>
              <a:gd name="connsiteY6" fmla="*/ 3812083 h 3812083"/>
              <a:gd name="connsiteX7" fmla="*/ 0 w 12168708"/>
              <a:gd name="connsiteY7" fmla="*/ 0 h 3812083"/>
              <a:gd name="connsiteX0" fmla="*/ 0 w 12168708"/>
              <a:gd name="connsiteY0" fmla="*/ 0 h 3812083"/>
              <a:gd name="connsiteX1" fmla="*/ 12168708 w 12168708"/>
              <a:gd name="connsiteY1" fmla="*/ 12700 h 3812083"/>
              <a:gd name="connsiteX2" fmla="*/ 9702800 w 12168708"/>
              <a:gd name="connsiteY2" fmla="*/ 1534592 h 3812083"/>
              <a:gd name="connsiteX3" fmla="*/ 9334500 w 12168708"/>
              <a:gd name="connsiteY3" fmla="*/ 1790675 h 3812083"/>
              <a:gd name="connsiteX4" fmla="*/ 8559800 w 12168708"/>
              <a:gd name="connsiteY4" fmla="*/ 1320775 h 3812083"/>
              <a:gd name="connsiteX5" fmla="*/ 8519592 w 12168708"/>
              <a:gd name="connsiteY5" fmla="*/ 2285975 h 3812083"/>
              <a:gd name="connsiteX6" fmla="*/ 6083300 w 12168708"/>
              <a:gd name="connsiteY6" fmla="*/ 3812083 h 3812083"/>
              <a:gd name="connsiteX7" fmla="*/ 0 w 12168708"/>
              <a:gd name="connsiteY7" fmla="*/ 0 h 3812083"/>
              <a:gd name="connsiteX0" fmla="*/ 0 w 12168708"/>
              <a:gd name="connsiteY0" fmla="*/ 0 h 3812083"/>
              <a:gd name="connsiteX1" fmla="*/ 12168708 w 12168708"/>
              <a:gd name="connsiteY1" fmla="*/ 12700 h 3812083"/>
              <a:gd name="connsiteX2" fmla="*/ 9702800 w 12168708"/>
              <a:gd name="connsiteY2" fmla="*/ 1534592 h 3812083"/>
              <a:gd name="connsiteX3" fmla="*/ 9334500 w 12168708"/>
              <a:gd name="connsiteY3" fmla="*/ 1790675 h 3812083"/>
              <a:gd name="connsiteX4" fmla="*/ 8559800 w 12168708"/>
              <a:gd name="connsiteY4" fmla="*/ 1320775 h 3812083"/>
              <a:gd name="connsiteX5" fmla="*/ 8548931 w 12168708"/>
              <a:gd name="connsiteY5" fmla="*/ 2266416 h 3812083"/>
              <a:gd name="connsiteX6" fmla="*/ 6083300 w 12168708"/>
              <a:gd name="connsiteY6" fmla="*/ 3812083 h 3812083"/>
              <a:gd name="connsiteX7" fmla="*/ 0 w 12168708"/>
              <a:gd name="connsiteY7" fmla="*/ 0 h 3812083"/>
              <a:gd name="connsiteX0" fmla="*/ 0 w 12168708"/>
              <a:gd name="connsiteY0" fmla="*/ 0 h 3802304"/>
              <a:gd name="connsiteX1" fmla="*/ 12168708 w 12168708"/>
              <a:gd name="connsiteY1" fmla="*/ 12700 h 3802304"/>
              <a:gd name="connsiteX2" fmla="*/ 9702800 w 12168708"/>
              <a:gd name="connsiteY2" fmla="*/ 1534592 h 3802304"/>
              <a:gd name="connsiteX3" fmla="*/ 9334500 w 12168708"/>
              <a:gd name="connsiteY3" fmla="*/ 1790675 h 3802304"/>
              <a:gd name="connsiteX4" fmla="*/ 8559800 w 12168708"/>
              <a:gd name="connsiteY4" fmla="*/ 132077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54059 w 12168708"/>
              <a:gd name="connsiteY3" fmla="*/ 1776005 h 3802304"/>
              <a:gd name="connsiteX4" fmla="*/ 8559800 w 12168708"/>
              <a:gd name="connsiteY4" fmla="*/ 132077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54059 w 12168708"/>
              <a:gd name="connsiteY3" fmla="*/ 1776005 h 3802304"/>
              <a:gd name="connsiteX4" fmla="*/ 8594029 w 12168708"/>
              <a:gd name="connsiteY4" fmla="*/ 1535928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54059 w 12168708"/>
              <a:gd name="connsiteY3" fmla="*/ 177600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44279 w 12168708"/>
              <a:gd name="connsiteY3" fmla="*/ 175644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44279 w 12168708"/>
              <a:gd name="connsiteY3" fmla="*/ 177111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11859219 w 12168708"/>
              <a:gd name="connsiteY2" fmla="*/ 160547 h 3802304"/>
              <a:gd name="connsiteX3" fmla="*/ 9344279 w 12168708"/>
              <a:gd name="connsiteY3" fmla="*/ 177111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1914437"/>
              <a:gd name="connsiteY0" fmla="*/ 0 h 3802304"/>
              <a:gd name="connsiteX1" fmla="*/ 11914437 w 11914437"/>
              <a:gd name="connsiteY1" fmla="*/ 17589 h 3802304"/>
              <a:gd name="connsiteX2" fmla="*/ 11859219 w 11914437"/>
              <a:gd name="connsiteY2" fmla="*/ 160547 h 3802304"/>
              <a:gd name="connsiteX3" fmla="*/ 9344279 w 11914437"/>
              <a:gd name="connsiteY3" fmla="*/ 1771115 h 3802304"/>
              <a:gd name="connsiteX4" fmla="*/ 8564690 w 11914437"/>
              <a:gd name="connsiteY4" fmla="*/ 1325665 h 3802304"/>
              <a:gd name="connsiteX5" fmla="*/ 8548931 w 11914437"/>
              <a:gd name="connsiteY5" fmla="*/ 2266416 h 3802304"/>
              <a:gd name="connsiteX6" fmla="*/ 6063741 w 11914437"/>
              <a:gd name="connsiteY6" fmla="*/ 3802304 h 3802304"/>
              <a:gd name="connsiteX7" fmla="*/ 0 w 11914437"/>
              <a:gd name="connsiteY7" fmla="*/ 0 h 3802304"/>
              <a:gd name="connsiteX0" fmla="*/ 0 w 12186838"/>
              <a:gd name="connsiteY0" fmla="*/ 818 h 3803122"/>
              <a:gd name="connsiteX1" fmla="*/ 11914437 w 12186838"/>
              <a:gd name="connsiteY1" fmla="*/ 18407 h 3803122"/>
              <a:gd name="connsiteX2" fmla="*/ 12186838 w 12186838"/>
              <a:gd name="connsiteY2" fmla="*/ 0 h 3803122"/>
              <a:gd name="connsiteX3" fmla="*/ 9344279 w 12186838"/>
              <a:gd name="connsiteY3" fmla="*/ 1771933 h 3803122"/>
              <a:gd name="connsiteX4" fmla="*/ 8564690 w 12186838"/>
              <a:gd name="connsiteY4" fmla="*/ 1326483 h 3803122"/>
              <a:gd name="connsiteX5" fmla="*/ 8548931 w 12186838"/>
              <a:gd name="connsiteY5" fmla="*/ 2267234 h 3803122"/>
              <a:gd name="connsiteX6" fmla="*/ 6063741 w 12186838"/>
              <a:gd name="connsiteY6" fmla="*/ 3803122 h 3803122"/>
              <a:gd name="connsiteX7" fmla="*/ 0 w 12186838"/>
              <a:gd name="connsiteY7" fmla="*/ 818 h 3803122"/>
              <a:gd name="connsiteX0" fmla="*/ 0 w 12186838"/>
              <a:gd name="connsiteY0" fmla="*/ 1971 h 3804275"/>
              <a:gd name="connsiteX1" fmla="*/ 11655275 w 12186838"/>
              <a:gd name="connsiteY1" fmla="*/ 0 h 3804275"/>
              <a:gd name="connsiteX2" fmla="*/ 12186838 w 12186838"/>
              <a:gd name="connsiteY2" fmla="*/ 1153 h 3804275"/>
              <a:gd name="connsiteX3" fmla="*/ 9344279 w 12186838"/>
              <a:gd name="connsiteY3" fmla="*/ 1773086 h 3804275"/>
              <a:gd name="connsiteX4" fmla="*/ 8564690 w 12186838"/>
              <a:gd name="connsiteY4" fmla="*/ 1327636 h 3804275"/>
              <a:gd name="connsiteX5" fmla="*/ 8548931 w 12186838"/>
              <a:gd name="connsiteY5" fmla="*/ 2268387 h 3804275"/>
              <a:gd name="connsiteX6" fmla="*/ 6063741 w 12186838"/>
              <a:gd name="connsiteY6" fmla="*/ 3804275 h 3804275"/>
              <a:gd name="connsiteX7" fmla="*/ 0 w 12186838"/>
              <a:gd name="connsiteY7" fmla="*/ 1971 h 3804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86838" h="3804275">
                <a:moveTo>
                  <a:pt x="0" y="1971"/>
                </a:moveTo>
                <a:lnTo>
                  <a:pt x="11655275" y="0"/>
                </a:lnTo>
                <a:lnTo>
                  <a:pt x="12186838" y="1153"/>
                </a:lnTo>
                <a:lnTo>
                  <a:pt x="9344279" y="1773086"/>
                </a:lnTo>
                <a:lnTo>
                  <a:pt x="8564690" y="1327636"/>
                </a:lnTo>
                <a:lnTo>
                  <a:pt x="8548931" y="2268387"/>
                </a:lnTo>
                <a:lnTo>
                  <a:pt x="6063741" y="3804275"/>
                </a:lnTo>
                <a:lnTo>
                  <a:pt x="0" y="1971"/>
                </a:lnTo>
                <a:close/>
              </a:path>
            </a:pathLst>
          </a:custGeom>
          <a:noFill/>
          <a:ln>
            <a:noFill/>
          </a:ln>
        </p:spPr>
        <p:txBody>
          <a:bodyPr/>
          <a:lstStyle>
            <a:lvl1pPr algn="ctr">
              <a:defRPr sz="2400">
                <a:solidFill>
                  <a:srgbClr val="6D6E6C"/>
                </a:solidFill>
              </a:defRPr>
            </a:lvl1pPr>
          </a:lstStyle>
          <a:p>
            <a:endParaRPr lang="en-US" dirty="0"/>
          </a:p>
          <a:p>
            <a:endParaRPr lang="en-US" dirty="0"/>
          </a:p>
          <a:p>
            <a:endParaRPr lang="en-US" dirty="0"/>
          </a:p>
          <a:p>
            <a:r>
              <a:rPr lang="en-US" dirty="0"/>
              <a:t> Click here to add photo</a:t>
            </a:r>
          </a:p>
        </p:txBody>
      </p:sp>
      <p:sp>
        <p:nvSpPr>
          <p:cNvPr id="21" name="Triangle 20"/>
          <p:cNvSpPr/>
          <p:nvPr userDrawn="1"/>
        </p:nvSpPr>
        <p:spPr>
          <a:xfrm rot="5400000">
            <a:off x="9645114" y="2401075"/>
            <a:ext cx="648509" cy="559060"/>
          </a:xfrm>
          <a:prstGeom prst="triangle">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hoto Top - Text Bottom -  ORANGE">
    <p:spTree>
      <p:nvGrpSpPr>
        <p:cNvPr id="1" name=""/>
        <p:cNvGrpSpPr/>
        <p:nvPr/>
      </p:nvGrpSpPr>
      <p:grpSpPr>
        <a:xfrm>
          <a:off x="0" y="0"/>
          <a:ext cx="0" cy="0"/>
          <a:chOff x="0" y="0"/>
          <a:chExt cx="0" cy="0"/>
        </a:xfrm>
      </p:grpSpPr>
      <p:cxnSp>
        <p:nvCxnSpPr>
          <p:cNvPr id="15" name="Straight Connector 14"/>
          <p:cNvCxnSpPr/>
          <p:nvPr userDrawn="1"/>
        </p:nvCxnSpPr>
        <p:spPr>
          <a:xfrm flipH="1">
            <a:off x="332508" y="4735058"/>
            <a:ext cx="11628648"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21" name="Text Placeholder 84"/>
          <p:cNvSpPr>
            <a:spLocks noGrp="1"/>
          </p:cNvSpPr>
          <p:nvPr>
            <p:ph type="body" sz="quarter" idx="25" hasCustomPrompt="1"/>
          </p:nvPr>
        </p:nvSpPr>
        <p:spPr>
          <a:xfrm>
            <a:off x="332508" y="4905084"/>
            <a:ext cx="11545518" cy="633861"/>
          </a:xfrm>
        </p:spPr>
        <p:txBody>
          <a:bodyPr anchor="ctr">
            <a:normAutofit/>
          </a:bodyPr>
          <a:lstStyle>
            <a:lvl1pPr marL="0" indent="0" algn="ctr">
              <a:buNone/>
              <a:defRPr sz="3000">
                <a:solidFill>
                  <a:srgbClr val="6D6E6C"/>
                </a:solidFill>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Sub heading</a:t>
            </a:r>
          </a:p>
        </p:txBody>
      </p:sp>
      <p:sp>
        <p:nvSpPr>
          <p:cNvPr id="22" name="Text Placeholder 74"/>
          <p:cNvSpPr>
            <a:spLocks noGrp="1"/>
          </p:cNvSpPr>
          <p:nvPr>
            <p:ph type="body" sz="quarter" idx="20" hasCustomPrompt="1"/>
          </p:nvPr>
        </p:nvSpPr>
        <p:spPr>
          <a:xfrm>
            <a:off x="332508" y="3935049"/>
            <a:ext cx="11545518" cy="629984"/>
          </a:xfrm>
        </p:spPr>
        <p:txBody>
          <a:bodyPr>
            <a:noAutofit/>
          </a:bodyPr>
          <a:lstStyle>
            <a:lvl1pPr marL="0" indent="0" algn="ctr">
              <a:buNone/>
              <a:defRPr sz="3600">
                <a:solidFill>
                  <a:srgbClr val="6D6E6C"/>
                </a:solidFill>
                <a:latin typeface="+mj-lt"/>
              </a:defRPr>
            </a:lvl1pPr>
            <a:lvl2pPr>
              <a:defRPr sz="3600"/>
            </a:lvl2pPr>
            <a:lvl3pPr>
              <a:defRPr sz="3600"/>
            </a:lvl3pPr>
            <a:lvl4pPr>
              <a:defRPr sz="3600"/>
            </a:lvl4pPr>
            <a:lvl5pPr>
              <a:defRPr sz="3600"/>
            </a:lvl5pPr>
          </a:lstStyle>
          <a:p>
            <a:pPr lvl="0"/>
            <a:r>
              <a:rPr lang="en-US" dirty="0"/>
              <a:t>TITLE</a:t>
            </a:r>
          </a:p>
        </p:txBody>
      </p:sp>
      <p:sp>
        <p:nvSpPr>
          <p:cNvPr id="25"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n-US" sz="1100" b="0" kern="1200" dirty="0">
                <a:solidFill>
                  <a:srgbClr val="6D6E6C"/>
                </a:solidFill>
                <a:effectLst/>
                <a:latin typeface="+mn-lt"/>
                <a:ea typeface="MS PGothic" charset="-128"/>
                <a:cs typeface="Geneva" charset="0"/>
              </a:rPr>
              <a:t>training model for teaching entrepreneurial competences to sole-traders </a:t>
            </a:r>
            <a:endParaRPr kumimoji="1" lang="ja-JP" altLang="en-US" sz="1100" b="0" kern="1200" dirty="0">
              <a:solidFill>
                <a:srgbClr val="6D6E6C"/>
              </a:solidFill>
              <a:latin typeface="+mn-lt"/>
              <a:ea typeface="MS PGothic" charset="-128"/>
              <a:cs typeface="Geneva" charset="0"/>
            </a:endParaRPr>
          </a:p>
        </p:txBody>
      </p:sp>
      <p:pic>
        <p:nvPicPr>
          <p:cNvPr id="26" name="Picture 25"/>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16200000">
            <a:off x="5919401" y="6115051"/>
            <a:ext cx="345438" cy="389895"/>
          </a:xfrm>
          <a:prstGeom prst="rect">
            <a:avLst/>
          </a:prstGeom>
        </p:spPr>
      </p:pic>
      <p:sp>
        <p:nvSpPr>
          <p:cNvPr id="27" name="Triangle 26"/>
          <p:cNvSpPr/>
          <p:nvPr userDrawn="1"/>
        </p:nvSpPr>
        <p:spPr>
          <a:xfrm rot="5400000">
            <a:off x="8419982" y="1460598"/>
            <a:ext cx="2078143" cy="1791504"/>
          </a:xfrm>
          <a:prstGeom prst="triangle">
            <a:avLst/>
          </a:prstGeom>
          <a:solidFill>
            <a:srgbClr val="EE7123">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E7123"/>
              </a:solidFill>
            </a:endParaRPr>
          </a:p>
        </p:txBody>
      </p:sp>
      <p:sp>
        <p:nvSpPr>
          <p:cNvPr id="28" name="Picture Placeholder 3"/>
          <p:cNvSpPr>
            <a:spLocks noGrp="1"/>
          </p:cNvSpPr>
          <p:nvPr>
            <p:ph type="pic" sz="quarter" idx="27"/>
          </p:nvPr>
        </p:nvSpPr>
        <p:spPr>
          <a:xfrm>
            <a:off x="9267" y="-1972"/>
            <a:ext cx="12186838" cy="3804275"/>
          </a:xfrm>
          <a:custGeom>
            <a:avLst/>
            <a:gdLst>
              <a:gd name="connsiteX0" fmla="*/ 0 w 12192000"/>
              <a:gd name="connsiteY0" fmla="*/ 0 h 3797275"/>
              <a:gd name="connsiteX1" fmla="*/ 11559108 w 12192000"/>
              <a:gd name="connsiteY1" fmla="*/ 0 h 3797275"/>
              <a:gd name="connsiteX2" fmla="*/ 12192000 w 12192000"/>
              <a:gd name="connsiteY2" fmla="*/ 632892 h 3797275"/>
              <a:gd name="connsiteX3" fmla="*/ 12192000 w 12192000"/>
              <a:gd name="connsiteY3" fmla="*/ 3797275 h 3797275"/>
              <a:gd name="connsiteX4" fmla="*/ 12192000 w 12192000"/>
              <a:gd name="connsiteY4" fmla="*/ 3797275 h 3797275"/>
              <a:gd name="connsiteX5" fmla="*/ 632892 w 12192000"/>
              <a:gd name="connsiteY5" fmla="*/ 3797275 h 3797275"/>
              <a:gd name="connsiteX6" fmla="*/ 0 w 12192000"/>
              <a:gd name="connsiteY6" fmla="*/ 3164383 h 3797275"/>
              <a:gd name="connsiteX7" fmla="*/ 0 w 12192000"/>
              <a:gd name="connsiteY7" fmla="*/ 0 h 3797275"/>
              <a:gd name="connsiteX0" fmla="*/ 0 w 12192000"/>
              <a:gd name="connsiteY0" fmla="*/ 0 h 3824783"/>
              <a:gd name="connsiteX1" fmla="*/ 11559108 w 12192000"/>
              <a:gd name="connsiteY1" fmla="*/ 0 h 3824783"/>
              <a:gd name="connsiteX2" fmla="*/ 12192000 w 12192000"/>
              <a:gd name="connsiteY2" fmla="*/ 632892 h 3824783"/>
              <a:gd name="connsiteX3" fmla="*/ 12192000 w 12192000"/>
              <a:gd name="connsiteY3" fmla="*/ 3797275 h 3824783"/>
              <a:gd name="connsiteX4" fmla="*/ 12192000 w 12192000"/>
              <a:gd name="connsiteY4" fmla="*/ 3797275 h 3824783"/>
              <a:gd name="connsiteX5" fmla="*/ 632892 w 12192000"/>
              <a:gd name="connsiteY5" fmla="*/ 3797275 h 3824783"/>
              <a:gd name="connsiteX6" fmla="*/ 6045200 w 12192000"/>
              <a:gd name="connsiteY6" fmla="*/ 3824783 h 3824783"/>
              <a:gd name="connsiteX7" fmla="*/ 0 w 12192000"/>
              <a:gd name="connsiteY7" fmla="*/ 0 h 3824783"/>
              <a:gd name="connsiteX0" fmla="*/ 0 w 12192000"/>
              <a:gd name="connsiteY0" fmla="*/ 0 h 3824783"/>
              <a:gd name="connsiteX1" fmla="*/ 11559108 w 12192000"/>
              <a:gd name="connsiteY1" fmla="*/ 0 h 3824783"/>
              <a:gd name="connsiteX2" fmla="*/ 12192000 w 12192000"/>
              <a:gd name="connsiteY2" fmla="*/ 632892 h 3824783"/>
              <a:gd name="connsiteX3" fmla="*/ 12192000 w 12192000"/>
              <a:gd name="connsiteY3" fmla="*/ 3797275 h 3824783"/>
              <a:gd name="connsiteX4" fmla="*/ 12192000 w 12192000"/>
              <a:gd name="connsiteY4" fmla="*/ 3797275 h 3824783"/>
              <a:gd name="connsiteX5" fmla="*/ 8100492 w 12192000"/>
              <a:gd name="connsiteY5" fmla="*/ 2705075 h 3824783"/>
              <a:gd name="connsiteX6" fmla="*/ 6045200 w 12192000"/>
              <a:gd name="connsiteY6" fmla="*/ 3824783 h 3824783"/>
              <a:gd name="connsiteX7" fmla="*/ 0 w 12192000"/>
              <a:gd name="connsiteY7" fmla="*/ 0 h 38247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12192000 w 12192000"/>
              <a:gd name="connsiteY4" fmla="*/ 3797275 h 3812083"/>
              <a:gd name="connsiteX5" fmla="*/ 8100492 w 12192000"/>
              <a:gd name="connsiteY5" fmla="*/ 2705075 h 3812083"/>
              <a:gd name="connsiteX6" fmla="*/ 6083300 w 12192000"/>
              <a:gd name="connsiteY6" fmla="*/ 3812083 h 3812083"/>
              <a:gd name="connsiteX7" fmla="*/ 0 w 12192000"/>
              <a:gd name="connsiteY7" fmla="*/ 0 h 38120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12192000 w 12192000"/>
              <a:gd name="connsiteY4" fmla="*/ 37972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8610600 w 12192000"/>
              <a:gd name="connsiteY4" fmla="*/ 14350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8559800 w 12192000"/>
              <a:gd name="connsiteY4" fmla="*/ 13207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2168708 w 12192000"/>
              <a:gd name="connsiteY1" fmla="*/ 12700 h 3812083"/>
              <a:gd name="connsiteX2" fmla="*/ 12192000 w 12192000"/>
              <a:gd name="connsiteY2" fmla="*/ 632892 h 3812083"/>
              <a:gd name="connsiteX3" fmla="*/ 12192000 w 12192000"/>
              <a:gd name="connsiteY3" fmla="*/ 3797275 h 3812083"/>
              <a:gd name="connsiteX4" fmla="*/ 8559800 w 12192000"/>
              <a:gd name="connsiteY4" fmla="*/ 13207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2168708 w 12192000"/>
              <a:gd name="connsiteY1" fmla="*/ 12700 h 3812083"/>
              <a:gd name="connsiteX2" fmla="*/ 12192000 w 12192000"/>
              <a:gd name="connsiteY2" fmla="*/ 632892 h 3812083"/>
              <a:gd name="connsiteX3" fmla="*/ 11328400 w 12192000"/>
              <a:gd name="connsiteY3" fmla="*/ 3225775 h 3812083"/>
              <a:gd name="connsiteX4" fmla="*/ 8559800 w 12192000"/>
              <a:gd name="connsiteY4" fmla="*/ 13207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68708"/>
              <a:gd name="connsiteY0" fmla="*/ 0 h 3812083"/>
              <a:gd name="connsiteX1" fmla="*/ 12168708 w 12168708"/>
              <a:gd name="connsiteY1" fmla="*/ 12700 h 3812083"/>
              <a:gd name="connsiteX2" fmla="*/ 9702800 w 12168708"/>
              <a:gd name="connsiteY2" fmla="*/ 1534592 h 3812083"/>
              <a:gd name="connsiteX3" fmla="*/ 11328400 w 12168708"/>
              <a:gd name="connsiteY3" fmla="*/ 3225775 h 3812083"/>
              <a:gd name="connsiteX4" fmla="*/ 8559800 w 12168708"/>
              <a:gd name="connsiteY4" fmla="*/ 1320775 h 3812083"/>
              <a:gd name="connsiteX5" fmla="*/ 8519592 w 12168708"/>
              <a:gd name="connsiteY5" fmla="*/ 2285975 h 3812083"/>
              <a:gd name="connsiteX6" fmla="*/ 6083300 w 12168708"/>
              <a:gd name="connsiteY6" fmla="*/ 3812083 h 3812083"/>
              <a:gd name="connsiteX7" fmla="*/ 0 w 12168708"/>
              <a:gd name="connsiteY7" fmla="*/ 0 h 3812083"/>
              <a:gd name="connsiteX0" fmla="*/ 0 w 12168708"/>
              <a:gd name="connsiteY0" fmla="*/ 0 h 3812083"/>
              <a:gd name="connsiteX1" fmla="*/ 12168708 w 12168708"/>
              <a:gd name="connsiteY1" fmla="*/ 12700 h 3812083"/>
              <a:gd name="connsiteX2" fmla="*/ 9702800 w 12168708"/>
              <a:gd name="connsiteY2" fmla="*/ 1534592 h 3812083"/>
              <a:gd name="connsiteX3" fmla="*/ 9334500 w 12168708"/>
              <a:gd name="connsiteY3" fmla="*/ 1790675 h 3812083"/>
              <a:gd name="connsiteX4" fmla="*/ 8559800 w 12168708"/>
              <a:gd name="connsiteY4" fmla="*/ 1320775 h 3812083"/>
              <a:gd name="connsiteX5" fmla="*/ 8519592 w 12168708"/>
              <a:gd name="connsiteY5" fmla="*/ 2285975 h 3812083"/>
              <a:gd name="connsiteX6" fmla="*/ 6083300 w 12168708"/>
              <a:gd name="connsiteY6" fmla="*/ 3812083 h 3812083"/>
              <a:gd name="connsiteX7" fmla="*/ 0 w 12168708"/>
              <a:gd name="connsiteY7" fmla="*/ 0 h 3812083"/>
              <a:gd name="connsiteX0" fmla="*/ 0 w 12168708"/>
              <a:gd name="connsiteY0" fmla="*/ 0 h 3812083"/>
              <a:gd name="connsiteX1" fmla="*/ 12168708 w 12168708"/>
              <a:gd name="connsiteY1" fmla="*/ 12700 h 3812083"/>
              <a:gd name="connsiteX2" fmla="*/ 9702800 w 12168708"/>
              <a:gd name="connsiteY2" fmla="*/ 1534592 h 3812083"/>
              <a:gd name="connsiteX3" fmla="*/ 9334500 w 12168708"/>
              <a:gd name="connsiteY3" fmla="*/ 1790675 h 3812083"/>
              <a:gd name="connsiteX4" fmla="*/ 8559800 w 12168708"/>
              <a:gd name="connsiteY4" fmla="*/ 1320775 h 3812083"/>
              <a:gd name="connsiteX5" fmla="*/ 8548931 w 12168708"/>
              <a:gd name="connsiteY5" fmla="*/ 2266416 h 3812083"/>
              <a:gd name="connsiteX6" fmla="*/ 6083300 w 12168708"/>
              <a:gd name="connsiteY6" fmla="*/ 3812083 h 3812083"/>
              <a:gd name="connsiteX7" fmla="*/ 0 w 12168708"/>
              <a:gd name="connsiteY7" fmla="*/ 0 h 3812083"/>
              <a:gd name="connsiteX0" fmla="*/ 0 w 12168708"/>
              <a:gd name="connsiteY0" fmla="*/ 0 h 3802304"/>
              <a:gd name="connsiteX1" fmla="*/ 12168708 w 12168708"/>
              <a:gd name="connsiteY1" fmla="*/ 12700 h 3802304"/>
              <a:gd name="connsiteX2" fmla="*/ 9702800 w 12168708"/>
              <a:gd name="connsiteY2" fmla="*/ 1534592 h 3802304"/>
              <a:gd name="connsiteX3" fmla="*/ 9334500 w 12168708"/>
              <a:gd name="connsiteY3" fmla="*/ 1790675 h 3802304"/>
              <a:gd name="connsiteX4" fmla="*/ 8559800 w 12168708"/>
              <a:gd name="connsiteY4" fmla="*/ 132077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54059 w 12168708"/>
              <a:gd name="connsiteY3" fmla="*/ 1776005 h 3802304"/>
              <a:gd name="connsiteX4" fmla="*/ 8559800 w 12168708"/>
              <a:gd name="connsiteY4" fmla="*/ 132077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54059 w 12168708"/>
              <a:gd name="connsiteY3" fmla="*/ 1776005 h 3802304"/>
              <a:gd name="connsiteX4" fmla="*/ 8594029 w 12168708"/>
              <a:gd name="connsiteY4" fmla="*/ 1535928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54059 w 12168708"/>
              <a:gd name="connsiteY3" fmla="*/ 177600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44279 w 12168708"/>
              <a:gd name="connsiteY3" fmla="*/ 175644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44279 w 12168708"/>
              <a:gd name="connsiteY3" fmla="*/ 177111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11859219 w 12168708"/>
              <a:gd name="connsiteY2" fmla="*/ 160547 h 3802304"/>
              <a:gd name="connsiteX3" fmla="*/ 9344279 w 12168708"/>
              <a:gd name="connsiteY3" fmla="*/ 177111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1914437"/>
              <a:gd name="connsiteY0" fmla="*/ 0 h 3802304"/>
              <a:gd name="connsiteX1" fmla="*/ 11914437 w 11914437"/>
              <a:gd name="connsiteY1" fmla="*/ 17589 h 3802304"/>
              <a:gd name="connsiteX2" fmla="*/ 11859219 w 11914437"/>
              <a:gd name="connsiteY2" fmla="*/ 160547 h 3802304"/>
              <a:gd name="connsiteX3" fmla="*/ 9344279 w 11914437"/>
              <a:gd name="connsiteY3" fmla="*/ 1771115 h 3802304"/>
              <a:gd name="connsiteX4" fmla="*/ 8564690 w 11914437"/>
              <a:gd name="connsiteY4" fmla="*/ 1325665 h 3802304"/>
              <a:gd name="connsiteX5" fmla="*/ 8548931 w 11914437"/>
              <a:gd name="connsiteY5" fmla="*/ 2266416 h 3802304"/>
              <a:gd name="connsiteX6" fmla="*/ 6063741 w 11914437"/>
              <a:gd name="connsiteY6" fmla="*/ 3802304 h 3802304"/>
              <a:gd name="connsiteX7" fmla="*/ 0 w 11914437"/>
              <a:gd name="connsiteY7" fmla="*/ 0 h 3802304"/>
              <a:gd name="connsiteX0" fmla="*/ 0 w 12186838"/>
              <a:gd name="connsiteY0" fmla="*/ 818 h 3803122"/>
              <a:gd name="connsiteX1" fmla="*/ 11914437 w 12186838"/>
              <a:gd name="connsiteY1" fmla="*/ 18407 h 3803122"/>
              <a:gd name="connsiteX2" fmla="*/ 12186838 w 12186838"/>
              <a:gd name="connsiteY2" fmla="*/ 0 h 3803122"/>
              <a:gd name="connsiteX3" fmla="*/ 9344279 w 12186838"/>
              <a:gd name="connsiteY3" fmla="*/ 1771933 h 3803122"/>
              <a:gd name="connsiteX4" fmla="*/ 8564690 w 12186838"/>
              <a:gd name="connsiteY4" fmla="*/ 1326483 h 3803122"/>
              <a:gd name="connsiteX5" fmla="*/ 8548931 w 12186838"/>
              <a:gd name="connsiteY5" fmla="*/ 2267234 h 3803122"/>
              <a:gd name="connsiteX6" fmla="*/ 6063741 w 12186838"/>
              <a:gd name="connsiteY6" fmla="*/ 3803122 h 3803122"/>
              <a:gd name="connsiteX7" fmla="*/ 0 w 12186838"/>
              <a:gd name="connsiteY7" fmla="*/ 818 h 3803122"/>
              <a:gd name="connsiteX0" fmla="*/ 0 w 12186838"/>
              <a:gd name="connsiteY0" fmla="*/ 1971 h 3804275"/>
              <a:gd name="connsiteX1" fmla="*/ 11655275 w 12186838"/>
              <a:gd name="connsiteY1" fmla="*/ 0 h 3804275"/>
              <a:gd name="connsiteX2" fmla="*/ 12186838 w 12186838"/>
              <a:gd name="connsiteY2" fmla="*/ 1153 h 3804275"/>
              <a:gd name="connsiteX3" fmla="*/ 9344279 w 12186838"/>
              <a:gd name="connsiteY3" fmla="*/ 1773086 h 3804275"/>
              <a:gd name="connsiteX4" fmla="*/ 8564690 w 12186838"/>
              <a:gd name="connsiteY4" fmla="*/ 1327636 h 3804275"/>
              <a:gd name="connsiteX5" fmla="*/ 8548931 w 12186838"/>
              <a:gd name="connsiteY5" fmla="*/ 2268387 h 3804275"/>
              <a:gd name="connsiteX6" fmla="*/ 6063741 w 12186838"/>
              <a:gd name="connsiteY6" fmla="*/ 3804275 h 3804275"/>
              <a:gd name="connsiteX7" fmla="*/ 0 w 12186838"/>
              <a:gd name="connsiteY7" fmla="*/ 1971 h 3804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86838" h="3804275">
                <a:moveTo>
                  <a:pt x="0" y="1971"/>
                </a:moveTo>
                <a:lnTo>
                  <a:pt x="11655275" y="0"/>
                </a:lnTo>
                <a:lnTo>
                  <a:pt x="12186838" y="1153"/>
                </a:lnTo>
                <a:lnTo>
                  <a:pt x="9344279" y="1773086"/>
                </a:lnTo>
                <a:lnTo>
                  <a:pt x="8564690" y="1327636"/>
                </a:lnTo>
                <a:lnTo>
                  <a:pt x="8548931" y="2268387"/>
                </a:lnTo>
                <a:lnTo>
                  <a:pt x="6063741" y="3804275"/>
                </a:lnTo>
                <a:lnTo>
                  <a:pt x="0" y="1971"/>
                </a:lnTo>
                <a:close/>
              </a:path>
            </a:pathLst>
          </a:custGeom>
          <a:noFill/>
          <a:ln>
            <a:noFill/>
          </a:ln>
        </p:spPr>
        <p:txBody>
          <a:bodyPr/>
          <a:lstStyle>
            <a:lvl1pPr algn="ctr">
              <a:defRPr sz="2400">
                <a:solidFill>
                  <a:srgbClr val="6D6E6C"/>
                </a:solidFill>
              </a:defRPr>
            </a:lvl1pPr>
          </a:lstStyle>
          <a:p>
            <a:endParaRPr lang="en-US" dirty="0"/>
          </a:p>
          <a:p>
            <a:endParaRPr lang="en-US" dirty="0"/>
          </a:p>
          <a:p>
            <a:endParaRPr lang="en-US" dirty="0"/>
          </a:p>
          <a:p>
            <a:r>
              <a:rPr lang="en-US" dirty="0"/>
              <a:t> Click here to add photo</a:t>
            </a:r>
          </a:p>
        </p:txBody>
      </p:sp>
      <p:sp>
        <p:nvSpPr>
          <p:cNvPr id="29" name="Triangle 28"/>
          <p:cNvSpPr/>
          <p:nvPr userDrawn="1"/>
        </p:nvSpPr>
        <p:spPr>
          <a:xfrm rot="5400000">
            <a:off x="9645114" y="2401075"/>
            <a:ext cx="648509" cy="559060"/>
          </a:xfrm>
          <a:prstGeom prst="triangle">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Divider slide - BLUE">
    <p:spTree>
      <p:nvGrpSpPr>
        <p:cNvPr id="1" name=""/>
        <p:cNvGrpSpPr/>
        <p:nvPr/>
      </p:nvGrpSpPr>
      <p:grpSpPr>
        <a:xfrm>
          <a:off x="0" y="0"/>
          <a:ext cx="0" cy="0"/>
          <a:chOff x="0" y="0"/>
          <a:chExt cx="0" cy="0"/>
        </a:xfrm>
      </p:grpSpPr>
      <p:sp>
        <p:nvSpPr>
          <p:cNvPr id="19" name="Freeform 18"/>
          <p:cNvSpPr/>
          <p:nvPr userDrawn="1"/>
        </p:nvSpPr>
        <p:spPr>
          <a:xfrm>
            <a:off x="0" y="0"/>
            <a:ext cx="12191999" cy="6858000"/>
          </a:xfrm>
          <a:custGeom>
            <a:avLst/>
            <a:gdLst>
              <a:gd name="connsiteX0" fmla="*/ 0 w 12191999"/>
              <a:gd name="connsiteY0" fmla="*/ 0 h 6858000"/>
              <a:gd name="connsiteX1" fmla="*/ 1710813 w 12191999"/>
              <a:gd name="connsiteY1" fmla="*/ 0 h 6858000"/>
              <a:gd name="connsiteX2" fmla="*/ 12191999 w 12191999"/>
              <a:gd name="connsiteY2" fmla="*/ 6858000 h 6858000"/>
              <a:gd name="connsiteX3" fmla="*/ 1710813 w 12191999"/>
              <a:gd name="connsiteY3" fmla="*/ 6858000 h 6858000"/>
              <a:gd name="connsiteX4" fmla="*/ 0 w 12191999"/>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1999" h="6858000">
                <a:moveTo>
                  <a:pt x="0" y="0"/>
                </a:moveTo>
                <a:lnTo>
                  <a:pt x="1710813" y="0"/>
                </a:lnTo>
                <a:lnTo>
                  <a:pt x="12191999" y="6858000"/>
                </a:lnTo>
                <a:lnTo>
                  <a:pt x="1710813" y="6858000"/>
                </a:lnTo>
                <a:lnTo>
                  <a:pt x="0" y="6858000"/>
                </a:lnTo>
                <a:close/>
              </a:path>
            </a:pathLst>
          </a:cu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Text Placeholder 12"/>
          <p:cNvSpPr>
            <a:spLocks noGrp="1"/>
          </p:cNvSpPr>
          <p:nvPr>
            <p:ph type="body" sz="quarter" idx="11" hasCustomPrompt="1"/>
          </p:nvPr>
        </p:nvSpPr>
        <p:spPr>
          <a:xfrm>
            <a:off x="552835" y="3583517"/>
            <a:ext cx="6491432" cy="2654302"/>
          </a:xfrm>
        </p:spPr>
        <p:txBody>
          <a:bodyPr anchor="ctr">
            <a:noAutofit/>
          </a:bodyPr>
          <a:lstStyle>
            <a:lvl1pPr marL="0" marR="0" indent="0" algn="l" defTabSz="914400" rtl="0" eaLnBrk="1" fontAlgn="auto" latinLnBrk="0" hangingPunct="1">
              <a:lnSpc>
                <a:spcPct val="90000"/>
              </a:lnSpc>
              <a:spcBef>
                <a:spcPts val="1000"/>
              </a:spcBef>
              <a:spcAft>
                <a:spcPts val="0"/>
              </a:spcAft>
              <a:buClrTx/>
              <a:buSzTx/>
              <a:buFont typeface="Arial"/>
              <a:buNone/>
              <a:tabLst/>
              <a:defRPr sz="4800">
                <a:solidFill>
                  <a:schemeClr val="bg1"/>
                </a:solidFill>
                <a:latin typeface="+mj-lt"/>
              </a:defRPr>
            </a:lvl1pPr>
            <a:lvl2pPr marL="457200" indent="0">
              <a:buNone/>
              <a:defRPr sz="12000"/>
            </a:lvl2pPr>
            <a:lvl3pPr marL="914400" indent="0">
              <a:buNone/>
              <a:defRPr sz="12000"/>
            </a:lvl3pPr>
            <a:lvl4pPr marL="1371600" indent="0">
              <a:buNone/>
              <a:defRPr sz="12000"/>
            </a:lvl4pPr>
            <a:lvl5pPr marL="1828800" indent="0">
              <a:buNone/>
              <a:defRPr sz="12000"/>
            </a:lvl5pPr>
          </a:lstStyle>
          <a:p>
            <a:pPr lvl="0"/>
            <a:r>
              <a:rPr lang="en-US" dirty="0"/>
              <a:t>TITLE</a:t>
            </a:r>
          </a:p>
        </p:txBody>
      </p:sp>
      <p:sp>
        <p:nvSpPr>
          <p:cNvPr id="11" name="テキスト プレースホルダー 36"/>
          <p:cNvSpPr txBox="1">
            <a:spLocks/>
          </p:cNvSpPr>
          <p:nvPr userDrawn="1"/>
        </p:nvSpPr>
        <p:spPr bwMode="auto">
          <a:xfrm>
            <a:off x="199146" y="29841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2" name="Picture 1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457263" y="243945"/>
            <a:ext cx="345438" cy="389895"/>
          </a:xfrm>
          <a:prstGeom prst="rect">
            <a:avLst/>
          </a:prstGeom>
        </p:spPr>
      </p:pic>
      <p:pic>
        <p:nvPicPr>
          <p:cNvPr id="10" name="Picture 9"/>
          <p:cNvPicPr>
            <a:picLocks noChangeAspect="1"/>
          </p:cNvPicPr>
          <p:nvPr userDrawn="1"/>
        </p:nvPicPr>
        <p:blipFill rotWithShape="1">
          <a:blip r:embed="rId3" cstate="screen">
            <a:extLst>
              <a:ext uri="{28A0092B-C50C-407E-A947-70E740481C1C}">
                <a14:useLocalDpi xmlns:a14="http://schemas.microsoft.com/office/drawing/2010/main"/>
              </a:ext>
            </a:extLst>
          </a:blip>
          <a:srcRect l="-1" t="-8952" r="-7382"/>
          <a:stretch/>
        </p:blipFill>
        <p:spPr>
          <a:xfrm rot="10800000">
            <a:off x="1122288" y="0"/>
            <a:ext cx="5921979" cy="3390900"/>
          </a:xfrm>
          <a:prstGeom prst="rect">
            <a:avLst/>
          </a:prstGeom>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Divider slide - PINK">
    <p:spTree>
      <p:nvGrpSpPr>
        <p:cNvPr id="1" name=""/>
        <p:cNvGrpSpPr/>
        <p:nvPr/>
      </p:nvGrpSpPr>
      <p:grpSpPr>
        <a:xfrm>
          <a:off x="0" y="0"/>
          <a:ext cx="0" cy="0"/>
          <a:chOff x="0" y="0"/>
          <a:chExt cx="0" cy="0"/>
        </a:xfrm>
      </p:grpSpPr>
      <p:sp>
        <p:nvSpPr>
          <p:cNvPr id="14" name="Freeform 13"/>
          <p:cNvSpPr/>
          <p:nvPr userDrawn="1"/>
        </p:nvSpPr>
        <p:spPr>
          <a:xfrm>
            <a:off x="0" y="0"/>
            <a:ext cx="12191999" cy="6858000"/>
          </a:xfrm>
          <a:custGeom>
            <a:avLst/>
            <a:gdLst>
              <a:gd name="connsiteX0" fmla="*/ 0 w 12191999"/>
              <a:gd name="connsiteY0" fmla="*/ 0 h 6858000"/>
              <a:gd name="connsiteX1" fmla="*/ 1710813 w 12191999"/>
              <a:gd name="connsiteY1" fmla="*/ 0 h 6858000"/>
              <a:gd name="connsiteX2" fmla="*/ 12191999 w 12191999"/>
              <a:gd name="connsiteY2" fmla="*/ 6858000 h 6858000"/>
              <a:gd name="connsiteX3" fmla="*/ 1710813 w 12191999"/>
              <a:gd name="connsiteY3" fmla="*/ 6858000 h 6858000"/>
              <a:gd name="connsiteX4" fmla="*/ 0 w 12191999"/>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1999" h="6858000">
                <a:moveTo>
                  <a:pt x="0" y="0"/>
                </a:moveTo>
                <a:lnTo>
                  <a:pt x="1710813" y="0"/>
                </a:lnTo>
                <a:lnTo>
                  <a:pt x="12191999" y="6858000"/>
                </a:lnTo>
                <a:lnTo>
                  <a:pt x="1710813" y="6858000"/>
                </a:lnTo>
                <a:lnTo>
                  <a:pt x="0" y="6858000"/>
                </a:lnTo>
                <a:close/>
              </a:path>
            </a:pathLst>
          </a:cu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12"/>
          <p:cNvSpPr>
            <a:spLocks noGrp="1"/>
          </p:cNvSpPr>
          <p:nvPr>
            <p:ph type="body" sz="quarter" idx="11" hasCustomPrompt="1"/>
          </p:nvPr>
        </p:nvSpPr>
        <p:spPr>
          <a:xfrm>
            <a:off x="552835" y="3583517"/>
            <a:ext cx="6491432" cy="2654302"/>
          </a:xfrm>
        </p:spPr>
        <p:txBody>
          <a:bodyPr anchor="ctr">
            <a:noAutofit/>
          </a:bodyPr>
          <a:lstStyle>
            <a:lvl1pPr marL="0" marR="0" indent="0" algn="l" defTabSz="914400" rtl="0" eaLnBrk="1" fontAlgn="auto" latinLnBrk="0" hangingPunct="1">
              <a:lnSpc>
                <a:spcPct val="90000"/>
              </a:lnSpc>
              <a:spcBef>
                <a:spcPts val="1000"/>
              </a:spcBef>
              <a:spcAft>
                <a:spcPts val="0"/>
              </a:spcAft>
              <a:buClrTx/>
              <a:buSzTx/>
              <a:buFont typeface="Arial"/>
              <a:buNone/>
              <a:tabLst/>
              <a:defRPr sz="4800">
                <a:solidFill>
                  <a:schemeClr val="bg1"/>
                </a:solidFill>
                <a:latin typeface="+mj-lt"/>
              </a:defRPr>
            </a:lvl1pPr>
            <a:lvl2pPr marL="457200" indent="0">
              <a:buNone/>
              <a:defRPr sz="12000"/>
            </a:lvl2pPr>
            <a:lvl3pPr marL="914400" indent="0">
              <a:buNone/>
              <a:defRPr sz="12000"/>
            </a:lvl3pPr>
            <a:lvl4pPr marL="1371600" indent="0">
              <a:buNone/>
              <a:defRPr sz="12000"/>
            </a:lvl4pPr>
            <a:lvl5pPr marL="1828800" indent="0">
              <a:buNone/>
              <a:defRPr sz="12000"/>
            </a:lvl5pPr>
          </a:lstStyle>
          <a:p>
            <a:pPr lvl="0"/>
            <a:r>
              <a:rPr lang="en-US" dirty="0"/>
              <a:t>TITLE</a:t>
            </a:r>
          </a:p>
        </p:txBody>
      </p:sp>
      <p:sp>
        <p:nvSpPr>
          <p:cNvPr id="17" name="テキスト プレースホルダー 36"/>
          <p:cNvSpPr txBox="1">
            <a:spLocks/>
          </p:cNvSpPr>
          <p:nvPr userDrawn="1"/>
        </p:nvSpPr>
        <p:spPr bwMode="auto">
          <a:xfrm>
            <a:off x="199146" y="29841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8" name="Picture 1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457263" y="243945"/>
            <a:ext cx="345438" cy="389895"/>
          </a:xfrm>
          <a:prstGeom prst="rect">
            <a:avLst/>
          </a:prstGeom>
        </p:spPr>
      </p:pic>
      <p:pic>
        <p:nvPicPr>
          <p:cNvPr id="8" name="Picture 7"/>
          <p:cNvPicPr>
            <a:picLocks noChangeAspect="1"/>
          </p:cNvPicPr>
          <p:nvPr userDrawn="1"/>
        </p:nvPicPr>
        <p:blipFill rotWithShape="1">
          <a:blip r:embed="rId3" cstate="screen">
            <a:extLst>
              <a:ext uri="{28A0092B-C50C-407E-A947-70E740481C1C}">
                <a14:useLocalDpi xmlns:a14="http://schemas.microsoft.com/office/drawing/2010/main"/>
              </a:ext>
            </a:extLst>
          </a:blip>
          <a:srcRect l="-4371" r="-3012" b="-8952"/>
          <a:stretch/>
        </p:blipFill>
        <p:spPr>
          <a:xfrm rot="10800000" flipV="1">
            <a:off x="1122288" y="0"/>
            <a:ext cx="5921979" cy="3390900"/>
          </a:xfrm>
          <a:prstGeom prst="rect">
            <a:avLst/>
          </a:prstGeom>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Divider slide - ORANGE">
    <p:spTree>
      <p:nvGrpSpPr>
        <p:cNvPr id="1" name=""/>
        <p:cNvGrpSpPr/>
        <p:nvPr/>
      </p:nvGrpSpPr>
      <p:grpSpPr>
        <a:xfrm>
          <a:off x="0" y="0"/>
          <a:ext cx="0" cy="0"/>
          <a:chOff x="0" y="0"/>
          <a:chExt cx="0" cy="0"/>
        </a:xfrm>
      </p:grpSpPr>
      <p:sp>
        <p:nvSpPr>
          <p:cNvPr id="14" name="Freeform 13"/>
          <p:cNvSpPr/>
          <p:nvPr userDrawn="1"/>
        </p:nvSpPr>
        <p:spPr>
          <a:xfrm>
            <a:off x="0" y="0"/>
            <a:ext cx="12191999" cy="6858000"/>
          </a:xfrm>
          <a:custGeom>
            <a:avLst/>
            <a:gdLst>
              <a:gd name="connsiteX0" fmla="*/ 0 w 12191999"/>
              <a:gd name="connsiteY0" fmla="*/ 0 h 6858000"/>
              <a:gd name="connsiteX1" fmla="*/ 1710813 w 12191999"/>
              <a:gd name="connsiteY1" fmla="*/ 0 h 6858000"/>
              <a:gd name="connsiteX2" fmla="*/ 12191999 w 12191999"/>
              <a:gd name="connsiteY2" fmla="*/ 6858000 h 6858000"/>
              <a:gd name="connsiteX3" fmla="*/ 1710813 w 12191999"/>
              <a:gd name="connsiteY3" fmla="*/ 6858000 h 6858000"/>
              <a:gd name="connsiteX4" fmla="*/ 0 w 12191999"/>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1999" h="6858000">
                <a:moveTo>
                  <a:pt x="0" y="0"/>
                </a:moveTo>
                <a:lnTo>
                  <a:pt x="1710813" y="0"/>
                </a:lnTo>
                <a:lnTo>
                  <a:pt x="12191999" y="6858000"/>
                </a:lnTo>
                <a:lnTo>
                  <a:pt x="1710813" y="6858000"/>
                </a:lnTo>
                <a:lnTo>
                  <a:pt x="0" y="6858000"/>
                </a:lnTo>
                <a:close/>
              </a:path>
            </a:pathLst>
          </a:cu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12"/>
          <p:cNvSpPr>
            <a:spLocks noGrp="1"/>
          </p:cNvSpPr>
          <p:nvPr>
            <p:ph type="body" sz="quarter" idx="11" hasCustomPrompt="1"/>
          </p:nvPr>
        </p:nvSpPr>
        <p:spPr>
          <a:xfrm>
            <a:off x="552835" y="3583517"/>
            <a:ext cx="6491432" cy="2654302"/>
          </a:xfrm>
        </p:spPr>
        <p:txBody>
          <a:bodyPr anchor="ctr">
            <a:noAutofit/>
          </a:bodyPr>
          <a:lstStyle>
            <a:lvl1pPr marL="0" marR="0" indent="0" algn="l" defTabSz="914400" rtl="0" eaLnBrk="1" fontAlgn="auto" latinLnBrk="0" hangingPunct="1">
              <a:lnSpc>
                <a:spcPct val="90000"/>
              </a:lnSpc>
              <a:spcBef>
                <a:spcPts val="1000"/>
              </a:spcBef>
              <a:spcAft>
                <a:spcPts val="0"/>
              </a:spcAft>
              <a:buClrTx/>
              <a:buSzTx/>
              <a:buFont typeface="Arial"/>
              <a:buNone/>
              <a:tabLst/>
              <a:defRPr sz="4800">
                <a:solidFill>
                  <a:schemeClr val="bg1"/>
                </a:solidFill>
                <a:latin typeface="+mj-lt"/>
              </a:defRPr>
            </a:lvl1pPr>
            <a:lvl2pPr marL="457200" indent="0">
              <a:buNone/>
              <a:defRPr sz="12000"/>
            </a:lvl2pPr>
            <a:lvl3pPr marL="914400" indent="0">
              <a:buNone/>
              <a:defRPr sz="12000"/>
            </a:lvl3pPr>
            <a:lvl4pPr marL="1371600" indent="0">
              <a:buNone/>
              <a:defRPr sz="12000"/>
            </a:lvl4pPr>
            <a:lvl5pPr marL="1828800" indent="0">
              <a:buNone/>
              <a:defRPr sz="12000"/>
            </a:lvl5pPr>
          </a:lstStyle>
          <a:p>
            <a:pPr lvl="0"/>
            <a:r>
              <a:rPr lang="en-US" dirty="0"/>
              <a:t>TITLE</a:t>
            </a:r>
          </a:p>
        </p:txBody>
      </p:sp>
      <p:sp>
        <p:nvSpPr>
          <p:cNvPr id="17" name="テキスト プレースホルダー 36"/>
          <p:cNvSpPr txBox="1">
            <a:spLocks/>
          </p:cNvSpPr>
          <p:nvPr userDrawn="1"/>
        </p:nvSpPr>
        <p:spPr bwMode="auto">
          <a:xfrm>
            <a:off x="199146" y="29841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8" name="Picture 1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457263" y="243945"/>
            <a:ext cx="345438" cy="389895"/>
          </a:xfrm>
          <a:prstGeom prst="rect">
            <a:avLst/>
          </a:prstGeom>
        </p:spPr>
      </p:pic>
      <p:pic>
        <p:nvPicPr>
          <p:cNvPr id="9" name="Picture 8"/>
          <p:cNvPicPr>
            <a:picLocks noChangeAspect="1"/>
          </p:cNvPicPr>
          <p:nvPr userDrawn="1"/>
        </p:nvPicPr>
        <p:blipFill rotWithShape="1">
          <a:blip r:embed="rId3" cstate="screen">
            <a:extLst>
              <a:ext uri="{28A0092B-C50C-407E-A947-70E740481C1C}">
                <a14:useLocalDpi xmlns:a14="http://schemas.microsoft.com/office/drawing/2010/main"/>
              </a:ext>
            </a:extLst>
          </a:blip>
          <a:srcRect l="-1" t="-8952" r="-7382"/>
          <a:stretch/>
        </p:blipFill>
        <p:spPr>
          <a:xfrm rot="10800000">
            <a:off x="1122288" y="0"/>
            <a:ext cx="5921979" cy="3390900"/>
          </a:xfrm>
          <a:prstGeom prst="rect">
            <a:avLst/>
          </a:prstGeom>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Divider slide - YELLOW">
    <p:spTree>
      <p:nvGrpSpPr>
        <p:cNvPr id="1" name=""/>
        <p:cNvGrpSpPr/>
        <p:nvPr/>
      </p:nvGrpSpPr>
      <p:grpSpPr>
        <a:xfrm>
          <a:off x="0" y="0"/>
          <a:ext cx="0" cy="0"/>
          <a:chOff x="0" y="0"/>
          <a:chExt cx="0" cy="0"/>
        </a:xfrm>
      </p:grpSpPr>
      <p:sp>
        <p:nvSpPr>
          <p:cNvPr id="14" name="Freeform 13"/>
          <p:cNvSpPr/>
          <p:nvPr userDrawn="1"/>
        </p:nvSpPr>
        <p:spPr>
          <a:xfrm>
            <a:off x="0" y="0"/>
            <a:ext cx="12191999" cy="6858000"/>
          </a:xfrm>
          <a:custGeom>
            <a:avLst/>
            <a:gdLst>
              <a:gd name="connsiteX0" fmla="*/ 0 w 12191999"/>
              <a:gd name="connsiteY0" fmla="*/ 0 h 6858000"/>
              <a:gd name="connsiteX1" fmla="*/ 1710813 w 12191999"/>
              <a:gd name="connsiteY1" fmla="*/ 0 h 6858000"/>
              <a:gd name="connsiteX2" fmla="*/ 12191999 w 12191999"/>
              <a:gd name="connsiteY2" fmla="*/ 6858000 h 6858000"/>
              <a:gd name="connsiteX3" fmla="*/ 1710813 w 12191999"/>
              <a:gd name="connsiteY3" fmla="*/ 6858000 h 6858000"/>
              <a:gd name="connsiteX4" fmla="*/ 0 w 12191999"/>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1999" h="6858000">
                <a:moveTo>
                  <a:pt x="0" y="0"/>
                </a:moveTo>
                <a:lnTo>
                  <a:pt x="1710813" y="0"/>
                </a:lnTo>
                <a:lnTo>
                  <a:pt x="12191999" y="6858000"/>
                </a:lnTo>
                <a:lnTo>
                  <a:pt x="1710813" y="6858000"/>
                </a:lnTo>
                <a:lnTo>
                  <a:pt x="0" y="6858000"/>
                </a:lnTo>
                <a:close/>
              </a:path>
            </a:pathLst>
          </a:custGeom>
          <a:solidFill>
            <a:srgbClr val="FDC0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12"/>
          <p:cNvSpPr>
            <a:spLocks noGrp="1"/>
          </p:cNvSpPr>
          <p:nvPr>
            <p:ph type="body" sz="quarter" idx="11" hasCustomPrompt="1"/>
          </p:nvPr>
        </p:nvSpPr>
        <p:spPr>
          <a:xfrm>
            <a:off x="552835" y="3583517"/>
            <a:ext cx="6491432" cy="2654302"/>
          </a:xfrm>
        </p:spPr>
        <p:txBody>
          <a:bodyPr anchor="ctr">
            <a:noAutofit/>
          </a:bodyPr>
          <a:lstStyle>
            <a:lvl1pPr marL="0" marR="0" indent="0" algn="l" defTabSz="914400" rtl="0" eaLnBrk="1" fontAlgn="auto" latinLnBrk="0" hangingPunct="1">
              <a:lnSpc>
                <a:spcPct val="90000"/>
              </a:lnSpc>
              <a:spcBef>
                <a:spcPts val="1000"/>
              </a:spcBef>
              <a:spcAft>
                <a:spcPts val="0"/>
              </a:spcAft>
              <a:buClrTx/>
              <a:buSzTx/>
              <a:buFont typeface="Arial"/>
              <a:buNone/>
              <a:tabLst/>
              <a:defRPr sz="4800">
                <a:solidFill>
                  <a:schemeClr val="bg1"/>
                </a:solidFill>
                <a:latin typeface="+mj-lt"/>
              </a:defRPr>
            </a:lvl1pPr>
            <a:lvl2pPr marL="457200" indent="0">
              <a:buNone/>
              <a:defRPr sz="12000"/>
            </a:lvl2pPr>
            <a:lvl3pPr marL="914400" indent="0">
              <a:buNone/>
              <a:defRPr sz="12000"/>
            </a:lvl3pPr>
            <a:lvl4pPr marL="1371600" indent="0">
              <a:buNone/>
              <a:defRPr sz="12000"/>
            </a:lvl4pPr>
            <a:lvl5pPr marL="1828800" indent="0">
              <a:buNone/>
              <a:defRPr sz="12000"/>
            </a:lvl5pPr>
          </a:lstStyle>
          <a:p>
            <a:pPr lvl="0"/>
            <a:r>
              <a:rPr lang="en-US" dirty="0"/>
              <a:t>TITLE</a:t>
            </a:r>
          </a:p>
        </p:txBody>
      </p:sp>
      <p:sp>
        <p:nvSpPr>
          <p:cNvPr id="17" name="テキスト プレースホルダー 36"/>
          <p:cNvSpPr txBox="1">
            <a:spLocks/>
          </p:cNvSpPr>
          <p:nvPr userDrawn="1"/>
        </p:nvSpPr>
        <p:spPr bwMode="auto">
          <a:xfrm>
            <a:off x="199146" y="29841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8" name="Picture 1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457263" y="243945"/>
            <a:ext cx="345438" cy="389895"/>
          </a:xfrm>
          <a:prstGeom prst="rect">
            <a:avLst/>
          </a:prstGeom>
        </p:spPr>
      </p:pic>
      <p:pic>
        <p:nvPicPr>
          <p:cNvPr id="9" name="Picture 8"/>
          <p:cNvPicPr>
            <a:picLocks noChangeAspect="1"/>
          </p:cNvPicPr>
          <p:nvPr userDrawn="1"/>
        </p:nvPicPr>
        <p:blipFill rotWithShape="1">
          <a:blip r:embed="rId3" cstate="screen">
            <a:extLst>
              <a:ext uri="{28A0092B-C50C-407E-A947-70E740481C1C}">
                <a14:useLocalDpi xmlns:a14="http://schemas.microsoft.com/office/drawing/2010/main"/>
              </a:ext>
            </a:extLst>
          </a:blip>
          <a:srcRect l="-1" t="-8952" r="-7382"/>
          <a:stretch/>
        </p:blipFill>
        <p:spPr>
          <a:xfrm rot="10800000">
            <a:off x="1122288" y="0"/>
            <a:ext cx="5921979" cy="3390900"/>
          </a:xfrm>
          <a:prstGeom prst="rect">
            <a:avLst/>
          </a:prstGeom>
        </p:spPr>
      </p:pic>
    </p:spTree>
    <p:extLst>
      <p:ext uri="{BB962C8B-B14F-4D97-AF65-F5344CB8AC3E}">
        <p14:creationId xmlns:p14="http://schemas.microsoft.com/office/powerpoint/2010/main" val="286554495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BLUE ICON CIRCLE - with text">
    <p:spTree>
      <p:nvGrpSpPr>
        <p:cNvPr id="1" name=""/>
        <p:cNvGrpSpPr/>
        <p:nvPr/>
      </p:nvGrpSpPr>
      <p:grpSpPr>
        <a:xfrm>
          <a:off x="0" y="0"/>
          <a:ext cx="0" cy="0"/>
          <a:chOff x="0" y="0"/>
          <a:chExt cx="0" cy="0"/>
        </a:xfrm>
      </p:grpSpPr>
      <p:sp>
        <p:nvSpPr>
          <p:cNvPr id="32" name="Text Placeholder 25"/>
          <p:cNvSpPr>
            <a:spLocks noGrp="1"/>
          </p:cNvSpPr>
          <p:nvPr>
            <p:ph type="body" sz="quarter" idx="20" hasCustomPrompt="1"/>
          </p:nvPr>
        </p:nvSpPr>
        <p:spPr>
          <a:xfrm>
            <a:off x="2495266" y="1754551"/>
            <a:ext cx="8403792" cy="3872188"/>
          </a:xfrm>
        </p:spPr>
        <p:txBody>
          <a:bodyPr>
            <a:noAutofit/>
          </a:bodyPr>
          <a:lstStyle>
            <a:lvl1pPr marL="342900" indent="-342900" algn="l">
              <a:buClr>
                <a:srgbClr val="2E95D2"/>
              </a:buClr>
              <a:buFont typeface="Arial" charset="0"/>
              <a:buChar char="•"/>
              <a:defRPr sz="24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cxnSp>
        <p:nvCxnSpPr>
          <p:cNvPr id="3" name="Straight Connector 2"/>
          <p:cNvCxnSpPr/>
          <p:nvPr userDrawn="1"/>
        </p:nvCxnSpPr>
        <p:spPr>
          <a:xfrm flipH="1">
            <a:off x="0" y="1150377"/>
            <a:ext cx="12192000" cy="0"/>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35" name="Text Placeholder 23"/>
          <p:cNvSpPr>
            <a:spLocks noGrp="1"/>
          </p:cNvSpPr>
          <p:nvPr>
            <p:ph type="body" sz="quarter" idx="21" hasCustomPrompt="1"/>
          </p:nvPr>
        </p:nvSpPr>
        <p:spPr>
          <a:xfrm>
            <a:off x="2495266" y="751297"/>
            <a:ext cx="8403792" cy="857158"/>
          </a:xfrm>
          <a:solidFill>
            <a:schemeClr val="bg1"/>
          </a:solidFill>
        </p:spPr>
        <p:txBody>
          <a:bodyPr anchor="t">
            <a:normAutofit/>
          </a:bodyPr>
          <a:lstStyle>
            <a:lvl1pPr marL="0" indent="0" algn="l">
              <a:buNone/>
              <a:defRPr sz="3600" i="0">
                <a:solidFill>
                  <a:srgbClr val="6D6E6C"/>
                </a:solidFill>
                <a:latin typeface="+mn-lt"/>
              </a:defRPr>
            </a:lvl1pPr>
          </a:lstStyle>
          <a:p>
            <a:pPr lvl="0"/>
            <a:r>
              <a:rPr lang="en-US" dirty="0"/>
              <a:t>TITLE</a:t>
            </a:r>
          </a:p>
        </p:txBody>
      </p:sp>
      <p:sp>
        <p:nvSpPr>
          <p:cNvPr id="2" name="Right Triangle 1"/>
          <p:cNvSpPr/>
          <p:nvPr userDrawn="1"/>
        </p:nvSpPr>
        <p:spPr>
          <a:xfrm rot="13500000">
            <a:off x="-716637" y="382043"/>
            <a:ext cx="1578383" cy="1536669"/>
          </a:xfrm>
          <a:custGeom>
            <a:avLst/>
            <a:gdLst>
              <a:gd name="connsiteX0" fmla="*/ 0 w 1401097"/>
              <a:gd name="connsiteY0" fmla="*/ 1401097 h 1401097"/>
              <a:gd name="connsiteX1" fmla="*/ 0 w 1401097"/>
              <a:gd name="connsiteY1" fmla="*/ 0 h 1401097"/>
              <a:gd name="connsiteX2" fmla="*/ 1401097 w 1401097"/>
              <a:gd name="connsiteY2" fmla="*/ 1401097 h 1401097"/>
              <a:gd name="connsiteX3" fmla="*/ 0 w 1401097"/>
              <a:gd name="connsiteY3" fmla="*/ 1401097 h 1401097"/>
              <a:gd name="connsiteX0" fmla="*/ 0 w 1578383"/>
              <a:gd name="connsiteY0" fmla="*/ 1536669 h 1536669"/>
              <a:gd name="connsiteX1" fmla="*/ 177286 w 1578383"/>
              <a:gd name="connsiteY1" fmla="*/ 0 h 1536669"/>
              <a:gd name="connsiteX2" fmla="*/ 1578383 w 1578383"/>
              <a:gd name="connsiteY2" fmla="*/ 1401097 h 1536669"/>
              <a:gd name="connsiteX3" fmla="*/ 0 w 1578383"/>
              <a:gd name="connsiteY3" fmla="*/ 1536669 h 1536669"/>
            </a:gdLst>
            <a:ahLst/>
            <a:cxnLst>
              <a:cxn ang="0">
                <a:pos x="connsiteX0" y="connsiteY0"/>
              </a:cxn>
              <a:cxn ang="0">
                <a:pos x="connsiteX1" y="connsiteY1"/>
              </a:cxn>
              <a:cxn ang="0">
                <a:pos x="connsiteX2" y="connsiteY2"/>
              </a:cxn>
              <a:cxn ang="0">
                <a:pos x="connsiteX3" y="connsiteY3"/>
              </a:cxn>
            </a:cxnLst>
            <a:rect l="l" t="t" r="r" b="b"/>
            <a:pathLst>
              <a:path w="1578383" h="1536669">
                <a:moveTo>
                  <a:pt x="0" y="1536669"/>
                </a:moveTo>
                <a:lnTo>
                  <a:pt x="177286" y="0"/>
                </a:lnTo>
                <a:lnTo>
                  <a:pt x="1578383" y="1401097"/>
                </a:lnTo>
                <a:lnTo>
                  <a:pt x="0" y="1536669"/>
                </a:lnTo>
                <a:close/>
              </a:path>
            </a:pathLst>
          </a:cu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0" name="Picture 9"/>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con slide">
    <p:spTree>
      <p:nvGrpSpPr>
        <p:cNvPr id="1" name=""/>
        <p:cNvGrpSpPr/>
        <p:nvPr/>
      </p:nvGrpSpPr>
      <p:grpSpPr>
        <a:xfrm>
          <a:off x="0" y="0"/>
          <a:ext cx="0" cy="0"/>
          <a:chOff x="0" y="0"/>
          <a:chExt cx="0" cy="0"/>
        </a:xfrm>
      </p:grpSpPr>
      <p:sp>
        <p:nvSpPr>
          <p:cNvPr id="22" name="Rectangle 21"/>
          <p:cNvSpPr/>
          <p:nvPr userDrawn="1"/>
        </p:nvSpPr>
        <p:spPr>
          <a:xfrm>
            <a:off x="0" y="-1"/>
            <a:ext cx="12192000" cy="6858001"/>
          </a:xfrm>
          <a:prstGeom prst="rect">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p:cNvSpPr/>
          <p:nvPr userDrawn="1"/>
        </p:nvSpPr>
        <p:spPr>
          <a:xfrm>
            <a:off x="586902" y="491138"/>
            <a:ext cx="3812570" cy="5447645"/>
          </a:xfrm>
          <a:prstGeom prst="rect">
            <a:avLst/>
          </a:prstGeom>
        </p:spPr>
        <p:txBody>
          <a:bodyPr wrap="square">
            <a:spAutoFit/>
          </a:bodyPr>
          <a:lstStyle/>
          <a:p>
            <a:pPr marL="0" lvl="0" indent="0" algn="l" rtl="0">
              <a:spcBef>
                <a:spcPts val="0"/>
              </a:spcBef>
              <a:spcAft>
                <a:spcPts val="0"/>
              </a:spcAft>
              <a:buClr>
                <a:schemeClr val="dk1"/>
              </a:buClr>
              <a:buSzPts val="1100"/>
              <a:buFont typeface="Arial"/>
              <a:buNone/>
            </a:pPr>
            <a:r>
              <a:rPr lang="en-IE" sz="3600" dirty="0">
                <a:solidFill>
                  <a:schemeClr val="bg1"/>
                </a:solidFill>
                <a:latin typeface="+mn-lt"/>
                <a:ea typeface="Quattrocento Sans"/>
                <a:cs typeface="Quattrocento Sans"/>
                <a:sym typeface="Quattrocento Sans"/>
              </a:rPr>
              <a:t>ICONS</a:t>
            </a:r>
            <a:r>
              <a:rPr lang="en-IE" sz="3600" baseline="0" dirty="0">
                <a:solidFill>
                  <a:schemeClr val="bg1"/>
                </a:solidFill>
                <a:latin typeface="+mn-lt"/>
                <a:ea typeface="Quattrocento Sans"/>
                <a:cs typeface="Quattrocento Sans"/>
                <a:sym typeface="Quattrocento Sans"/>
              </a:rPr>
              <a:t> WHICH CAN BE USED WITHIN </a:t>
            </a:r>
            <a:r>
              <a:rPr lang="en-IE" sz="3600" baseline="0">
                <a:solidFill>
                  <a:schemeClr val="bg1"/>
                </a:solidFill>
                <a:latin typeface="+mn-lt"/>
                <a:ea typeface="Quattrocento Sans"/>
                <a:cs typeface="Quattrocento Sans"/>
                <a:sym typeface="Quattrocento Sans"/>
              </a:rPr>
              <a:t>THE </a:t>
            </a:r>
            <a:r>
              <a:rPr lang="en-IE" sz="3600" b="1" baseline="0">
                <a:solidFill>
                  <a:schemeClr val="bg1"/>
                </a:solidFill>
                <a:latin typeface="+mn-lt"/>
                <a:ea typeface="Quattrocento Sans"/>
                <a:cs typeface="Quattrocento Sans"/>
                <a:sym typeface="Quattrocento Sans"/>
              </a:rPr>
              <a:t>AMBITION TO EMPLOY </a:t>
            </a:r>
            <a:r>
              <a:rPr lang="en-IE" sz="3600" baseline="0">
                <a:solidFill>
                  <a:schemeClr val="bg1"/>
                </a:solidFill>
                <a:latin typeface="+mn-lt"/>
                <a:ea typeface="Quattrocento Sans"/>
                <a:cs typeface="Quattrocento Sans"/>
                <a:sym typeface="Quattrocento Sans"/>
              </a:rPr>
              <a:t>POWERPOINT</a:t>
            </a:r>
            <a:endParaRPr lang="en-IE" sz="3600" baseline="0" dirty="0">
              <a:solidFill>
                <a:schemeClr val="bg1"/>
              </a:solidFill>
              <a:latin typeface="+mn-lt"/>
              <a:ea typeface="Quattrocento Sans"/>
              <a:cs typeface="Quattrocento Sans"/>
              <a:sym typeface="Quattrocento Sans"/>
            </a:endParaRPr>
          </a:p>
          <a:p>
            <a:pPr marL="0" lvl="0" indent="0" algn="l" rtl="0">
              <a:spcBef>
                <a:spcPts val="0"/>
              </a:spcBef>
              <a:spcAft>
                <a:spcPts val="0"/>
              </a:spcAft>
              <a:buClr>
                <a:schemeClr val="dk1"/>
              </a:buClr>
              <a:buSzPts val="1100"/>
              <a:buFont typeface="Arial"/>
              <a:buNone/>
            </a:pPr>
            <a:endParaRPr lang="en-IE" sz="3600" dirty="0">
              <a:solidFill>
                <a:schemeClr val="bg1"/>
              </a:solidFill>
              <a:latin typeface="+mn-lt"/>
              <a:ea typeface="Quattrocento Sans"/>
              <a:cs typeface="Quattrocento Sans"/>
              <a:sym typeface="Quattrocento Sans"/>
            </a:endParaRPr>
          </a:p>
          <a:p>
            <a:pPr marL="52388" lvl="0" indent="0" algn="l" rtl="0">
              <a:spcBef>
                <a:spcPts val="0"/>
              </a:spcBef>
              <a:spcAft>
                <a:spcPts val="0"/>
              </a:spcAft>
              <a:buClr>
                <a:schemeClr val="dk1"/>
              </a:buClr>
              <a:buSzPts val="900"/>
              <a:buFont typeface="Quattrocento Sans"/>
              <a:buNone/>
              <a:tabLst/>
            </a:pPr>
            <a:r>
              <a:rPr lang="en-IE" sz="2400" i="1" dirty="0">
                <a:solidFill>
                  <a:schemeClr val="bg1"/>
                </a:solidFill>
                <a:latin typeface="+mn-lt"/>
                <a:ea typeface="Quattrocento Sans"/>
                <a:cs typeface="Quattrocento Sans"/>
                <a:sym typeface="Quattrocento Sans"/>
              </a:rPr>
              <a:t>Resize them without losing quality.</a:t>
            </a:r>
            <a:r>
              <a:rPr lang="en-IE" sz="2400" i="1" baseline="0" dirty="0">
                <a:solidFill>
                  <a:schemeClr val="bg1"/>
                </a:solidFill>
                <a:latin typeface="+mn-lt"/>
                <a:ea typeface="Quattrocento Sans"/>
                <a:cs typeface="Quattrocento Sans"/>
                <a:sym typeface="Quattrocento Sans"/>
              </a:rPr>
              <a:t> </a:t>
            </a:r>
            <a:r>
              <a:rPr lang="en-IE" sz="2400" i="1" dirty="0">
                <a:solidFill>
                  <a:schemeClr val="bg1"/>
                </a:solidFill>
                <a:latin typeface="+mn-lt"/>
                <a:ea typeface="Quattrocento Sans"/>
                <a:cs typeface="Quattrocento Sans"/>
                <a:sym typeface="Quattrocento Sans"/>
              </a:rPr>
              <a:t> Change line colour, width and style.</a:t>
            </a:r>
            <a:r>
              <a:rPr lang="en-IE" sz="2400" i="1" baseline="0" dirty="0">
                <a:solidFill>
                  <a:schemeClr val="bg1"/>
                </a:solidFill>
                <a:latin typeface="+mn-lt"/>
                <a:ea typeface="Quattrocento Sans"/>
                <a:cs typeface="Quattrocento Sans"/>
                <a:sym typeface="Quattrocento Sans"/>
              </a:rPr>
              <a:t> </a:t>
            </a:r>
          </a:p>
          <a:p>
            <a:pPr marL="0" lvl="0" indent="0" algn="l" rtl="0">
              <a:spcBef>
                <a:spcPts val="0"/>
              </a:spcBef>
              <a:spcAft>
                <a:spcPts val="0"/>
              </a:spcAft>
              <a:buClr>
                <a:schemeClr val="dk1"/>
              </a:buClr>
              <a:buSzPts val="1100"/>
              <a:buFont typeface="Arial"/>
              <a:buNone/>
            </a:pPr>
            <a:endParaRPr lang="en" sz="3600" dirty="0">
              <a:solidFill>
                <a:schemeClr val="bg1"/>
              </a:solidFill>
              <a:latin typeface="+mn-lt"/>
              <a:ea typeface="Quattrocento Sans"/>
              <a:cs typeface="Quattrocento Sans"/>
              <a:sym typeface="Quattrocento Sans"/>
            </a:endParaRPr>
          </a:p>
          <a:p>
            <a:pPr marL="0" lvl="0" indent="0" algn="l" rtl="0">
              <a:spcBef>
                <a:spcPts val="0"/>
              </a:spcBef>
              <a:spcAft>
                <a:spcPts val="0"/>
              </a:spcAft>
              <a:buFont typeface="Arial" charset="0"/>
              <a:buNone/>
            </a:pPr>
            <a:r>
              <a:rPr lang="en" sz="2400" dirty="0">
                <a:solidFill>
                  <a:schemeClr val="bg1"/>
                </a:solidFill>
                <a:latin typeface="+mn-lt"/>
                <a:ea typeface="Quattrocento Sans"/>
                <a:cs typeface="Quattrocento Sans"/>
                <a:sym typeface="Quattrocento Sans"/>
              </a:rPr>
              <a:t>Isn’t that nice? :)</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PINK ICON CIRCLE - with text">
    <p:spTree>
      <p:nvGrpSpPr>
        <p:cNvPr id="1" name=""/>
        <p:cNvGrpSpPr/>
        <p:nvPr/>
      </p:nvGrpSpPr>
      <p:grpSpPr>
        <a:xfrm>
          <a:off x="0" y="0"/>
          <a:ext cx="0" cy="0"/>
          <a:chOff x="0" y="0"/>
          <a:chExt cx="0" cy="0"/>
        </a:xfrm>
      </p:grpSpPr>
      <p:sp>
        <p:nvSpPr>
          <p:cNvPr id="14" name="Text Placeholder 25"/>
          <p:cNvSpPr>
            <a:spLocks noGrp="1"/>
          </p:cNvSpPr>
          <p:nvPr>
            <p:ph type="body" sz="quarter" idx="20" hasCustomPrompt="1"/>
          </p:nvPr>
        </p:nvSpPr>
        <p:spPr>
          <a:xfrm>
            <a:off x="2495266" y="1754551"/>
            <a:ext cx="8403792" cy="3872188"/>
          </a:xfrm>
        </p:spPr>
        <p:txBody>
          <a:bodyPr>
            <a:noAutofit/>
          </a:bodyPr>
          <a:lstStyle>
            <a:lvl1pPr marL="342900" indent="-342900" algn="l">
              <a:buClr>
                <a:srgbClr val="CE1779"/>
              </a:buClr>
              <a:buFont typeface="Arial" charset="0"/>
              <a:buChar char="•"/>
              <a:tabLst>
                <a:tab pos="6437313" algn="l"/>
              </a:tabLst>
              <a:defRPr sz="24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cxnSp>
        <p:nvCxnSpPr>
          <p:cNvPr id="15" name="Straight Connector 14"/>
          <p:cNvCxnSpPr/>
          <p:nvPr userDrawn="1"/>
        </p:nvCxnSpPr>
        <p:spPr>
          <a:xfrm flipH="1">
            <a:off x="0" y="1150377"/>
            <a:ext cx="12192000" cy="0"/>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16" name="Text Placeholder 23"/>
          <p:cNvSpPr>
            <a:spLocks noGrp="1"/>
          </p:cNvSpPr>
          <p:nvPr>
            <p:ph type="body" sz="quarter" idx="21" hasCustomPrompt="1"/>
          </p:nvPr>
        </p:nvSpPr>
        <p:spPr>
          <a:xfrm>
            <a:off x="2495266" y="751297"/>
            <a:ext cx="8403792" cy="857158"/>
          </a:xfrm>
          <a:solidFill>
            <a:schemeClr val="bg1"/>
          </a:solidFill>
        </p:spPr>
        <p:txBody>
          <a:bodyPr anchor="t">
            <a:normAutofit/>
          </a:bodyPr>
          <a:lstStyle>
            <a:lvl1pPr marL="0" indent="0" algn="l">
              <a:buNone/>
              <a:defRPr sz="3600" i="0">
                <a:solidFill>
                  <a:srgbClr val="6D6E6C"/>
                </a:solidFill>
                <a:latin typeface="+mn-lt"/>
              </a:defRPr>
            </a:lvl1pPr>
          </a:lstStyle>
          <a:p>
            <a:pPr lvl="0"/>
            <a:r>
              <a:rPr lang="en-US" dirty="0"/>
              <a:t>TITLE</a:t>
            </a:r>
          </a:p>
        </p:txBody>
      </p:sp>
      <p:sp>
        <p:nvSpPr>
          <p:cNvPr id="17" name="Right Triangle 1"/>
          <p:cNvSpPr/>
          <p:nvPr userDrawn="1"/>
        </p:nvSpPr>
        <p:spPr>
          <a:xfrm rot="13500000">
            <a:off x="-716637" y="382043"/>
            <a:ext cx="1578383" cy="1536669"/>
          </a:xfrm>
          <a:custGeom>
            <a:avLst/>
            <a:gdLst>
              <a:gd name="connsiteX0" fmla="*/ 0 w 1401097"/>
              <a:gd name="connsiteY0" fmla="*/ 1401097 h 1401097"/>
              <a:gd name="connsiteX1" fmla="*/ 0 w 1401097"/>
              <a:gd name="connsiteY1" fmla="*/ 0 h 1401097"/>
              <a:gd name="connsiteX2" fmla="*/ 1401097 w 1401097"/>
              <a:gd name="connsiteY2" fmla="*/ 1401097 h 1401097"/>
              <a:gd name="connsiteX3" fmla="*/ 0 w 1401097"/>
              <a:gd name="connsiteY3" fmla="*/ 1401097 h 1401097"/>
              <a:gd name="connsiteX0" fmla="*/ 0 w 1578383"/>
              <a:gd name="connsiteY0" fmla="*/ 1536669 h 1536669"/>
              <a:gd name="connsiteX1" fmla="*/ 177286 w 1578383"/>
              <a:gd name="connsiteY1" fmla="*/ 0 h 1536669"/>
              <a:gd name="connsiteX2" fmla="*/ 1578383 w 1578383"/>
              <a:gd name="connsiteY2" fmla="*/ 1401097 h 1536669"/>
              <a:gd name="connsiteX3" fmla="*/ 0 w 1578383"/>
              <a:gd name="connsiteY3" fmla="*/ 1536669 h 1536669"/>
            </a:gdLst>
            <a:ahLst/>
            <a:cxnLst>
              <a:cxn ang="0">
                <a:pos x="connsiteX0" y="connsiteY0"/>
              </a:cxn>
              <a:cxn ang="0">
                <a:pos x="connsiteX1" y="connsiteY1"/>
              </a:cxn>
              <a:cxn ang="0">
                <a:pos x="connsiteX2" y="connsiteY2"/>
              </a:cxn>
              <a:cxn ang="0">
                <a:pos x="connsiteX3" y="connsiteY3"/>
              </a:cxn>
            </a:cxnLst>
            <a:rect l="l" t="t" r="r" b="b"/>
            <a:pathLst>
              <a:path w="1578383" h="1536669">
                <a:moveTo>
                  <a:pt x="0" y="1536669"/>
                </a:moveTo>
                <a:lnTo>
                  <a:pt x="177286" y="0"/>
                </a:lnTo>
                <a:lnTo>
                  <a:pt x="1578383" y="1401097"/>
                </a:lnTo>
                <a:lnTo>
                  <a:pt x="0" y="1536669"/>
                </a:lnTo>
                <a:close/>
              </a:path>
            </a:pathLst>
          </a:cu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9" name="Picture 18"/>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ORAGNE ICON CIRCLE - with text">
    <p:spTree>
      <p:nvGrpSpPr>
        <p:cNvPr id="1" name=""/>
        <p:cNvGrpSpPr/>
        <p:nvPr/>
      </p:nvGrpSpPr>
      <p:grpSpPr>
        <a:xfrm>
          <a:off x="0" y="0"/>
          <a:ext cx="0" cy="0"/>
          <a:chOff x="0" y="0"/>
          <a:chExt cx="0" cy="0"/>
        </a:xfrm>
      </p:grpSpPr>
      <p:sp>
        <p:nvSpPr>
          <p:cNvPr id="8" name="Text Placeholder 25"/>
          <p:cNvSpPr>
            <a:spLocks noGrp="1"/>
          </p:cNvSpPr>
          <p:nvPr>
            <p:ph type="body" sz="quarter" idx="20" hasCustomPrompt="1"/>
          </p:nvPr>
        </p:nvSpPr>
        <p:spPr>
          <a:xfrm>
            <a:off x="2495266" y="1754551"/>
            <a:ext cx="8403792" cy="3872188"/>
          </a:xfrm>
        </p:spPr>
        <p:txBody>
          <a:bodyPr>
            <a:noAutofit/>
          </a:bodyPr>
          <a:lstStyle>
            <a:lvl1pPr marL="342900" indent="-342900" algn="l">
              <a:buClr>
                <a:srgbClr val="EE7123"/>
              </a:buClr>
              <a:buFont typeface="Arial" charset="0"/>
              <a:buChar char="•"/>
              <a:defRPr sz="24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cxnSp>
        <p:nvCxnSpPr>
          <p:cNvPr id="9" name="Straight Connector 8"/>
          <p:cNvCxnSpPr/>
          <p:nvPr userDrawn="1"/>
        </p:nvCxnSpPr>
        <p:spPr>
          <a:xfrm flipH="1">
            <a:off x="0" y="1150377"/>
            <a:ext cx="12192000" cy="0"/>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10" name="Text Placeholder 23"/>
          <p:cNvSpPr>
            <a:spLocks noGrp="1"/>
          </p:cNvSpPr>
          <p:nvPr>
            <p:ph type="body" sz="quarter" idx="21" hasCustomPrompt="1"/>
          </p:nvPr>
        </p:nvSpPr>
        <p:spPr>
          <a:xfrm>
            <a:off x="2495266" y="751297"/>
            <a:ext cx="8403792" cy="857158"/>
          </a:xfrm>
          <a:solidFill>
            <a:schemeClr val="bg1"/>
          </a:solidFill>
        </p:spPr>
        <p:txBody>
          <a:bodyPr anchor="t">
            <a:normAutofit/>
          </a:bodyPr>
          <a:lstStyle>
            <a:lvl1pPr marL="0" indent="0" algn="l">
              <a:buNone/>
              <a:defRPr sz="3600" i="0">
                <a:solidFill>
                  <a:srgbClr val="6D6E6C"/>
                </a:solidFill>
                <a:latin typeface="+mn-lt"/>
              </a:defRPr>
            </a:lvl1pPr>
          </a:lstStyle>
          <a:p>
            <a:pPr lvl="0"/>
            <a:r>
              <a:rPr lang="en-US" dirty="0"/>
              <a:t>TITLE</a:t>
            </a:r>
          </a:p>
        </p:txBody>
      </p:sp>
      <p:sp>
        <p:nvSpPr>
          <p:cNvPr id="11" name="Right Triangle 1"/>
          <p:cNvSpPr/>
          <p:nvPr userDrawn="1"/>
        </p:nvSpPr>
        <p:spPr>
          <a:xfrm rot="13500000">
            <a:off x="-716637" y="382043"/>
            <a:ext cx="1578383" cy="1536669"/>
          </a:xfrm>
          <a:custGeom>
            <a:avLst/>
            <a:gdLst>
              <a:gd name="connsiteX0" fmla="*/ 0 w 1401097"/>
              <a:gd name="connsiteY0" fmla="*/ 1401097 h 1401097"/>
              <a:gd name="connsiteX1" fmla="*/ 0 w 1401097"/>
              <a:gd name="connsiteY1" fmla="*/ 0 h 1401097"/>
              <a:gd name="connsiteX2" fmla="*/ 1401097 w 1401097"/>
              <a:gd name="connsiteY2" fmla="*/ 1401097 h 1401097"/>
              <a:gd name="connsiteX3" fmla="*/ 0 w 1401097"/>
              <a:gd name="connsiteY3" fmla="*/ 1401097 h 1401097"/>
              <a:gd name="connsiteX0" fmla="*/ 0 w 1578383"/>
              <a:gd name="connsiteY0" fmla="*/ 1536669 h 1536669"/>
              <a:gd name="connsiteX1" fmla="*/ 177286 w 1578383"/>
              <a:gd name="connsiteY1" fmla="*/ 0 h 1536669"/>
              <a:gd name="connsiteX2" fmla="*/ 1578383 w 1578383"/>
              <a:gd name="connsiteY2" fmla="*/ 1401097 h 1536669"/>
              <a:gd name="connsiteX3" fmla="*/ 0 w 1578383"/>
              <a:gd name="connsiteY3" fmla="*/ 1536669 h 1536669"/>
            </a:gdLst>
            <a:ahLst/>
            <a:cxnLst>
              <a:cxn ang="0">
                <a:pos x="connsiteX0" y="connsiteY0"/>
              </a:cxn>
              <a:cxn ang="0">
                <a:pos x="connsiteX1" y="connsiteY1"/>
              </a:cxn>
              <a:cxn ang="0">
                <a:pos x="connsiteX2" y="connsiteY2"/>
              </a:cxn>
              <a:cxn ang="0">
                <a:pos x="connsiteX3" y="connsiteY3"/>
              </a:cxn>
            </a:cxnLst>
            <a:rect l="l" t="t" r="r" b="b"/>
            <a:pathLst>
              <a:path w="1578383" h="1536669">
                <a:moveTo>
                  <a:pt x="0" y="1536669"/>
                </a:moveTo>
                <a:lnTo>
                  <a:pt x="177286" y="0"/>
                </a:lnTo>
                <a:lnTo>
                  <a:pt x="1578383" y="1401097"/>
                </a:lnTo>
                <a:lnTo>
                  <a:pt x="0" y="1536669"/>
                </a:lnTo>
                <a:close/>
              </a:path>
            </a:pathLst>
          </a:cu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3" name="Picture 12"/>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UE ICON CIRCLE - with photo &amp; text">
    <p:spTree>
      <p:nvGrpSpPr>
        <p:cNvPr id="1" name=""/>
        <p:cNvGrpSpPr/>
        <p:nvPr/>
      </p:nvGrpSpPr>
      <p:grpSpPr>
        <a:xfrm>
          <a:off x="0" y="0"/>
          <a:ext cx="0" cy="0"/>
          <a:chOff x="0" y="0"/>
          <a:chExt cx="0" cy="0"/>
        </a:xfrm>
      </p:grpSpPr>
      <p:sp>
        <p:nvSpPr>
          <p:cNvPr id="16" name="Picture Placeholder 2"/>
          <p:cNvSpPr>
            <a:spLocks noGrp="1"/>
          </p:cNvSpPr>
          <p:nvPr>
            <p:ph type="pic" sz="quarter" idx="23" hasCustomPrompt="1"/>
          </p:nvPr>
        </p:nvSpPr>
        <p:spPr>
          <a:xfrm>
            <a:off x="4096" y="663677"/>
            <a:ext cx="5525734" cy="6199182"/>
          </a:xfrm>
          <a:custGeom>
            <a:avLst/>
            <a:gdLst>
              <a:gd name="connsiteX0" fmla="*/ 0 w 4641850"/>
              <a:gd name="connsiteY0" fmla="*/ 0 h 4217988"/>
              <a:gd name="connsiteX1" fmla="*/ 3938838 w 4641850"/>
              <a:gd name="connsiteY1" fmla="*/ 0 h 4217988"/>
              <a:gd name="connsiteX2" fmla="*/ 4641850 w 4641850"/>
              <a:gd name="connsiteY2" fmla="*/ 703012 h 4217988"/>
              <a:gd name="connsiteX3" fmla="*/ 4641850 w 4641850"/>
              <a:gd name="connsiteY3" fmla="*/ 4217988 h 4217988"/>
              <a:gd name="connsiteX4" fmla="*/ 4641850 w 4641850"/>
              <a:gd name="connsiteY4" fmla="*/ 4217988 h 4217988"/>
              <a:gd name="connsiteX5" fmla="*/ 703012 w 4641850"/>
              <a:gd name="connsiteY5" fmla="*/ 4217988 h 4217988"/>
              <a:gd name="connsiteX6" fmla="*/ 0 w 4641850"/>
              <a:gd name="connsiteY6" fmla="*/ 3514976 h 4217988"/>
              <a:gd name="connsiteX7" fmla="*/ 0 w 4641850"/>
              <a:gd name="connsiteY7" fmla="*/ 0 h 4217988"/>
              <a:gd name="connsiteX0" fmla="*/ 0 w 5084301"/>
              <a:gd name="connsiteY0" fmla="*/ 0 h 4881665"/>
              <a:gd name="connsiteX1" fmla="*/ 4381289 w 5084301"/>
              <a:gd name="connsiteY1" fmla="*/ 663677 h 4881665"/>
              <a:gd name="connsiteX2" fmla="*/ 5084301 w 5084301"/>
              <a:gd name="connsiteY2" fmla="*/ 1366689 h 4881665"/>
              <a:gd name="connsiteX3" fmla="*/ 5084301 w 5084301"/>
              <a:gd name="connsiteY3" fmla="*/ 4881665 h 4881665"/>
              <a:gd name="connsiteX4" fmla="*/ 5084301 w 5084301"/>
              <a:gd name="connsiteY4" fmla="*/ 4881665 h 4881665"/>
              <a:gd name="connsiteX5" fmla="*/ 1145463 w 5084301"/>
              <a:gd name="connsiteY5" fmla="*/ 4881665 h 4881665"/>
              <a:gd name="connsiteX6" fmla="*/ 442451 w 5084301"/>
              <a:gd name="connsiteY6" fmla="*/ 4178653 h 4881665"/>
              <a:gd name="connsiteX7" fmla="*/ 0 w 5084301"/>
              <a:gd name="connsiteY7" fmla="*/ 0 h 4881665"/>
              <a:gd name="connsiteX0" fmla="*/ 0 w 5084301"/>
              <a:gd name="connsiteY0" fmla="*/ 0 h 6228679"/>
              <a:gd name="connsiteX1" fmla="*/ 4381289 w 5084301"/>
              <a:gd name="connsiteY1" fmla="*/ 663677 h 6228679"/>
              <a:gd name="connsiteX2" fmla="*/ 5084301 w 5084301"/>
              <a:gd name="connsiteY2" fmla="*/ 1366689 h 6228679"/>
              <a:gd name="connsiteX3" fmla="*/ 5084301 w 5084301"/>
              <a:gd name="connsiteY3" fmla="*/ 4881665 h 6228679"/>
              <a:gd name="connsiteX4" fmla="*/ 5084301 w 5084301"/>
              <a:gd name="connsiteY4" fmla="*/ 4881665 h 6228679"/>
              <a:gd name="connsiteX5" fmla="*/ 1145463 w 5084301"/>
              <a:gd name="connsiteY5" fmla="*/ 4881665 h 6228679"/>
              <a:gd name="connsiteX6" fmla="*/ 14748 w 5084301"/>
              <a:gd name="connsiteY6" fmla="*/ 6228679 h 6228679"/>
              <a:gd name="connsiteX7" fmla="*/ 0 w 5084301"/>
              <a:gd name="connsiteY7" fmla="*/ 0 h 6228679"/>
              <a:gd name="connsiteX0" fmla="*/ 0 w 5084301"/>
              <a:gd name="connsiteY0" fmla="*/ 0 h 6228679"/>
              <a:gd name="connsiteX1" fmla="*/ 4381289 w 5084301"/>
              <a:gd name="connsiteY1" fmla="*/ 663677 h 6228679"/>
              <a:gd name="connsiteX2" fmla="*/ 5084301 w 5084301"/>
              <a:gd name="connsiteY2" fmla="*/ 1366689 h 6228679"/>
              <a:gd name="connsiteX3" fmla="*/ 5084301 w 5084301"/>
              <a:gd name="connsiteY3" fmla="*/ 4881665 h 6228679"/>
              <a:gd name="connsiteX4" fmla="*/ 2503333 w 5084301"/>
              <a:gd name="connsiteY4" fmla="*/ 1445291 h 6228679"/>
              <a:gd name="connsiteX5" fmla="*/ 1145463 w 5084301"/>
              <a:gd name="connsiteY5" fmla="*/ 4881665 h 6228679"/>
              <a:gd name="connsiteX6" fmla="*/ 14748 w 5084301"/>
              <a:gd name="connsiteY6" fmla="*/ 6228679 h 6228679"/>
              <a:gd name="connsiteX7" fmla="*/ 0 w 5084301"/>
              <a:gd name="connsiteY7" fmla="*/ 0 h 6228679"/>
              <a:gd name="connsiteX0" fmla="*/ 0 w 5084301"/>
              <a:gd name="connsiteY0" fmla="*/ 0 h 6228679"/>
              <a:gd name="connsiteX1" fmla="*/ 4381289 w 5084301"/>
              <a:gd name="connsiteY1" fmla="*/ 663677 h 6228679"/>
              <a:gd name="connsiteX2" fmla="*/ 5084301 w 5084301"/>
              <a:gd name="connsiteY2" fmla="*/ 1366689 h 6228679"/>
              <a:gd name="connsiteX3" fmla="*/ 4140404 w 5084301"/>
              <a:gd name="connsiteY3" fmla="*/ 1135575 h 6228679"/>
              <a:gd name="connsiteX4" fmla="*/ 2503333 w 5084301"/>
              <a:gd name="connsiteY4" fmla="*/ 1445291 h 6228679"/>
              <a:gd name="connsiteX5" fmla="*/ 1145463 w 5084301"/>
              <a:gd name="connsiteY5" fmla="*/ 4881665 h 6228679"/>
              <a:gd name="connsiteX6" fmla="*/ 14748 w 5084301"/>
              <a:gd name="connsiteY6" fmla="*/ 6228679 h 6228679"/>
              <a:gd name="connsiteX7" fmla="*/ 0 w 5084301"/>
              <a:gd name="connsiteY7" fmla="*/ 0 h 6228679"/>
              <a:gd name="connsiteX0" fmla="*/ 0 w 5584727"/>
              <a:gd name="connsiteY0" fmla="*/ 0 h 6228679"/>
              <a:gd name="connsiteX1" fmla="*/ 4381289 w 5584727"/>
              <a:gd name="connsiteY1" fmla="*/ 663677 h 6228679"/>
              <a:gd name="connsiteX2" fmla="*/ 5084301 w 5584727"/>
              <a:gd name="connsiteY2" fmla="*/ 1366689 h 6228679"/>
              <a:gd name="connsiteX3" fmla="*/ 4140404 w 5584727"/>
              <a:gd name="connsiteY3" fmla="*/ 1135575 h 6228679"/>
              <a:gd name="connsiteX4" fmla="*/ 2503333 w 5584727"/>
              <a:gd name="connsiteY4" fmla="*/ 1445291 h 6228679"/>
              <a:gd name="connsiteX5" fmla="*/ 5584727 w 5584727"/>
              <a:gd name="connsiteY5" fmla="*/ 3038116 h 6228679"/>
              <a:gd name="connsiteX6" fmla="*/ 14748 w 5584727"/>
              <a:gd name="connsiteY6" fmla="*/ 6228679 h 6228679"/>
              <a:gd name="connsiteX7" fmla="*/ 0 w 5584727"/>
              <a:gd name="connsiteY7" fmla="*/ 0 h 6228679"/>
              <a:gd name="connsiteX0" fmla="*/ 0 w 5584727"/>
              <a:gd name="connsiteY0" fmla="*/ 0 h 6154937"/>
              <a:gd name="connsiteX1" fmla="*/ 4381289 w 5584727"/>
              <a:gd name="connsiteY1" fmla="*/ 663677 h 6154937"/>
              <a:gd name="connsiteX2" fmla="*/ 5084301 w 5584727"/>
              <a:gd name="connsiteY2" fmla="*/ 1366689 h 6154937"/>
              <a:gd name="connsiteX3" fmla="*/ 4140404 w 5584727"/>
              <a:gd name="connsiteY3" fmla="*/ 1135575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84727"/>
              <a:gd name="connsiteY0" fmla="*/ 0 h 6154937"/>
              <a:gd name="connsiteX1" fmla="*/ 1461108 w 5584727"/>
              <a:gd name="connsiteY1" fmla="*/ 766916 h 6154937"/>
              <a:gd name="connsiteX2" fmla="*/ 5084301 w 5584727"/>
              <a:gd name="connsiteY2" fmla="*/ 1366689 h 6154937"/>
              <a:gd name="connsiteX3" fmla="*/ 4140404 w 5584727"/>
              <a:gd name="connsiteY3" fmla="*/ 1135575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84727"/>
              <a:gd name="connsiteY0" fmla="*/ 0 h 6154937"/>
              <a:gd name="connsiteX1" fmla="*/ 1461108 w 5584727"/>
              <a:gd name="connsiteY1" fmla="*/ 766916 h 6154937"/>
              <a:gd name="connsiteX2" fmla="*/ 1397204 w 5584727"/>
              <a:gd name="connsiteY2" fmla="*/ 1735399 h 6154937"/>
              <a:gd name="connsiteX3" fmla="*/ 4140404 w 5584727"/>
              <a:gd name="connsiteY3" fmla="*/ 1135575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84727"/>
              <a:gd name="connsiteY0" fmla="*/ 0 h 6154937"/>
              <a:gd name="connsiteX1" fmla="*/ 1461108 w 5584727"/>
              <a:gd name="connsiteY1" fmla="*/ 766916 h 6154937"/>
              <a:gd name="connsiteX2" fmla="*/ 1397204 w 5584727"/>
              <a:gd name="connsiteY2" fmla="*/ 1735399 h 6154937"/>
              <a:gd name="connsiteX3" fmla="*/ 2370598 w 5584727"/>
              <a:gd name="connsiteY3" fmla="*/ 1238813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40482"/>
              <a:gd name="connsiteY0" fmla="*/ 0 h 6154937"/>
              <a:gd name="connsiteX1" fmla="*/ 1461108 w 5540482"/>
              <a:gd name="connsiteY1" fmla="*/ 766916 h 6154937"/>
              <a:gd name="connsiteX2" fmla="*/ 1397204 w 5540482"/>
              <a:gd name="connsiteY2" fmla="*/ 1735399 h 6154937"/>
              <a:gd name="connsiteX3" fmla="*/ 2370598 w 5540482"/>
              <a:gd name="connsiteY3" fmla="*/ 1238813 h 6154937"/>
              <a:gd name="connsiteX4" fmla="*/ 2503333 w 5540482"/>
              <a:gd name="connsiteY4" fmla="*/ 1445291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397204 w 5540482"/>
              <a:gd name="connsiteY2" fmla="*/ 1735399 h 6154937"/>
              <a:gd name="connsiteX3" fmla="*/ 2370598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397204 w 5540482"/>
              <a:gd name="connsiteY2" fmla="*/ 1735399 h 6154937"/>
              <a:gd name="connsiteX3" fmla="*/ 2311605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397204 w 5540482"/>
              <a:gd name="connsiteY2" fmla="*/ 1794393 h 6154937"/>
              <a:gd name="connsiteX3" fmla="*/ 2311605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456198 w 5540482"/>
              <a:gd name="connsiteY2" fmla="*/ 1779645 h 6154937"/>
              <a:gd name="connsiteX3" fmla="*/ 2311605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1 w 5525734"/>
              <a:gd name="connsiteY0" fmla="*/ 0 h 6199182"/>
              <a:gd name="connsiteX1" fmla="*/ 1446360 w 5525734"/>
              <a:gd name="connsiteY1" fmla="*/ 811161 h 6199182"/>
              <a:gd name="connsiteX2" fmla="*/ 1441450 w 5525734"/>
              <a:gd name="connsiteY2" fmla="*/ 1823890 h 6199182"/>
              <a:gd name="connsiteX3" fmla="*/ 2296857 w 5525734"/>
              <a:gd name="connsiteY3" fmla="*/ 1283058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46360 w 5525734"/>
              <a:gd name="connsiteY1" fmla="*/ 811161 h 6199182"/>
              <a:gd name="connsiteX2" fmla="*/ 1437386 w 5525734"/>
              <a:gd name="connsiteY2" fmla="*/ 1787314 h 6199182"/>
              <a:gd name="connsiteX3" fmla="*/ 2296857 w 5525734"/>
              <a:gd name="connsiteY3" fmla="*/ 1283058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46360 w 5525734"/>
              <a:gd name="connsiteY1" fmla="*/ 811161 h 6199182"/>
              <a:gd name="connsiteX2" fmla="*/ 1437386 w 5525734"/>
              <a:gd name="connsiteY2" fmla="*/ 1787314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34168 w 5525734"/>
              <a:gd name="connsiteY1" fmla="*/ 803033 h 6199182"/>
              <a:gd name="connsiteX2" fmla="*/ 1437386 w 5525734"/>
              <a:gd name="connsiteY2" fmla="*/ 1787314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34168 w 5525734"/>
              <a:gd name="connsiteY1" fmla="*/ 803033 h 6199182"/>
              <a:gd name="connsiteX2" fmla="*/ 1364234 w 5525734"/>
              <a:gd name="connsiteY2" fmla="*/ 1949874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34168 w 5525734"/>
              <a:gd name="connsiteY1" fmla="*/ 803033 h 6199182"/>
              <a:gd name="connsiteX2" fmla="*/ 1433322 w 5525734"/>
              <a:gd name="connsiteY2" fmla="*/ 1799506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25734" h="6199182">
                <a:moveTo>
                  <a:pt x="1" y="0"/>
                </a:moveTo>
                <a:lnTo>
                  <a:pt x="1434168" y="803033"/>
                </a:lnTo>
                <a:cubicBezTo>
                  <a:pt x="1432531" y="1140609"/>
                  <a:pt x="1434959" y="1461930"/>
                  <a:pt x="1433322" y="1799506"/>
                </a:cubicBezTo>
                <a:lnTo>
                  <a:pt x="2333433" y="1299314"/>
                </a:lnTo>
                <a:lnTo>
                  <a:pt x="3801191" y="2138465"/>
                </a:lnTo>
                <a:lnTo>
                  <a:pt x="5525734" y="3111857"/>
                </a:lnTo>
                <a:lnTo>
                  <a:pt x="0" y="6199182"/>
                </a:lnTo>
                <a:cubicBezTo>
                  <a:pt x="0" y="4132788"/>
                  <a:pt x="1" y="2066394"/>
                  <a:pt x="1" y="0"/>
                </a:cubicBezTo>
                <a:close/>
              </a:path>
            </a:pathLst>
          </a:custGeom>
        </p:spPr>
        <p:txBody>
          <a:bodyPr>
            <a:normAutofit/>
          </a:bodyPr>
          <a:lstStyle>
            <a:lvl1pPr>
              <a:defRPr sz="2800">
                <a:solidFill>
                  <a:srgbClr val="6D6E6C"/>
                </a:solidFill>
              </a:defRPr>
            </a:lvl1pPr>
          </a:lstStyle>
          <a:p>
            <a:r>
              <a:rPr lang="en-US" dirty="0"/>
              <a:t> </a:t>
            </a:r>
          </a:p>
          <a:p>
            <a:endParaRPr lang="en-US" dirty="0"/>
          </a:p>
          <a:p>
            <a:endParaRPr lang="en-US" dirty="0"/>
          </a:p>
          <a:p>
            <a:endParaRPr lang="en-US" dirty="0"/>
          </a:p>
          <a:p>
            <a:endParaRPr lang="en-US" dirty="0"/>
          </a:p>
          <a:p>
            <a:r>
              <a:rPr lang="en-US" dirty="0"/>
              <a:t>    </a:t>
            </a:r>
          </a:p>
          <a:p>
            <a:r>
              <a:rPr lang="en-US" dirty="0"/>
              <a:t>Click here to add photo</a:t>
            </a:r>
          </a:p>
        </p:txBody>
      </p:sp>
      <p:sp>
        <p:nvSpPr>
          <p:cNvPr id="18" name="Text Placeholder 25"/>
          <p:cNvSpPr>
            <a:spLocks noGrp="1"/>
          </p:cNvSpPr>
          <p:nvPr>
            <p:ph type="body" sz="quarter" idx="20" hasCustomPrompt="1"/>
          </p:nvPr>
        </p:nvSpPr>
        <p:spPr>
          <a:xfrm>
            <a:off x="5934177" y="2157413"/>
            <a:ext cx="5551386" cy="3631644"/>
          </a:xfrm>
        </p:spPr>
        <p:txBody>
          <a:bodyPr>
            <a:noAutofit/>
          </a:bodyPr>
          <a:lstStyle>
            <a:lvl1pPr marL="0" indent="0" algn="l">
              <a:buClr>
                <a:srgbClr val="EA1D76"/>
              </a:buClr>
              <a:buFont typeface="Arial" charset="0"/>
              <a:buNone/>
              <a:defRPr sz="24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cxnSp>
        <p:nvCxnSpPr>
          <p:cNvPr id="20" name="Straight Connector 19"/>
          <p:cNvCxnSpPr/>
          <p:nvPr userDrawn="1"/>
        </p:nvCxnSpPr>
        <p:spPr>
          <a:xfrm flipH="1">
            <a:off x="-3076" y="1613918"/>
            <a:ext cx="12192000" cy="0"/>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27" name="Text Placeholder 23"/>
          <p:cNvSpPr>
            <a:spLocks noGrp="1"/>
          </p:cNvSpPr>
          <p:nvPr>
            <p:ph type="body" sz="quarter" idx="22" hasCustomPrompt="1"/>
          </p:nvPr>
        </p:nvSpPr>
        <p:spPr>
          <a:xfrm>
            <a:off x="5905665" y="602783"/>
            <a:ext cx="5579898" cy="857158"/>
          </a:xfrm>
          <a:noFill/>
        </p:spPr>
        <p:txBody>
          <a:bodyPr anchor="t">
            <a:normAutofit/>
          </a:bodyPr>
          <a:lstStyle>
            <a:lvl1pPr marL="0" indent="0" algn="l">
              <a:buNone/>
              <a:defRPr sz="3600" i="0">
                <a:solidFill>
                  <a:srgbClr val="2E95D2"/>
                </a:solidFill>
                <a:latin typeface="+mn-lt"/>
              </a:defRPr>
            </a:lvl1pPr>
          </a:lstStyle>
          <a:p>
            <a:pPr lvl="0"/>
            <a:r>
              <a:rPr lang="en-US" dirty="0"/>
              <a:t>TITLE</a:t>
            </a:r>
          </a:p>
        </p:txBody>
      </p:sp>
      <p:sp>
        <p:nvSpPr>
          <p:cNvPr id="15" name="Triangle 14"/>
          <p:cNvSpPr/>
          <p:nvPr userDrawn="1"/>
        </p:nvSpPr>
        <p:spPr>
          <a:xfrm rot="5400000">
            <a:off x="1350698" y="875157"/>
            <a:ext cx="1671483" cy="1499766"/>
          </a:xfrm>
          <a:prstGeom prst="triangle">
            <a:avLst>
              <a:gd name="adj" fmla="val 50241"/>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9" name="Picture 18"/>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blue - point 1 slide">
    <p:spTree>
      <p:nvGrpSpPr>
        <p:cNvPr id="1" name=""/>
        <p:cNvGrpSpPr/>
        <p:nvPr/>
      </p:nvGrpSpPr>
      <p:grpSpPr>
        <a:xfrm>
          <a:off x="0" y="0"/>
          <a:ext cx="0" cy="0"/>
          <a:chOff x="0" y="0"/>
          <a:chExt cx="0" cy="0"/>
        </a:xfrm>
      </p:grpSpPr>
      <p:sp>
        <p:nvSpPr>
          <p:cNvPr id="18" name="Text Placeholder 25"/>
          <p:cNvSpPr>
            <a:spLocks noGrp="1"/>
          </p:cNvSpPr>
          <p:nvPr>
            <p:ph type="body" sz="quarter" idx="20" hasCustomPrompt="1"/>
          </p:nvPr>
        </p:nvSpPr>
        <p:spPr>
          <a:xfrm>
            <a:off x="5934177" y="2066544"/>
            <a:ext cx="5551386" cy="3722513"/>
          </a:xfrm>
        </p:spPr>
        <p:txBody>
          <a:bodyPr>
            <a:noAutofit/>
          </a:bodyPr>
          <a:lstStyle>
            <a:lvl1pPr marL="0" indent="0" algn="l">
              <a:buClr>
                <a:srgbClr val="EA1D76"/>
              </a:buClr>
              <a:buFont typeface="Arial" charset="0"/>
              <a:buNone/>
              <a:defRPr sz="24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7" name="Text Placeholder 23"/>
          <p:cNvSpPr>
            <a:spLocks noGrp="1"/>
          </p:cNvSpPr>
          <p:nvPr>
            <p:ph type="body" sz="quarter" idx="22" hasCustomPrompt="1"/>
          </p:nvPr>
        </p:nvSpPr>
        <p:spPr>
          <a:xfrm>
            <a:off x="5905665" y="602783"/>
            <a:ext cx="5579898" cy="857158"/>
          </a:xfrm>
          <a:noFill/>
        </p:spPr>
        <p:txBody>
          <a:bodyPr anchor="t">
            <a:normAutofit/>
          </a:bodyPr>
          <a:lstStyle>
            <a:lvl1pPr marL="0" indent="0" algn="l">
              <a:buNone/>
              <a:defRPr sz="3600" i="0">
                <a:solidFill>
                  <a:srgbClr val="2E95D2"/>
                </a:solidFill>
                <a:latin typeface="+mn-lt"/>
              </a:defRPr>
            </a:lvl1pPr>
          </a:lstStyle>
          <a:p>
            <a:pPr lvl="0"/>
            <a:r>
              <a:rPr lang="en-US" dirty="0"/>
              <a:t>TITLE</a:t>
            </a:r>
          </a:p>
        </p:txBody>
      </p:sp>
      <p:cxnSp>
        <p:nvCxnSpPr>
          <p:cNvPr id="9" name="Straight Connector 8">
            <a:extLst>
              <a:ext uri="{FF2B5EF4-FFF2-40B4-BE49-F238E27FC236}">
                <a16:creationId xmlns:a16="http://schemas.microsoft.com/office/drawing/2014/main" id="{6B492B65-1538-1E42-A9B5-DF1287E3E4F9}"/>
              </a:ext>
            </a:extLst>
          </p:cNvPr>
          <p:cNvCxnSpPr>
            <a:cxnSpLocks/>
          </p:cNvCxnSpPr>
          <p:nvPr userDrawn="1"/>
        </p:nvCxnSpPr>
        <p:spPr>
          <a:xfrm>
            <a:off x="4256367" y="-13846"/>
            <a:ext cx="0" cy="6853558"/>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10" name="Triangle 9">
            <a:extLst>
              <a:ext uri="{FF2B5EF4-FFF2-40B4-BE49-F238E27FC236}">
                <a16:creationId xmlns:a16="http://schemas.microsoft.com/office/drawing/2014/main" id="{D9F98775-A196-D444-B83F-9D22EB3A1B8B}"/>
              </a:ext>
            </a:extLst>
          </p:cNvPr>
          <p:cNvSpPr/>
          <p:nvPr userDrawn="1"/>
        </p:nvSpPr>
        <p:spPr>
          <a:xfrm rot="5400000">
            <a:off x="4188714" y="427089"/>
            <a:ext cx="1317069" cy="1181762"/>
          </a:xfrm>
          <a:prstGeom prst="triangle">
            <a:avLst>
              <a:gd name="adj" fmla="val 50241"/>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テキスト プレースホルダー 36">
            <a:extLst>
              <a:ext uri="{FF2B5EF4-FFF2-40B4-BE49-F238E27FC236}">
                <a16:creationId xmlns:a16="http://schemas.microsoft.com/office/drawing/2014/main" id="{525295C3-0A56-B149-8373-436333D77DE5}"/>
              </a:ext>
            </a:extLst>
          </p:cNvPr>
          <p:cNvSpPr txBox="1">
            <a:spLocks/>
          </p:cNvSpPr>
          <p:nvPr userDrawn="1"/>
        </p:nvSpPr>
        <p:spPr bwMode="auto">
          <a:xfrm>
            <a:off x="338462"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2" name="Picture 11">
            <a:extLst>
              <a:ext uri="{FF2B5EF4-FFF2-40B4-BE49-F238E27FC236}">
                <a16:creationId xmlns:a16="http://schemas.microsoft.com/office/drawing/2014/main" id="{88591B01-FE3C-FB42-9780-980E0E3F48A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596579" y="6313965"/>
            <a:ext cx="345438" cy="389895"/>
          </a:xfrm>
          <a:prstGeom prst="rect">
            <a:avLst/>
          </a:prstGeom>
        </p:spPr>
      </p:pic>
      <p:sp>
        <p:nvSpPr>
          <p:cNvPr id="13" name="Text Placeholder 23">
            <a:extLst>
              <a:ext uri="{FF2B5EF4-FFF2-40B4-BE49-F238E27FC236}">
                <a16:creationId xmlns:a16="http://schemas.microsoft.com/office/drawing/2014/main" id="{2F33D54C-3B80-6C4B-9341-1D24139D24D5}"/>
              </a:ext>
            </a:extLst>
          </p:cNvPr>
          <p:cNvSpPr>
            <a:spLocks noGrp="1"/>
          </p:cNvSpPr>
          <p:nvPr>
            <p:ph type="body" sz="quarter" idx="23" hasCustomPrompt="1"/>
          </p:nvPr>
        </p:nvSpPr>
        <p:spPr>
          <a:xfrm>
            <a:off x="516102" y="589390"/>
            <a:ext cx="3452394" cy="3433969"/>
          </a:xfrm>
          <a:noFill/>
        </p:spPr>
        <p:txBody>
          <a:bodyPr anchor="t">
            <a:normAutofit/>
          </a:bodyPr>
          <a:lstStyle>
            <a:lvl1pPr marL="0" indent="0" algn="l">
              <a:buNone/>
              <a:defRPr sz="3600" i="0">
                <a:solidFill>
                  <a:srgbClr val="6D6E6C"/>
                </a:solidFill>
                <a:latin typeface="+mn-lt"/>
              </a:defRPr>
            </a:lvl1pPr>
          </a:lstStyle>
          <a:p>
            <a:pPr lvl="0"/>
            <a:r>
              <a:rPr lang="en-US" dirty="0"/>
              <a:t>TITLE</a:t>
            </a:r>
          </a:p>
        </p:txBody>
      </p:sp>
      <p:sp>
        <p:nvSpPr>
          <p:cNvPr id="14" name="Text Placeholder 23">
            <a:extLst>
              <a:ext uri="{FF2B5EF4-FFF2-40B4-BE49-F238E27FC236}">
                <a16:creationId xmlns:a16="http://schemas.microsoft.com/office/drawing/2014/main" id="{FF5405D0-5E90-1B40-8299-A91E175AFAA2}"/>
              </a:ext>
            </a:extLst>
          </p:cNvPr>
          <p:cNvSpPr>
            <a:spLocks noGrp="1"/>
          </p:cNvSpPr>
          <p:nvPr>
            <p:ph type="body" sz="quarter" idx="24" hasCustomPrompt="1"/>
          </p:nvPr>
        </p:nvSpPr>
        <p:spPr>
          <a:xfrm>
            <a:off x="4457534" y="681310"/>
            <a:ext cx="900849" cy="857158"/>
          </a:xfrm>
          <a:noFill/>
        </p:spPr>
        <p:txBody>
          <a:bodyPr anchor="t">
            <a:normAutofit/>
          </a:bodyPr>
          <a:lstStyle>
            <a:lvl1pPr marL="0" indent="0" algn="l">
              <a:buNone/>
              <a:defRPr sz="3600" i="0">
                <a:solidFill>
                  <a:schemeClr val="bg1"/>
                </a:solidFill>
                <a:latin typeface="+mn-lt"/>
              </a:defRPr>
            </a:lvl1pPr>
          </a:lstStyle>
          <a:p>
            <a:pPr lvl="0"/>
            <a:r>
              <a:rPr lang="en-US" dirty="0"/>
              <a:t>1</a:t>
            </a:r>
          </a:p>
        </p:txBody>
      </p:sp>
    </p:spTree>
    <p:extLst>
      <p:ext uri="{BB962C8B-B14F-4D97-AF65-F5344CB8AC3E}">
        <p14:creationId xmlns:p14="http://schemas.microsoft.com/office/powerpoint/2010/main" val="80280634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pink - point 1 slide">
    <p:spTree>
      <p:nvGrpSpPr>
        <p:cNvPr id="1" name=""/>
        <p:cNvGrpSpPr/>
        <p:nvPr/>
      </p:nvGrpSpPr>
      <p:grpSpPr>
        <a:xfrm>
          <a:off x="0" y="0"/>
          <a:ext cx="0" cy="0"/>
          <a:chOff x="0" y="0"/>
          <a:chExt cx="0" cy="0"/>
        </a:xfrm>
      </p:grpSpPr>
      <p:sp>
        <p:nvSpPr>
          <p:cNvPr id="18" name="Text Placeholder 25"/>
          <p:cNvSpPr>
            <a:spLocks noGrp="1"/>
          </p:cNvSpPr>
          <p:nvPr>
            <p:ph type="body" sz="quarter" idx="20" hasCustomPrompt="1"/>
          </p:nvPr>
        </p:nvSpPr>
        <p:spPr>
          <a:xfrm>
            <a:off x="5934177" y="2066544"/>
            <a:ext cx="5551386" cy="3722513"/>
          </a:xfrm>
        </p:spPr>
        <p:txBody>
          <a:bodyPr>
            <a:noAutofit/>
          </a:bodyPr>
          <a:lstStyle>
            <a:lvl1pPr marL="0" indent="0" algn="l">
              <a:buClr>
                <a:srgbClr val="EA1D76"/>
              </a:buClr>
              <a:buFont typeface="Arial" charset="0"/>
              <a:buNone/>
              <a:defRPr sz="24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7" name="Text Placeholder 23"/>
          <p:cNvSpPr>
            <a:spLocks noGrp="1"/>
          </p:cNvSpPr>
          <p:nvPr>
            <p:ph type="body" sz="quarter" idx="22" hasCustomPrompt="1"/>
          </p:nvPr>
        </p:nvSpPr>
        <p:spPr>
          <a:xfrm>
            <a:off x="5905665" y="602783"/>
            <a:ext cx="5579898" cy="857158"/>
          </a:xfrm>
          <a:noFill/>
        </p:spPr>
        <p:txBody>
          <a:bodyPr anchor="t">
            <a:normAutofit/>
          </a:bodyPr>
          <a:lstStyle>
            <a:lvl1pPr marL="0" indent="0" algn="l">
              <a:buNone/>
              <a:defRPr sz="3600" i="0">
                <a:solidFill>
                  <a:srgbClr val="CE1779"/>
                </a:solidFill>
                <a:latin typeface="+mn-lt"/>
              </a:defRPr>
            </a:lvl1pPr>
          </a:lstStyle>
          <a:p>
            <a:pPr lvl="0"/>
            <a:r>
              <a:rPr lang="en-US" dirty="0"/>
              <a:t>TITLE</a:t>
            </a:r>
          </a:p>
        </p:txBody>
      </p:sp>
      <p:cxnSp>
        <p:nvCxnSpPr>
          <p:cNvPr id="9" name="Straight Connector 8">
            <a:extLst>
              <a:ext uri="{FF2B5EF4-FFF2-40B4-BE49-F238E27FC236}">
                <a16:creationId xmlns:a16="http://schemas.microsoft.com/office/drawing/2014/main" id="{6B492B65-1538-1E42-A9B5-DF1287E3E4F9}"/>
              </a:ext>
            </a:extLst>
          </p:cNvPr>
          <p:cNvCxnSpPr>
            <a:cxnSpLocks/>
          </p:cNvCxnSpPr>
          <p:nvPr userDrawn="1"/>
        </p:nvCxnSpPr>
        <p:spPr>
          <a:xfrm>
            <a:off x="4256367" y="-13846"/>
            <a:ext cx="0" cy="6853558"/>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10" name="Triangle 9">
            <a:extLst>
              <a:ext uri="{FF2B5EF4-FFF2-40B4-BE49-F238E27FC236}">
                <a16:creationId xmlns:a16="http://schemas.microsoft.com/office/drawing/2014/main" id="{D9F98775-A196-D444-B83F-9D22EB3A1B8B}"/>
              </a:ext>
            </a:extLst>
          </p:cNvPr>
          <p:cNvSpPr/>
          <p:nvPr userDrawn="1"/>
        </p:nvSpPr>
        <p:spPr>
          <a:xfrm rot="5400000">
            <a:off x="4188714" y="427089"/>
            <a:ext cx="1317069" cy="1181762"/>
          </a:xfrm>
          <a:prstGeom prst="triangle">
            <a:avLst>
              <a:gd name="adj" fmla="val 50241"/>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テキスト プレースホルダー 36">
            <a:extLst>
              <a:ext uri="{FF2B5EF4-FFF2-40B4-BE49-F238E27FC236}">
                <a16:creationId xmlns:a16="http://schemas.microsoft.com/office/drawing/2014/main" id="{525295C3-0A56-B149-8373-436333D77DE5}"/>
              </a:ext>
            </a:extLst>
          </p:cNvPr>
          <p:cNvSpPr txBox="1">
            <a:spLocks/>
          </p:cNvSpPr>
          <p:nvPr userDrawn="1"/>
        </p:nvSpPr>
        <p:spPr bwMode="auto">
          <a:xfrm>
            <a:off x="338462"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2" name="Picture 11">
            <a:extLst>
              <a:ext uri="{FF2B5EF4-FFF2-40B4-BE49-F238E27FC236}">
                <a16:creationId xmlns:a16="http://schemas.microsoft.com/office/drawing/2014/main" id="{88591B01-FE3C-FB42-9780-980E0E3F48A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596579" y="6313965"/>
            <a:ext cx="345438" cy="389895"/>
          </a:xfrm>
          <a:prstGeom prst="rect">
            <a:avLst/>
          </a:prstGeom>
        </p:spPr>
      </p:pic>
      <p:sp>
        <p:nvSpPr>
          <p:cNvPr id="13" name="Text Placeholder 23">
            <a:extLst>
              <a:ext uri="{FF2B5EF4-FFF2-40B4-BE49-F238E27FC236}">
                <a16:creationId xmlns:a16="http://schemas.microsoft.com/office/drawing/2014/main" id="{2F33D54C-3B80-6C4B-9341-1D24139D24D5}"/>
              </a:ext>
            </a:extLst>
          </p:cNvPr>
          <p:cNvSpPr>
            <a:spLocks noGrp="1"/>
          </p:cNvSpPr>
          <p:nvPr>
            <p:ph type="body" sz="quarter" idx="23" hasCustomPrompt="1"/>
          </p:nvPr>
        </p:nvSpPr>
        <p:spPr>
          <a:xfrm>
            <a:off x="516102" y="589390"/>
            <a:ext cx="3452394" cy="3433969"/>
          </a:xfrm>
          <a:noFill/>
        </p:spPr>
        <p:txBody>
          <a:bodyPr anchor="t">
            <a:normAutofit/>
          </a:bodyPr>
          <a:lstStyle>
            <a:lvl1pPr marL="0" indent="0" algn="l">
              <a:buNone/>
              <a:defRPr sz="3600" i="0">
                <a:solidFill>
                  <a:srgbClr val="6D6E6C"/>
                </a:solidFill>
                <a:latin typeface="+mn-lt"/>
              </a:defRPr>
            </a:lvl1pPr>
          </a:lstStyle>
          <a:p>
            <a:pPr lvl="0"/>
            <a:r>
              <a:rPr lang="en-US" dirty="0"/>
              <a:t>TITLE</a:t>
            </a:r>
          </a:p>
        </p:txBody>
      </p:sp>
      <p:sp>
        <p:nvSpPr>
          <p:cNvPr id="14" name="Text Placeholder 23">
            <a:extLst>
              <a:ext uri="{FF2B5EF4-FFF2-40B4-BE49-F238E27FC236}">
                <a16:creationId xmlns:a16="http://schemas.microsoft.com/office/drawing/2014/main" id="{FF5405D0-5E90-1B40-8299-A91E175AFAA2}"/>
              </a:ext>
            </a:extLst>
          </p:cNvPr>
          <p:cNvSpPr>
            <a:spLocks noGrp="1"/>
          </p:cNvSpPr>
          <p:nvPr>
            <p:ph type="body" sz="quarter" idx="24" hasCustomPrompt="1"/>
          </p:nvPr>
        </p:nvSpPr>
        <p:spPr>
          <a:xfrm>
            <a:off x="4457534" y="681310"/>
            <a:ext cx="900849" cy="857158"/>
          </a:xfrm>
          <a:noFill/>
        </p:spPr>
        <p:txBody>
          <a:bodyPr anchor="t">
            <a:normAutofit/>
          </a:bodyPr>
          <a:lstStyle>
            <a:lvl1pPr marL="0" indent="0" algn="l">
              <a:buNone/>
              <a:defRPr sz="3600" i="0">
                <a:solidFill>
                  <a:schemeClr val="bg1"/>
                </a:solidFill>
                <a:latin typeface="+mn-lt"/>
              </a:defRPr>
            </a:lvl1pPr>
          </a:lstStyle>
          <a:p>
            <a:pPr lvl="0"/>
            <a:r>
              <a:rPr lang="en-US" dirty="0"/>
              <a:t>1</a:t>
            </a:r>
          </a:p>
        </p:txBody>
      </p:sp>
    </p:spTree>
    <p:extLst>
      <p:ext uri="{BB962C8B-B14F-4D97-AF65-F5344CB8AC3E}">
        <p14:creationId xmlns:p14="http://schemas.microsoft.com/office/powerpoint/2010/main" val="178271856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orange - point 1 slide">
    <p:spTree>
      <p:nvGrpSpPr>
        <p:cNvPr id="1" name=""/>
        <p:cNvGrpSpPr/>
        <p:nvPr/>
      </p:nvGrpSpPr>
      <p:grpSpPr>
        <a:xfrm>
          <a:off x="0" y="0"/>
          <a:ext cx="0" cy="0"/>
          <a:chOff x="0" y="0"/>
          <a:chExt cx="0" cy="0"/>
        </a:xfrm>
      </p:grpSpPr>
      <p:sp>
        <p:nvSpPr>
          <p:cNvPr id="18" name="Text Placeholder 25"/>
          <p:cNvSpPr>
            <a:spLocks noGrp="1"/>
          </p:cNvSpPr>
          <p:nvPr>
            <p:ph type="body" sz="quarter" idx="20" hasCustomPrompt="1"/>
          </p:nvPr>
        </p:nvSpPr>
        <p:spPr>
          <a:xfrm>
            <a:off x="5934177" y="2066544"/>
            <a:ext cx="5551386" cy="3722513"/>
          </a:xfrm>
        </p:spPr>
        <p:txBody>
          <a:bodyPr>
            <a:noAutofit/>
          </a:bodyPr>
          <a:lstStyle>
            <a:lvl1pPr marL="0" indent="0" algn="l">
              <a:buClr>
                <a:srgbClr val="EA1D76"/>
              </a:buClr>
              <a:buFont typeface="Arial" charset="0"/>
              <a:buNone/>
              <a:defRPr sz="24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7" name="Text Placeholder 23"/>
          <p:cNvSpPr>
            <a:spLocks noGrp="1"/>
          </p:cNvSpPr>
          <p:nvPr>
            <p:ph type="body" sz="quarter" idx="22" hasCustomPrompt="1"/>
          </p:nvPr>
        </p:nvSpPr>
        <p:spPr>
          <a:xfrm>
            <a:off x="5905665" y="602783"/>
            <a:ext cx="5579898" cy="857158"/>
          </a:xfrm>
          <a:noFill/>
        </p:spPr>
        <p:txBody>
          <a:bodyPr anchor="t">
            <a:normAutofit/>
          </a:bodyPr>
          <a:lstStyle>
            <a:lvl1pPr marL="0" indent="0" algn="l">
              <a:buNone/>
              <a:defRPr sz="3600" i="0">
                <a:solidFill>
                  <a:srgbClr val="EE7123"/>
                </a:solidFill>
                <a:latin typeface="+mn-lt"/>
              </a:defRPr>
            </a:lvl1pPr>
          </a:lstStyle>
          <a:p>
            <a:pPr lvl="0"/>
            <a:r>
              <a:rPr lang="en-US" dirty="0"/>
              <a:t>TITLE</a:t>
            </a:r>
          </a:p>
        </p:txBody>
      </p:sp>
      <p:cxnSp>
        <p:nvCxnSpPr>
          <p:cNvPr id="9" name="Straight Connector 8">
            <a:extLst>
              <a:ext uri="{FF2B5EF4-FFF2-40B4-BE49-F238E27FC236}">
                <a16:creationId xmlns:a16="http://schemas.microsoft.com/office/drawing/2014/main" id="{6B492B65-1538-1E42-A9B5-DF1287E3E4F9}"/>
              </a:ext>
            </a:extLst>
          </p:cNvPr>
          <p:cNvCxnSpPr>
            <a:cxnSpLocks/>
          </p:cNvCxnSpPr>
          <p:nvPr userDrawn="1"/>
        </p:nvCxnSpPr>
        <p:spPr>
          <a:xfrm>
            <a:off x="4256367" y="-13846"/>
            <a:ext cx="0" cy="6853558"/>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10" name="Triangle 9">
            <a:extLst>
              <a:ext uri="{FF2B5EF4-FFF2-40B4-BE49-F238E27FC236}">
                <a16:creationId xmlns:a16="http://schemas.microsoft.com/office/drawing/2014/main" id="{D9F98775-A196-D444-B83F-9D22EB3A1B8B}"/>
              </a:ext>
            </a:extLst>
          </p:cNvPr>
          <p:cNvSpPr/>
          <p:nvPr userDrawn="1"/>
        </p:nvSpPr>
        <p:spPr>
          <a:xfrm rot="5400000">
            <a:off x="4188714" y="427089"/>
            <a:ext cx="1317069" cy="1181762"/>
          </a:xfrm>
          <a:prstGeom prst="triangle">
            <a:avLst>
              <a:gd name="adj" fmla="val 50241"/>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テキスト プレースホルダー 36">
            <a:extLst>
              <a:ext uri="{FF2B5EF4-FFF2-40B4-BE49-F238E27FC236}">
                <a16:creationId xmlns:a16="http://schemas.microsoft.com/office/drawing/2014/main" id="{525295C3-0A56-B149-8373-436333D77DE5}"/>
              </a:ext>
            </a:extLst>
          </p:cNvPr>
          <p:cNvSpPr txBox="1">
            <a:spLocks/>
          </p:cNvSpPr>
          <p:nvPr userDrawn="1"/>
        </p:nvSpPr>
        <p:spPr bwMode="auto">
          <a:xfrm>
            <a:off x="338462"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2" name="Picture 11">
            <a:extLst>
              <a:ext uri="{FF2B5EF4-FFF2-40B4-BE49-F238E27FC236}">
                <a16:creationId xmlns:a16="http://schemas.microsoft.com/office/drawing/2014/main" id="{88591B01-FE3C-FB42-9780-980E0E3F48A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596579" y="6313965"/>
            <a:ext cx="345438" cy="389895"/>
          </a:xfrm>
          <a:prstGeom prst="rect">
            <a:avLst/>
          </a:prstGeom>
        </p:spPr>
      </p:pic>
      <p:sp>
        <p:nvSpPr>
          <p:cNvPr id="13" name="Text Placeholder 23">
            <a:extLst>
              <a:ext uri="{FF2B5EF4-FFF2-40B4-BE49-F238E27FC236}">
                <a16:creationId xmlns:a16="http://schemas.microsoft.com/office/drawing/2014/main" id="{2F33D54C-3B80-6C4B-9341-1D24139D24D5}"/>
              </a:ext>
            </a:extLst>
          </p:cNvPr>
          <p:cNvSpPr>
            <a:spLocks noGrp="1"/>
          </p:cNvSpPr>
          <p:nvPr>
            <p:ph type="body" sz="quarter" idx="23" hasCustomPrompt="1"/>
          </p:nvPr>
        </p:nvSpPr>
        <p:spPr>
          <a:xfrm>
            <a:off x="516102" y="589390"/>
            <a:ext cx="3452394" cy="3433969"/>
          </a:xfrm>
          <a:noFill/>
        </p:spPr>
        <p:txBody>
          <a:bodyPr anchor="t">
            <a:normAutofit/>
          </a:bodyPr>
          <a:lstStyle>
            <a:lvl1pPr marL="0" indent="0" algn="l">
              <a:buNone/>
              <a:defRPr sz="3600" i="0">
                <a:solidFill>
                  <a:srgbClr val="6D6E6C"/>
                </a:solidFill>
                <a:latin typeface="+mn-lt"/>
              </a:defRPr>
            </a:lvl1pPr>
          </a:lstStyle>
          <a:p>
            <a:pPr lvl="0"/>
            <a:r>
              <a:rPr lang="en-US" dirty="0"/>
              <a:t>TITLE</a:t>
            </a:r>
          </a:p>
        </p:txBody>
      </p:sp>
      <p:sp>
        <p:nvSpPr>
          <p:cNvPr id="14" name="Text Placeholder 23">
            <a:extLst>
              <a:ext uri="{FF2B5EF4-FFF2-40B4-BE49-F238E27FC236}">
                <a16:creationId xmlns:a16="http://schemas.microsoft.com/office/drawing/2014/main" id="{FF5405D0-5E90-1B40-8299-A91E175AFAA2}"/>
              </a:ext>
            </a:extLst>
          </p:cNvPr>
          <p:cNvSpPr>
            <a:spLocks noGrp="1"/>
          </p:cNvSpPr>
          <p:nvPr>
            <p:ph type="body" sz="quarter" idx="24" hasCustomPrompt="1"/>
          </p:nvPr>
        </p:nvSpPr>
        <p:spPr>
          <a:xfrm>
            <a:off x="4457534" y="681310"/>
            <a:ext cx="900849" cy="857158"/>
          </a:xfrm>
          <a:noFill/>
        </p:spPr>
        <p:txBody>
          <a:bodyPr anchor="t">
            <a:normAutofit/>
          </a:bodyPr>
          <a:lstStyle>
            <a:lvl1pPr marL="0" indent="0" algn="l">
              <a:buNone/>
              <a:defRPr sz="3600" i="0">
                <a:solidFill>
                  <a:schemeClr val="bg1"/>
                </a:solidFill>
                <a:latin typeface="+mn-lt"/>
              </a:defRPr>
            </a:lvl1pPr>
          </a:lstStyle>
          <a:p>
            <a:pPr lvl="0"/>
            <a:r>
              <a:rPr lang="en-US" dirty="0"/>
              <a:t>1</a:t>
            </a:r>
          </a:p>
        </p:txBody>
      </p:sp>
    </p:spTree>
    <p:extLst>
      <p:ext uri="{BB962C8B-B14F-4D97-AF65-F5344CB8AC3E}">
        <p14:creationId xmlns:p14="http://schemas.microsoft.com/office/powerpoint/2010/main" val="95836830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PINK ICON CIRCLE - with photo &amp; text">
    <p:spTree>
      <p:nvGrpSpPr>
        <p:cNvPr id="1" name=""/>
        <p:cNvGrpSpPr/>
        <p:nvPr/>
      </p:nvGrpSpPr>
      <p:grpSpPr>
        <a:xfrm>
          <a:off x="0" y="0"/>
          <a:ext cx="0" cy="0"/>
          <a:chOff x="0" y="0"/>
          <a:chExt cx="0" cy="0"/>
        </a:xfrm>
      </p:grpSpPr>
      <p:sp>
        <p:nvSpPr>
          <p:cNvPr id="9" name="Picture Placeholder 2"/>
          <p:cNvSpPr>
            <a:spLocks noGrp="1"/>
          </p:cNvSpPr>
          <p:nvPr>
            <p:ph type="pic" sz="quarter" idx="23" hasCustomPrompt="1"/>
          </p:nvPr>
        </p:nvSpPr>
        <p:spPr>
          <a:xfrm>
            <a:off x="4096" y="663677"/>
            <a:ext cx="5525734" cy="6199182"/>
          </a:xfrm>
          <a:custGeom>
            <a:avLst/>
            <a:gdLst>
              <a:gd name="connsiteX0" fmla="*/ 0 w 4641850"/>
              <a:gd name="connsiteY0" fmla="*/ 0 h 4217988"/>
              <a:gd name="connsiteX1" fmla="*/ 3938838 w 4641850"/>
              <a:gd name="connsiteY1" fmla="*/ 0 h 4217988"/>
              <a:gd name="connsiteX2" fmla="*/ 4641850 w 4641850"/>
              <a:gd name="connsiteY2" fmla="*/ 703012 h 4217988"/>
              <a:gd name="connsiteX3" fmla="*/ 4641850 w 4641850"/>
              <a:gd name="connsiteY3" fmla="*/ 4217988 h 4217988"/>
              <a:gd name="connsiteX4" fmla="*/ 4641850 w 4641850"/>
              <a:gd name="connsiteY4" fmla="*/ 4217988 h 4217988"/>
              <a:gd name="connsiteX5" fmla="*/ 703012 w 4641850"/>
              <a:gd name="connsiteY5" fmla="*/ 4217988 h 4217988"/>
              <a:gd name="connsiteX6" fmla="*/ 0 w 4641850"/>
              <a:gd name="connsiteY6" fmla="*/ 3514976 h 4217988"/>
              <a:gd name="connsiteX7" fmla="*/ 0 w 4641850"/>
              <a:gd name="connsiteY7" fmla="*/ 0 h 4217988"/>
              <a:gd name="connsiteX0" fmla="*/ 0 w 5084301"/>
              <a:gd name="connsiteY0" fmla="*/ 0 h 4881665"/>
              <a:gd name="connsiteX1" fmla="*/ 4381289 w 5084301"/>
              <a:gd name="connsiteY1" fmla="*/ 663677 h 4881665"/>
              <a:gd name="connsiteX2" fmla="*/ 5084301 w 5084301"/>
              <a:gd name="connsiteY2" fmla="*/ 1366689 h 4881665"/>
              <a:gd name="connsiteX3" fmla="*/ 5084301 w 5084301"/>
              <a:gd name="connsiteY3" fmla="*/ 4881665 h 4881665"/>
              <a:gd name="connsiteX4" fmla="*/ 5084301 w 5084301"/>
              <a:gd name="connsiteY4" fmla="*/ 4881665 h 4881665"/>
              <a:gd name="connsiteX5" fmla="*/ 1145463 w 5084301"/>
              <a:gd name="connsiteY5" fmla="*/ 4881665 h 4881665"/>
              <a:gd name="connsiteX6" fmla="*/ 442451 w 5084301"/>
              <a:gd name="connsiteY6" fmla="*/ 4178653 h 4881665"/>
              <a:gd name="connsiteX7" fmla="*/ 0 w 5084301"/>
              <a:gd name="connsiteY7" fmla="*/ 0 h 4881665"/>
              <a:gd name="connsiteX0" fmla="*/ 0 w 5084301"/>
              <a:gd name="connsiteY0" fmla="*/ 0 h 6228679"/>
              <a:gd name="connsiteX1" fmla="*/ 4381289 w 5084301"/>
              <a:gd name="connsiteY1" fmla="*/ 663677 h 6228679"/>
              <a:gd name="connsiteX2" fmla="*/ 5084301 w 5084301"/>
              <a:gd name="connsiteY2" fmla="*/ 1366689 h 6228679"/>
              <a:gd name="connsiteX3" fmla="*/ 5084301 w 5084301"/>
              <a:gd name="connsiteY3" fmla="*/ 4881665 h 6228679"/>
              <a:gd name="connsiteX4" fmla="*/ 5084301 w 5084301"/>
              <a:gd name="connsiteY4" fmla="*/ 4881665 h 6228679"/>
              <a:gd name="connsiteX5" fmla="*/ 1145463 w 5084301"/>
              <a:gd name="connsiteY5" fmla="*/ 4881665 h 6228679"/>
              <a:gd name="connsiteX6" fmla="*/ 14748 w 5084301"/>
              <a:gd name="connsiteY6" fmla="*/ 6228679 h 6228679"/>
              <a:gd name="connsiteX7" fmla="*/ 0 w 5084301"/>
              <a:gd name="connsiteY7" fmla="*/ 0 h 6228679"/>
              <a:gd name="connsiteX0" fmla="*/ 0 w 5084301"/>
              <a:gd name="connsiteY0" fmla="*/ 0 h 6228679"/>
              <a:gd name="connsiteX1" fmla="*/ 4381289 w 5084301"/>
              <a:gd name="connsiteY1" fmla="*/ 663677 h 6228679"/>
              <a:gd name="connsiteX2" fmla="*/ 5084301 w 5084301"/>
              <a:gd name="connsiteY2" fmla="*/ 1366689 h 6228679"/>
              <a:gd name="connsiteX3" fmla="*/ 5084301 w 5084301"/>
              <a:gd name="connsiteY3" fmla="*/ 4881665 h 6228679"/>
              <a:gd name="connsiteX4" fmla="*/ 2503333 w 5084301"/>
              <a:gd name="connsiteY4" fmla="*/ 1445291 h 6228679"/>
              <a:gd name="connsiteX5" fmla="*/ 1145463 w 5084301"/>
              <a:gd name="connsiteY5" fmla="*/ 4881665 h 6228679"/>
              <a:gd name="connsiteX6" fmla="*/ 14748 w 5084301"/>
              <a:gd name="connsiteY6" fmla="*/ 6228679 h 6228679"/>
              <a:gd name="connsiteX7" fmla="*/ 0 w 5084301"/>
              <a:gd name="connsiteY7" fmla="*/ 0 h 6228679"/>
              <a:gd name="connsiteX0" fmla="*/ 0 w 5084301"/>
              <a:gd name="connsiteY0" fmla="*/ 0 h 6228679"/>
              <a:gd name="connsiteX1" fmla="*/ 4381289 w 5084301"/>
              <a:gd name="connsiteY1" fmla="*/ 663677 h 6228679"/>
              <a:gd name="connsiteX2" fmla="*/ 5084301 w 5084301"/>
              <a:gd name="connsiteY2" fmla="*/ 1366689 h 6228679"/>
              <a:gd name="connsiteX3" fmla="*/ 4140404 w 5084301"/>
              <a:gd name="connsiteY3" fmla="*/ 1135575 h 6228679"/>
              <a:gd name="connsiteX4" fmla="*/ 2503333 w 5084301"/>
              <a:gd name="connsiteY4" fmla="*/ 1445291 h 6228679"/>
              <a:gd name="connsiteX5" fmla="*/ 1145463 w 5084301"/>
              <a:gd name="connsiteY5" fmla="*/ 4881665 h 6228679"/>
              <a:gd name="connsiteX6" fmla="*/ 14748 w 5084301"/>
              <a:gd name="connsiteY6" fmla="*/ 6228679 h 6228679"/>
              <a:gd name="connsiteX7" fmla="*/ 0 w 5084301"/>
              <a:gd name="connsiteY7" fmla="*/ 0 h 6228679"/>
              <a:gd name="connsiteX0" fmla="*/ 0 w 5584727"/>
              <a:gd name="connsiteY0" fmla="*/ 0 h 6228679"/>
              <a:gd name="connsiteX1" fmla="*/ 4381289 w 5584727"/>
              <a:gd name="connsiteY1" fmla="*/ 663677 h 6228679"/>
              <a:gd name="connsiteX2" fmla="*/ 5084301 w 5584727"/>
              <a:gd name="connsiteY2" fmla="*/ 1366689 h 6228679"/>
              <a:gd name="connsiteX3" fmla="*/ 4140404 w 5584727"/>
              <a:gd name="connsiteY3" fmla="*/ 1135575 h 6228679"/>
              <a:gd name="connsiteX4" fmla="*/ 2503333 w 5584727"/>
              <a:gd name="connsiteY4" fmla="*/ 1445291 h 6228679"/>
              <a:gd name="connsiteX5" fmla="*/ 5584727 w 5584727"/>
              <a:gd name="connsiteY5" fmla="*/ 3038116 h 6228679"/>
              <a:gd name="connsiteX6" fmla="*/ 14748 w 5584727"/>
              <a:gd name="connsiteY6" fmla="*/ 6228679 h 6228679"/>
              <a:gd name="connsiteX7" fmla="*/ 0 w 5584727"/>
              <a:gd name="connsiteY7" fmla="*/ 0 h 6228679"/>
              <a:gd name="connsiteX0" fmla="*/ 0 w 5584727"/>
              <a:gd name="connsiteY0" fmla="*/ 0 h 6154937"/>
              <a:gd name="connsiteX1" fmla="*/ 4381289 w 5584727"/>
              <a:gd name="connsiteY1" fmla="*/ 663677 h 6154937"/>
              <a:gd name="connsiteX2" fmla="*/ 5084301 w 5584727"/>
              <a:gd name="connsiteY2" fmla="*/ 1366689 h 6154937"/>
              <a:gd name="connsiteX3" fmla="*/ 4140404 w 5584727"/>
              <a:gd name="connsiteY3" fmla="*/ 1135575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84727"/>
              <a:gd name="connsiteY0" fmla="*/ 0 h 6154937"/>
              <a:gd name="connsiteX1" fmla="*/ 1461108 w 5584727"/>
              <a:gd name="connsiteY1" fmla="*/ 766916 h 6154937"/>
              <a:gd name="connsiteX2" fmla="*/ 5084301 w 5584727"/>
              <a:gd name="connsiteY2" fmla="*/ 1366689 h 6154937"/>
              <a:gd name="connsiteX3" fmla="*/ 4140404 w 5584727"/>
              <a:gd name="connsiteY3" fmla="*/ 1135575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84727"/>
              <a:gd name="connsiteY0" fmla="*/ 0 h 6154937"/>
              <a:gd name="connsiteX1" fmla="*/ 1461108 w 5584727"/>
              <a:gd name="connsiteY1" fmla="*/ 766916 h 6154937"/>
              <a:gd name="connsiteX2" fmla="*/ 1397204 w 5584727"/>
              <a:gd name="connsiteY2" fmla="*/ 1735399 h 6154937"/>
              <a:gd name="connsiteX3" fmla="*/ 4140404 w 5584727"/>
              <a:gd name="connsiteY3" fmla="*/ 1135575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84727"/>
              <a:gd name="connsiteY0" fmla="*/ 0 h 6154937"/>
              <a:gd name="connsiteX1" fmla="*/ 1461108 w 5584727"/>
              <a:gd name="connsiteY1" fmla="*/ 766916 h 6154937"/>
              <a:gd name="connsiteX2" fmla="*/ 1397204 w 5584727"/>
              <a:gd name="connsiteY2" fmla="*/ 1735399 h 6154937"/>
              <a:gd name="connsiteX3" fmla="*/ 2370598 w 5584727"/>
              <a:gd name="connsiteY3" fmla="*/ 1238813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40482"/>
              <a:gd name="connsiteY0" fmla="*/ 0 h 6154937"/>
              <a:gd name="connsiteX1" fmla="*/ 1461108 w 5540482"/>
              <a:gd name="connsiteY1" fmla="*/ 766916 h 6154937"/>
              <a:gd name="connsiteX2" fmla="*/ 1397204 w 5540482"/>
              <a:gd name="connsiteY2" fmla="*/ 1735399 h 6154937"/>
              <a:gd name="connsiteX3" fmla="*/ 2370598 w 5540482"/>
              <a:gd name="connsiteY3" fmla="*/ 1238813 h 6154937"/>
              <a:gd name="connsiteX4" fmla="*/ 2503333 w 5540482"/>
              <a:gd name="connsiteY4" fmla="*/ 1445291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397204 w 5540482"/>
              <a:gd name="connsiteY2" fmla="*/ 1735399 h 6154937"/>
              <a:gd name="connsiteX3" fmla="*/ 2370598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397204 w 5540482"/>
              <a:gd name="connsiteY2" fmla="*/ 1735399 h 6154937"/>
              <a:gd name="connsiteX3" fmla="*/ 2311605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397204 w 5540482"/>
              <a:gd name="connsiteY2" fmla="*/ 1794393 h 6154937"/>
              <a:gd name="connsiteX3" fmla="*/ 2311605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456198 w 5540482"/>
              <a:gd name="connsiteY2" fmla="*/ 1779645 h 6154937"/>
              <a:gd name="connsiteX3" fmla="*/ 2311605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1 w 5525734"/>
              <a:gd name="connsiteY0" fmla="*/ 0 h 6199182"/>
              <a:gd name="connsiteX1" fmla="*/ 1446360 w 5525734"/>
              <a:gd name="connsiteY1" fmla="*/ 811161 h 6199182"/>
              <a:gd name="connsiteX2" fmla="*/ 1441450 w 5525734"/>
              <a:gd name="connsiteY2" fmla="*/ 1823890 h 6199182"/>
              <a:gd name="connsiteX3" fmla="*/ 2296857 w 5525734"/>
              <a:gd name="connsiteY3" fmla="*/ 1283058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46360 w 5525734"/>
              <a:gd name="connsiteY1" fmla="*/ 811161 h 6199182"/>
              <a:gd name="connsiteX2" fmla="*/ 1437386 w 5525734"/>
              <a:gd name="connsiteY2" fmla="*/ 1787314 h 6199182"/>
              <a:gd name="connsiteX3" fmla="*/ 2296857 w 5525734"/>
              <a:gd name="connsiteY3" fmla="*/ 1283058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46360 w 5525734"/>
              <a:gd name="connsiteY1" fmla="*/ 811161 h 6199182"/>
              <a:gd name="connsiteX2" fmla="*/ 1437386 w 5525734"/>
              <a:gd name="connsiteY2" fmla="*/ 1787314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34168 w 5525734"/>
              <a:gd name="connsiteY1" fmla="*/ 803033 h 6199182"/>
              <a:gd name="connsiteX2" fmla="*/ 1437386 w 5525734"/>
              <a:gd name="connsiteY2" fmla="*/ 1787314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34168 w 5525734"/>
              <a:gd name="connsiteY1" fmla="*/ 803033 h 6199182"/>
              <a:gd name="connsiteX2" fmla="*/ 1364234 w 5525734"/>
              <a:gd name="connsiteY2" fmla="*/ 1949874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34168 w 5525734"/>
              <a:gd name="connsiteY1" fmla="*/ 803033 h 6199182"/>
              <a:gd name="connsiteX2" fmla="*/ 1433322 w 5525734"/>
              <a:gd name="connsiteY2" fmla="*/ 1799506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25734" h="6199182">
                <a:moveTo>
                  <a:pt x="1" y="0"/>
                </a:moveTo>
                <a:lnTo>
                  <a:pt x="1434168" y="803033"/>
                </a:lnTo>
                <a:cubicBezTo>
                  <a:pt x="1432531" y="1140609"/>
                  <a:pt x="1434959" y="1461930"/>
                  <a:pt x="1433322" y="1799506"/>
                </a:cubicBezTo>
                <a:lnTo>
                  <a:pt x="2333433" y="1299314"/>
                </a:lnTo>
                <a:lnTo>
                  <a:pt x="3801191" y="2138465"/>
                </a:lnTo>
                <a:lnTo>
                  <a:pt x="5525734" y="3111857"/>
                </a:lnTo>
                <a:lnTo>
                  <a:pt x="0" y="6199182"/>
                </a:lnTo>
                <a:cubicBezTo>
                  <a:pt x="0" y="4132788"/>
                  <a:pt x="1" y="2066394"/>
                  <a:pt x="1" y="0"/>
                </a:cubicBezTo>
                <a:close/>
              </a:path>
            </a:pathLst>
          </a:custGeom>
        </p:spPr>
        <p:txBody>
          <a:bodyPr>
            <a:normAutofit/>
          </a:bodyPr>
          <a:lstStyle>
            <a:lvl1pPr>
              <a:defRPr sz="2800">
                <a:solidFill>
                  <a:srgbClr val="6D6E6C"/>
                </a:solidFill>
              </a:defRPr>
            </a:lvl1pPr>
          </a:lstStyle>
          <a:p>
            <a:r>
              <a:rPr lang="en-US" dirty="0"/>
              <a:t> </a:t>
            </a:r>
          </a:p>
          <a:p>
            <a:endParaRPr lang="en-US" dirty="0"/>
          </a:p>
          <a:p>
            <a:endParaRPr lang="en-US" dirty="0"/>
          </a:p>
          <a:p>
            <a:endParaRPr lang="en-US" dirty="0"/>
          </a:p>
          <a:p>
            <a:endParaRPr lang="en-US" dirty="0"/>
          </a:p>
          <a:p>
            <a:r>
              <a:rPr lang="en-US" dirty="0"/>
              <a:t>    </a:t>
            </a:r>
          </a:p>
          <a:p>
            <a:r>
              <a:rPr lang="en-US" dirty="0"/>
              <a:t>Click here to add photo</a:t>
            </a:r>
          </a:p>
        </p:txBody>
      </p:sp>
      <p:sp>
        <p:nvSpPr>
          <p:cNvPr id="10" name="Text Placeholder 25"/>
          <p:cNvSpPr>
            <a:spLocks noGrp="1"/>
          </p:cNvSpPr>
          <p:nvPr>
            <p:ph type="body" sz="quarter" idx="20" hasCustomPrompt="1"/>
          </p:nvPr>
        </p:nvSpPr>
        <p:spPr>
          <a:xfrm>
            <a:off x="5934177" y="2157413"/>
            <a:ext cx="5551386" cy="3631644"/>
          </a:xfrm>
        </p:spPr>
        <p:txBody>
          <a:bodyPr>
            <a:noAutofit/>
          </a:bodyPr>
          <a:lstStyle>
            <a:lvl1pPr marL="0" indent="0" algn="l">
              <a:buClr>
                <a:srgbClr val="EA1D76"/>
              </a:buClr>
              <a:buFont typeface="Arial" charset="0"/>
              <a:buNone/>
              <a:defRPr sz="24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cxnSp>
        <p:nvCxnSpPr>
          <p:cNvPr id="11" name="Straight Connector 10"/>
          <p:cNvCxnSpPr/>
          <p:nvPr userDrawn="1"/>
        </p:nvCxnSpPr>
        <p:spPr>
          <a:xfrm flipH="1">
            <a:off x="-3076" y="1613918"/>
            <a:ext cx="12192000" cy="0"/>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12" name="Text Placeholder 23"/>
          <p:cNvSpPr>
            <a:spLocks noGrp="1"/>
          </p:cNvSpPr>
          <p:nvPr>
            <p:ph type="body" sz="quarter" idx="22" hasCustomPrompt="1"/>
          </p:nvPr>
        </p:nvSpPr>
        <p:spPr>
          <a:xfrm>
            <a:off x="5905665" y="602783"/>
            <a:ext cx="5579898" cy="857158"/>
          </a:xfrm>
          <a:noFill/>
        </p:spPr>
        <p:txBody>
          <a:bodyPr anchor="t">
            <a:normAutofit/>
          </a:bodyPr>
          <a:lstStyle>
            <a:lvl1pPr marL="0" indent="0" algn="l">
              <a:buNone/>
              <a:defRPr sz="3600" i="0">
                <a:solidFill>
                  <a:srgbClr val="CE1779"/>
                </a:solidFill>
                <a:latin typeface="+mn-lt"/>
              </a:defRPr>
            </a:lvl1pPr>
          </a:lstStyle>
          <a:p>
            <a:pPr lvl="0"/>
            <a:r>
              <a:rPr lang="en-US" dirty="0"/>
              <a:t>TITLE</a:t>
            </a:r>
          </a:p>
        </p:txBody>
      </p:sp>
      <p:sp>
        <p:nvSpPr>
          <p:cNvPr id="13" name="Triangle 12"/>
          <p:cNvSpPr/>
          <p:nvPr userDrawn="1"/>
        </p:nvSpPr>
        <p:spPr>
          <a:xfrm rot="5400000">
            <a:off x="1350698" y="875157"/>
            <a:ext cx="1671483" cy="1499766"/>
          </a:xfrm>
          <a:prstGeom prst="triangle">
            <a:avLst>
              <a:gd name="adj" fmla="val 50241"/>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5" name="Picture 1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ORANGE ICON CIRCLE - with photo &amp; text">
    <p:spTree>
      <p:nvGrpSpPr>
        <p:cNvPr id="1" name=""/>
        <p:cNvGrpSpPr/>
        <p:nvPr/>
      </p:nvGrpSpPr>
      <p:grpSpPr>
        <a:xfrm>
          <a:off x="0" y="0"/>
          <a:ext cx="0" cy="0"/>
          <a:chOff x="0" y="0"/>
          <a:chExt cx="0" cy="0"/>
        </a:xfrm>
      </p:grpSpPr>
      <p:sp>
        <p:nvSpPr>
          <p:cNvPr id="9" name="Picture Placeholder 2"/>
          <p:cNvSpPr>
            <a:spLocks noGrp="1"/>
          </p:cNvSpPr>
          <p:nvPr>
            <p:ph type="pic" sz="quarter" idx="23" hasCustomPrompt="1"/>
          </p:nvPr>
        </p:nvSpPr>
        <p:spPr>
          <a:xfrm>
            <a:off x="4096" y="663677"/>
            <a:ext cx="5525734" cy="6199182"/>
          </a:xfrm>
          <a:custGeom>
            <a:avLst/>
            <a:gdLst>
              <a:gd name="connsiteX0" fmla="*/ 0 w 4641850"/>
              <a:gd name="connsiteY0" fmla="*/ 0 h 4217988"/>
              <a:gd name="connsiteX1" fmla="*/ 3938838 w 4641850"/>
              <a:gd name="connsiteY1" fmla="*/ 0 h 4217988"/>
              <a:gd name="connsiteX2" fmla="*/ 4641850 w 4641850"/>
              <a:gd name="connsiteY2" fmla="*/ 703012 h 4217988"/>
              <a:gd name="connsiteX3" fmla="*/ 4641850 w 4641850"/>
              <a:gd name="connsiteY3" fmla="*/ 4217988 h 4217988"/>
              <a:gd name="connsiteX4" fmla="*/ 4641850 w 4641850"/>
              <a:gd name="connsiteY4" fmla="*/ 4217988 h 4217988"/>
              <a:gd name="connsiteX5" fmla="*/ 703012 w 4641850"/>
              <a:gd name="connsiteY5" fmla="*/ 4217988 h 4217988"/>
              <a:gd name="connsiteX6" fmla="*/ 0 w 4641850"/>
              <a:gd name="connsiteY6" fmla="*/ 3514976 h 4217988"/>
              <a:gd name="connsiteX7" fmla="*/ 0 w 4641850"/>
              <a:gd name="connsiteY7" fmla="*/ 0 h 4217988"/>
              <a:gd name="connsiteX0" fmla="*/ 0 w 5084301"/>
              <a:gd name="connsiteY0" fmla="*/ 0 h 4881665"/>
              <a:gd name="connsiteX1" fmla="*/ 4381289 w 5084301"/>
              <a:gd name="connsiteY1" fmla="*/ 663677 h 4881665"/>
              <a:gd name="connsiteX2" fmla="*/ 5084301 w 5084301"/>
              <a:gd name="connsiteY2" fmla="*/ 1366689 h 4881665"/>
              <a:gd name="connsiteX3" fmla="*/ 5084301 w 5084301"/>
              <a:gd name="connsiteY3" fmla="*/ 4881665 h 4881665"/>
              <a:gd name="connsiteX4" fmla="*/ 5084301 w 5084301"/>
              <a:gd name="connsiteY4" fmla="*/ 4881665 h 4881665"/>
              <a:gd name="connsiteX5" fmla="*/ 1145463 w 5084301"/>
              <a:gd name="connsiteY5" fmla="*/ 4881665 h 4881665"/>
              <a:gd name="connsiteX6" fmla="*/ 442451 w 5084301"/>
              <a:gd name="connsiteY6" fmla="*/ 4178653 h 4881665"/>
              <a:gd name="connsiteX7" fmla="*/ 0 w 5084301"/>
              <a:gd name="connsiteY7" fmla="*/ 0 h 4881665"/>
              <a:gd name="connsiteX0" fmla="*/ 0 w 5084301"/>
              <a:gd name="connsiteY0" fmla="*/ 0 h 6228679"/>
              <a:gd name="connsiteX1" fmla="*/ 4381289 w 5084301"/>
              <a:gd name="connsiteY1" fmla="*/ 663677 h 6228679"/>
              <a:gd name="connsiteX2" fmla="*/ 5084301 w 5084301"/>
              <a:gd name="connsiteY2" fmla="*/ 1366689 h 6228679"/>
              <a:gd name="connsiteX3" fmla="*/ 5084301 w 5084301"/>
              <a:gd name="connsiteY3" fmla="*/ 4881665 h 6228679"/>
              <a:gd name="connsiteX4" fmla="*/ 5084301 w 5084301"/>
              <a:gd name="connsiteY4" fmla="*/ 4881665 h 6228679"/>
              <a:gd name="connsiteX5" fmla="*/ 1145463 w 5084301"/>
              <a:gd name="connsiteY5" fmla="*/ 4881665 h 6228679"/>
              <a:gd name="connsiteX6" fmla="*/ 14748 w 5084301"/>
              <a:gd name="connsiteY6" fmla="*/ 6228679 h 6228679"/>
              <a:gd name="connsiteX7" fmla="*/ 0 w 5084301"/>
              <a:gd name="connsiteY7" fmla="*/ 0 h 6228679"/>
              <a:gd name="connsiteX0" fmla="*/ 0 w 5084301"/>
              <a:gd name="connsiteY0" fmla="*/ 0 h 6228679"/>
              <a:gd name="connsiteX1" fmla="*/ 4381289 w 5084301"/>
              <a:gd name="connsiteY1" fmla="*/ 663677 h 6228679"/>
              <a:gd name="connsiteX2" fmla="*/ 5084301 w 5084301"/>
              <a:gd name="connsiteY2" fmla="*/ 1366689 h 6228679"/>
              <a:gd name="connsiteX3" fmla="*/ 5084301 w 5084301"/>
              <a:gd name="connsiteY3" fmla="*/ 4881665 h 6228679"/>
              <a:gd name="connsiteX4" fmla="*/ 2503333 w 5084301"/>
              <a:gd name="connsiteY4" fmla="*/ 1445291 h 6228679"/>
              <a:gd name="connsiteX5" fmla="*/ 1145463 w 5084301"/>
              <a:gd name="connsiteY5" fmla="*/ 4881665 h 6228679"/>
              <a:gd name="connsiteX6" fmla="*/ 14748 w 5084301"/>
              <a:gd name="connsiteY6" fmla="*/ 6228679 h 6228679"/>
              <a:gd name="connsiteX7" fmla="*/ 0 w 5084301"/>
              <a:gd name="connsiteY7" fmla="*/ 0 h 6228679"/>
              <a:gd name="connsiteX0" fmla="*/ 0 w 5084301"/>
              <a:gd name="connsiteY0" fmla="*/ 0 h 6228679"/>
              <a:gd name="connsiteX1" fmla="*/ 4381289 w 5084301"/>
              <a:gd name="connsiteY1" fmla="*/ 663677 h 6228679"/>
              <a:gd name="connsiteX2" fmla="*/ 5084301 w 5084301"/>
              <a:gd name="connsiteY2" fmla="*/ 1366689 h 6228679"/>
              <a:gd name="connsiteX3" fmla="*/ 4140404 w 5084301"/>
              <a:gd name="connsiteY3" fmla="*/ 1135575 h 6228679"/>
              <a:gd name="connsiteX4" fmla="*/ 2503333 w 5084301"/>
              <a:gd name="connsiteY4" fmla="*/ 1445291 h 6228679"/>
              <a:gd name="connsiteX5" fmla="*/ 1145463 w 5084301"/>
              <a:gd name="connsiteY5" fmla="*/ 4881665 h 6228679"/>
              <a:gd name="connsiteX6" fmla="*/ 14748 w 5084301"/>
              <a:gd name="connsiteY6" fmla="*/ 6228679 h 6228679"/>
              <a:gd name="connsiteX7" fmla="*/ 0 w 5084301"/>
              <a:gd name="connsiteY7" fmla="*/ 0 h 6228679"/>
              <a:gd name="connsiteX0" fmla="*/ 0 w 5584727"/>
              <a:gd name="connsiteY0" fmla="*/ 0 h 6228679"/>
              <a:gd name="connsiteX1" fmla="*/ 4381289 w 5584727"/>
              <a:gd name="connsiteY1" fmla="*/ 663677 h 6228679"/>
              <a:gd name="connsiteX2" fmla="*/ 5084301 w 5584727"/>
              <a:gd name="connsiteY2" fmla="*/ 1366689 h 6228679"/>
              <a:gd name="connsiteX3" fmla="*/ 4140404 w 5584727"/>
              <a:gd name="connsiteY3" fmla="*/ 1135575 h 6228679"/>
              <a:gd name="connsiteX4" fmla="*/ 2503333 w 5584727"/>
              <a:gd name="connsiteY4" fmla="*/ 1445291 h 6228679"/>
              <a:gd name="connsiteX5" fmla="*/ 5584727 w 5584727"/>
              <a:gd name="connsiteY5" fmla="*/ 3038116 h 6228679"/>
              <a:gd name="connsiteX6" fmla="*/ 14748 w 5584727"/>
              <a:gd name="connsiteY6" fmla="*/ 6228679 h 6228679"/>
              <a:gd name="connsiteX7" fmla="*/ 0 w 5584727"/>
              <a:gd name="connsiteY7" fmla="*/ 0 h 6228679"/>
              <a:gd name="connsiteX0" fmla="*/ 0 w 5584727"/>
              <a:gd name="connsiteY0" fmla="*/ 0 h 6154937"/>
              <a:gd name="connsiteX1" fmla="*/ 4381289 w 5584727"/>
              <a:gd name="connsiteY1" fmla="*/ 663677 h 6154937"/>
              <a:gd name="connsiteX2" fmla="*/ 5084301 w 5584727"/>
              <a:gd name="connsiteY2" fmla="*/ 1366689 h 6154937"/>
              <a:gd name="connsiteX3" fmla="*/ 4140404 w 5584727"/>
              <a:gd name="connsiteY3" fmla="*/ 1135575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84727"/>
              <a:gd name="connsiteY0" fmla="*/ 0 h 6154937"/>
              <a:gd name="connsiteX1" fmla="*/ 1461108 w 5584727"/>
              <a:gd name="connsiteY1" fmla="*/ 766916 h 6154937"/>
              <a:gd name="connsiteX2" fmla="*/ 5084301 w 5584727"/>
              <a:gd name="connsiteY2" fmla="*/ 1366689 h 6154937"/>
              <a:gd name="connsiteX3" fmla="*/ 4140404 w 5584727"/>
              <a:gd name="connsiteY3" fmla="*/ 1135575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84727"/>
              <a:gd name="connsiteY0" fmla="*/ 0 h 6154937"/>
              <a:gd name="connsiteX1" fmla="*/ 1461108 w 5584727"/>
              <a:gd name="connsiteY1" fmla="*/ 766916 h 6154937"/>
              <a:gd name="connsiteX2" fmla="*/ 1397204 w 5584727"/>
              <a:gd name="connsiteY2" fmla="*/ 1735399 h 6154937"/>
              <a:gd name="connsiteX3" fmla="*/ 4140404 w 5584727"/>
              <a:gd name="connsiteY3" fmla="*/ 1135575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84727"/>
              <a:gd name="connsiteY0" fmla="*/ 0 h 6154937"/>
              <a:gd name="connsiteX1" fmla="*/ 1461108 w 5584727"/>
              <a:gd name="connsiteY1" fmla="*/ 766916 h 6154937"/>
              <a:gd name="connsiteX2" fmla="*/ 1397204 w 5584727"/>
              <a:gd name="connsiteY2" fmla="*/ 1735399 h 6154937"/>
              <a:gd name="connsiteX3" fmla="*/ 2370598 w 5584727"/>
              <a:gd name="connsiteY3" fmla="*/ 1238813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40482"/>
              <a:gd name="connsiteY0" fmla="*/ 0 h 6154937"/>
              <a:gd name="connsiteX1" fmla="*/ 1461108 w 5540482"/>
              <a:gd name="connsiteY1" fmla="*/ 766916 h 6154937"/>
              <a:gd name="connsiteX2" fmla="*/ 1397204 w 5540482"/>
              <a:gd name="connsiteY2" fmla="*/ 1735399 h 6154937"/>
              <a:gd name="connsiteX3" fmla="*/ 2370598 w 5540482"/>
              <a:gd name="connsiteY3" fmla="*/ 1238813 h 6154937"/>
              <a:gd name="connsiteX4" fmla="*/ 2503333 w 5540482"/>
              <a:gd name="connsiteY4" fmla="*/ 1445291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397204 w 5540482"/>
              <a:gd name="connsiteY2" fmla="*/ 1735399 h 6154937"/>
              <a:gd name="connsiteX3" fmla="*/ 2370598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397204 w 5540482"/>
              <a:gd name="connsiteY2" fmla="*/ 1735399 h 6154937"/>
              <a:gd name="connsiteX3" fmla="*/ 2311605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397204 w 5540482"/>
              <a:gd name="connsiteY2" fmla="*/ 1794393 h 6154937"/>
              <a:gd name="connsiteX3" fmla="*/ 2311605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456198 w 5540482"/>
              <a:gd name="connsiteY2" fmla="*/ 1779645 h 6154937"/>
              <a:gd name="connsiteX3" fmla="*/ 2311605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1 w 5525734"/>
              <a:gd name="connsiteY0" fmla="*/ 0 h 6199182"/>
              <a:gd name="connsiteX1" fmla="*/ 1446360 w 5525734"/>
              <a:gd name="connsiteY1" fmla="*/ 811161 h 6199182"/>
              <a:gd name="connsiteX2" fmla="*/ 1441450 w 5525734"/>
              <a:gd name="connsiteY2" fmla="*/ 1823890 h 6199182"/>
              <a:gd name="connsiteX3" fmla="*/ 2296857 w 5525734"/>
              <a:gd name="connsiteY3" fmla="*/ 1283058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46360 w 5525734"/>
              <a:gd name="connsiteY1" fmla="*/ 811161 h 6199182"/>
              <a:gd name="connsiteX2" fmla="*/ 1437386 w 5525734"/>
              <a:gd name="connsiteY2" fmla="*/ 1787314 h 6199182"/>
              <a:gd name="connsiteX3" fmla="*/ 2296857 w 5525734"/>
              <a:gd name="connsiteY3" fmla="*/ 1283058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46360 w 5525734"/>
              <a:gd name="connsiteY1" fmla="*/ 811161 h 6199182"/>
              <a:gd name="connsiteX2" fmla="*/ 1437386 w 5525734"/>
              <a:gd name="connsiteY2" fmla="*/ 1787314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34168 w 5525734"/>
              <a:gd name="connsiteY1" fmla="*/ 803033 h 6199182"/>
              <a:gd name="connsiteX2" fmla="*/ 1437386 w 5525734"/>
              <a:gd name="connsiteY2" fmla="*/ 1787314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34168 w 5525734"/>
              <a:gd name="connsiteY1" fmla="*/ 803033 h 6199182"/>
              <a:gd name="connsiteX2" fmla="*/ 1364234 w 5525734"/>
              <a:gd name="connsiteY2" fmla="*/ 1949874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34168 w 5525734"/>
              <a:gd name="connsiteY1" fmla="*/ 803033 h 6199182"/>
              <a:gd name="connsiteX2" fmla="*/ 1433322 w 5525734"/>
              <a:gd name="connsiteY2" fmla="*/ 1799506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25734" h="6199182">
                <a:moveTo>
                  <a:pt x="1" y="0"/>
                </a:moveTo>
                <a:lnTo>
                  <a:pt x="1434168" y="803033"/>
                </a:lnTo>
                <a:cubicBezTo>
                  <a:pt x="1432531" y="1140609"/>
                  <a:pt x="1434959" y="1461930"/>
                  <a:pt x="1433322" y="1799506"/>
                </a:cubicBezTo>
                <a:lnTo>
                  <a:pt x="2333433" y="1299314"/>
                </a:lnTo>
                <a:lnTo>
                  <a:pt x="3801191" y="2138465"/>
                </a:lnTo>
                <a:lnTo>
                  <a:pt x="5525734" y="3111857"/>
                </a:lnTo>
                <a:lnTo>
                  <a:pt x="0" y="6199182"/>
                </a:lnTo>
                <a:cubicBezTo>
                  <a:pt x="0" y="4132788"/>
                  <a:pt x="1" y="2066394"/>
                  <a:pt x="1" y="0"/>
                </a:cubicBezTo>
                <a:close/>
              </a:path>
            </a:pathLst>
          </a:custGeom>
        </p:spPr>
        <p:txBody>
          <a:bodyPr>
            <a:normAutofit/>
          </a:bodyPr>
          <a:lstStyle>
            <a:lvl1pPr>
              <a:defRPr sz="2800">
                <a:solidFill>
                  <a:srgbClr val="6D6E6C"/>
                </a:solidFill>
              </a:defRPr>
            </a:lvl1pPr>
          </a:lstStyle>
          <a:p>
            <a:r>
              <a:rPr lang="en-US" dirty="0"/>
              <a:t> </a:t>
            </a:r>
          </a:p>
          <a:p>
            <a:endParaRPr lang="en-US" dirty="0"/>
          </a:p>
          <a:p>
            <a:endParaRPr lang="en-US" dirty="0"/>
          </a:p>
          <a:p>
            <a:endParaRPr lang="en-US" dirty="0"/>
          </a:p>
          <a:p>
            <a:endParaRPr lang="en-US" dirty="0"/>
          </a:p>
          <a:p>
            <a:r>
              <a:rPr lang="en-US" dirty="0"/>
              <a:t>    </a:t>
            </a:r>
          </a:p>
          <a:p>
            <a:r>
              <a:rPr lang="en-US" dirty="0"/>
              <a:t>Click here to add photo</a:t>
            </a:r>
          </a:p>
        </p:txBody>
      </p:sp>
      <p:sp>
        <p:nvSpPr>
          <p:cNvPr id="10" name="Text Placeholder 25"/>
          <p:cNvSpPr>
            <a:spLocks noGrp="1"/>
          </p:cNvSpPr>
          <p:nvPr>
            <p:ph type="body" sz="quarter" idx="20" hasCustomPrompt="1"/>
          </p:nvPr>
        </p:nvSpPr>
        <p:spPr>
          <a:xfrm>
            <a:off x="5934177" y="2157413"/>
            <a:ext cx="5551386" cy="3631644"/>
          </a:xfrm>
        </p:spPr>
        <p:txBody>
          <a:bodyPr>
            <a:noAutofit/>
          </a:bodyPr>
          <a:lstStyle>
            <a:lvl1pPr marL="0" indent="0" algn="l">
              <a:buClr>
                <a:srgbClr val="EA1D76"/>
              </a:buClr>
              <a:buFont typeface="Arial" charset="0"/>
              <a:buNone/>
              <a:defRPr sz="24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cxnSp>
        <p:nvCxnSpPr>
          <p:cNvPr id="11" name="Straight Connector 10"/>
          <p:cNvCxnSpPr/>
          <p:nvPr userDrawn="1"/>
        </p:nvCxnSpPr>
        <p:spPr>
          <a:xfrm flipH="1">
            <a:off x="-3076" y="1613918"/>
            <a:ext cx="12192000" cy="0"/>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12" name="Text Placeholder 23"/>
          <p:cNvSpPr>
            <a:spLocks noGrp="1"/>
          </p:cNvSpPr>
          <p:nvPr>
            <p:ph type="body" sz="quarter" idx="22" hasCustomPrompt="1"/>
          </p:nvPr>
        </p:nvSpPr>
        <p:spPr>
          <a:xfrm>
            <a:off x="5905665" y="602783"/>
            <a:ext cx="5579898" cy="857158"/>
          </a:xfrm>
          <a:noFill/>
        </p:spPr>
        <p:txBody>
          <a:bodyPr anchor="t">
            <a:normAutofit/>
          </a:bodyPr>
          <a:lstStyle>
            <a:lvl1pPr marL="0" indent="0" algn="l">
              <a:buNone/>
              <a:defRPr sz="3600" i="0">
                <a:solidFill>
                  <a:srgbClr val="EE7123"/>
                </a:solidFill>
                <a:latin typeface="+mn-lt"/>
              </a:defRPr>
            </a:lvl1pPr>
          </a:lstStyle>
          <a:p>
            <a:pPr lvl="0"/>
            <a:r>
              <a:rPr lang="en-US" dirty="0"/>
              <a:t>TITLE</a:t>
            </a:r>
          </a:p>
        </p:txBody>
      </p:sp>
      <p:sp>
        <p:nvSpPr>
          <p:cNvPr id="13" name="Triangle 12"/>
          <p:cNvSpPr/>
          <p:nvPr userDrawn="1"/>
        </p:nvSpPr>
        <p:spPr>
          <a:xfrm rot="5400000">
            <a:off x="1350698" y="875157"/>
            <a:ext cx="1671483" cy="1499766"/>
          </a:xfrm>
          <a:prstGeom prst="triangle">
            <a:avLst>
              <a:gd name="adj" fmla="val 50241"/>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5" name="Picture 1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Plain Quote Slide - BLUE">
    <p:spTree>
      <p:nvGrpSpPr>
        <p:cNvPr id="1" name=""/>
        <p:cNvGrpSpPr/>
        <p:nvPr/>
      </p:nvGrpSpPr>
      <p:grpSpPr>
        <a:xfrm>
          <a:off x="0" y="0"/>
          <a:ext cx="0" cy="0"/>
          <a:chOff x="0" y="0"/>
          <a:chExt cx="0" cy="0"/>
        </a:xfrm>
      </p:grpSpPr>
      <p:cxnSp>
        <p:nvCxnSpPr>
          <p:cNvPr id="3" name="Straight Connector 2"/>
          <p:cNvCxnSpPr/>
          <p:nvPr userDrawn="1"/>
        </p:nvCxnSpPr>
        <p:spPr>
          <a:xfrm flipV="1">
            <a:off x="6099983" y="-14288"/>
            <a:ext cx="0" cy="1008418"/>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10" name="Triangle 9"/>
          <p:cNvSpPr/>
          <p:nvPr userDrawn="1"/>
        </p:nvSpPr>
        <p:spPr>
          <a:xfrm rot="10800000">
            <a:off x="5269077" y="616308"/>
            <a:ext cx="1671483" cy="1240741"/>
          </a:xfrm>
          <a:prstGeom prst="triangle">
            <a:avLst>
              <a:gd name="adj" fmla="val 50241"/>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ext Placeholder 23"/>
          <p:cNvSpPr>
            <a:spLocks noGrp="1"/>
          </p:cNvSpPr>
          <p:nvPr>
            <p:ph type="body" sz="quarter" idx="22" hasCustomPrompt="1"/>
          </p:nvPr>
        </p:nvSpPr>
        <p:spPr>
          <a:xfrm>
            <a:off x="0" y="2081261"/>
            <a:ext cx="12192000" cy="3862339"/>
          </a:xfrm>
        </p:spPr>
        <p:txBody>
          <a:bodyPr anchor="ctr">
            <a:normAutofit/>
          </a:bodyPr>
          <a:lstStyle>
            <a:lvl1pPr marL="0" indent="0" algn="ctr">
              <a:buNone/>
              <a:defRPr sz="3000" i="1" baseline="0">
                <a:solidFill>
                  <a:srgbClr val="6D6E6C"/>
                </a:solidFill>
                <a:latin typeface="+mn-lt"/>
              </a:defRPr>
            </a:lvl1pPr>
          </a:lstStyle>
          <a:p>
            <a:pPr lvl="0"/>
            <a:r>
              <a:rPr lang="en-US" dirty="0"/>
              <a:t>Quote Here</a:t>
            </a:r>
          </a:p>
        </p:txBody>
      </p:sp>
      <p:sp>
        <p:nvSpPr>
          <p:cNvPr id="30" name="Text Placeholder 23"/>
          <p:cNvSpPr>
            <a:spLocks noGrp="1"/>
          </p:cNvSpPr>
          <p:nvPr>
            <p:ph type="body" sz="quarter" idx="14" hasCustomPrompt="1"/>
          </p:nvPr>
        </p:nvSpPr>
        <p:spPr>
          <a:xfrm>
            <a:off x="5728901" y="616307"/>
            <a:ext cx="785328" cy="964819"/>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34"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n-US" sz="1100" b="0" kern="1200" dirty="0">
                <a:solidFill>
                  <a:srgbClr val="6D6E6C"/>
                </a:solidFill>
                <a:effectLst/>
                <a:latin typeface="+mn-lt"/>
                <a:ea typeface="MS PGothic" charset="-128"/>
                <a:cs typeface="Geneva" charset="0"/>
              </a:rPr>
              <a:t>training model for teaching entrepreneurial competences to sole-traders </a:t>
            </a:r>
            <a:endParaRPr kumimoji="1" lang="ja-JP" altLang="en-US" sz="1100" b="0" kern="1200" dirty="0">
              <a:solidFill>
                <a:srgbClr val="6D6E6C"/>
              </a:solidFill>
              <a:latin typeface="+mn-lt"/>
              <a:ea typeface="MS PGothic" charset="-128"/>
              <a:cs typeface="Geneva" charset="0"/>
            </a:endParaRPr>
          </a:p>
        </p:txBody>
      </p:sp>
      <p:pic>
        <p:nvPicPr>
          <p:cNvPr id="9" name="Picture 8"/>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16200000">
            <a:off x="5919401" y="6115051"/>
            <a:ext cx="345438" cy="389895"/>
          </a:xfrm>
          <a:prstGeom prst="rect">
            <a:avLst/>
          </a:prstGeom>
        </p:spPr>
      </p:pic>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Plain Quote Slide - PINK">
    <p:spTree>
      <p:nvGrpSpPr>
        <p:cNvPr id="1" name=""/>
        <p:cNvGrpSpPr/>
        <p:nvPr/>
      </p:nvGrpSpPr>
      <p:grpSpPr>
        <a:xfrm>
          <a:off x="0" y="0"/>
          <a:ext cx="0" cy="0"/>
          <a:chOff x="0" y="0"/>
          <a:chExt cx="0" cy="0"/>
        </a:xfrm>
      </p:grpSpPr>
      <p:cxnSp>
        <p:nvCxnSpPr>
          <p:cNvPr id="8" name="Straight Connector 7"/>
          <p:cNvCxnSpPr/>
          <p:nvPr userDrawn="1"/>
        </p:nvCxnSpPr>
        <p:spPr>
          <a:xfrm flipV="1">
            <a:off x="6099983" y="-14288"/>
            <a:ext cx="0" cy="1008418"/>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9" name="Triangle 8"/>
          <p:cNvSpPr/>
          <p:nvPr userDrawn="1"/>
        </p:nvSpPr>
        <p:spPr>
          <a:xfrm rot="10800000">
            <a:off x="5269077" y="616308"/>
            <a:ext cx="1671483" cy="1240741"/>
          </a:xfrm>
          <a:prstGeom prst="triangle">
            <a:avLst>
              <a:gd name="adj" fmla="val 50241"/>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Placeholder 23"/>
          <p:cNvSpPr>
            <a:spLocks noGrp="1"/>
          </p:cNvSpPr>
          <p:nvPr>
            <p:ph type="body" sz="quarter" idx="22" hasCustomPrompt="1"/>
          </p:nvPr>
        </p:nvSpPr>
        <p:spPr>
          <a:xfrm>
            <a:off x="0" y="2081261"/>
            <a:ext cx="12192000" cy="3862339"/>
          </a:xfrm>
        </p:spPr>
        <p:txBody>
          <a:bodyPr anchor="ctr">
            <a:normAutofit/>
          </a:bodyPr>
          <a:lstStyle>
            <a:lvl1pPr marL="0" indent="0" algn="ctr">
              <a:buNone/>
              <a:defRPr sz="3000" i="1" baseline="0">
                <a:solidFill>
                  <a:srgbClr val="6D6E6C"/>
                </a:solidFill>
                <a:latin typeface="+mn-lt"/>
              </a:defRPr>
            </a:lvl1pPr>
          </a:lstStyle>
          <a:p>
            <a:pPr lvl="0"/>
            <a:r>
              <a:rPr lang="en-US" dirty="0"/>
              <a:t>Quote Here</a:t>
            </a:r>
          </a:p>
        </p:txBody>
      </p:sp>
      <p:sp>
        <p:nvSpPr>
          <p:cNvPr id="11" name="Text Placeholder 23"/>
          <p:cNvSpPr>
            <a:spLocks noGrp="1"/>
          </p:cNvSpPr>
          <p:nvPr>
            <p:ph type="body" sz="quarter" idx="14" hasCustomPrompt="1"/>
          </p:nvPr>
        </p:nvSpPr>
        <p:spPr>
          <a:xfrm>
            <a:off x="5728901" y="616307"/>
            <a:ext cx="785328" cy="964819"/>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12"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n-US" sz="1100" b="0" kern="1200" dirty="0">
                <a:solidFill>
                  <a:srgbClr val="6D6E6C"/>
                </a:solidFill>
                <a:effectLst/>
                <a:latin typeface="+mn-lt"/>
                <a:ea typeface="MS PGothic" charset="-128"/>
                <a:cs typeface="Geneva" charset="0"/>
              </a:rPr>
              <a:t>training model for teaching entrepreneurial competences to sole-traders </a:t>
            </a:r>
            <a:endParaRPr kumimoji="1" lang="ja-JP" altLang="en-US" sz="1100" b="0" kern="1200" dirty="0">
              <a:solidFill>
                <a:srgbClr val="6D6E6C"/>
              </a:solidFill>
              <a:latin typeface="+mn-lt"/>
              <a:ea typeface="MS PGothic" charset="-128"/>
              <a:cs typeface="Geneva" charset="0"/>
            </a:endParaRPr>
          </a:p>
        </p:txBody>
      </p:sp>
      <p:pic>
        <p:nvPicPr>
          <p:cNvPr id="13" name="Picture 12"/>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16200000">
            <a:off x="5919401" y="6115051"/>
            <a:ext cx="345438" cy="389895"/>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ver Design 1">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8547237" y="0"/>
            <a:ext cx="3759200" cy="2121496"/>
          </a:xfrm>
          <a:prstGeom prst="rect">
            <a:avLst/>
          </a:prstGeom>
        </p:spPr>
      </p:pic>
      <p:pic>
        <p:nvPicPr>
          <p:cNvPr id="5" name="Picture 4"/>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49299" y="495300"/>
            <a:ext cx="4504469" cy="1219200"/>
          </a:xfrm>
          <a:prstGeom prst="rect">
            <a:avLst/>
          </a:prstGeom>
        </p:spPr>
      </p:pic>
      <p:sp>
        <p:nvSpPr>
          <p:cNvPr id="6" name="Footer Placeholder 6"/>
          <p:cNvSpPr txBox="1">
            <a:spLocks noGrp="1"/>
          </p:cNvSpPr>
          <p:nvPr userDrawn="1"/>
        </p:nvSpPr>
        <p:spPr bwMode="auto">
          <a:xfrm>
            <a:off x="2565741" y="6149514"/>
            <a:ext cx="2462212" cy="35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spcBef>
                <a:spcPct val="0"/>
              </a:spcBef>
              <a:buFontTx/>
              <a:buNone/>
            </a:pPr>
            <a:r>
              <a:rPr lang="en-IE" altLang="en-US" sz="1000" dirty="0">
                <a:solidFill>
                  <a:schemeClr val="tx1"/>
                </a:solidFill>
                <a:latin typeface="Calibri" charset="0"/>
              </a:rPr>
              <a:t> This programme has been funded with support from the European Commission </a:t>
            </a:r>
          </a:p>
        </p:txBody>
      </p:sp>
      <p:pic>
        <p:nvPicPr>
          <p:cNvPr id="7" name="Picture 8"/>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749299" y="6053138"/>
            <a:ext cx="16256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2"/>
          <p:cNvPicPr>
            <a:picLocks noChangeAspect="1"/>
          </p:cNvPicPr>
          <p:nvPr userDrawn="1"/>
        </p:nvPicPr>
        <p:blipFill rotWithShape="1">
          <a:blip r:embed="rId5" cstate="screen">
            <a:extLst>
              <a:ext uri="{28A0092B-C50C-407E-A947-70E740481C1C}">
                <a14:useLocalDpi xmlns:a14="http://schemas.microsoft.com/office/drawing/2010/main"/>
              </a:ext>
            </a:extLst>
          </a:blip>
          <a:srcRect l="-7382" t="-7635" r="-1"/>
          <a:stretch/>
        </p:blipFill>
        <p:spPr>
          <a:xfrm>
            <a:off x="4662932" y="4546600"/>
            <a:ext cx="4036705" cy="2311400"/>
          </a:xfrm>
          <a:prstGeom prst="rect">
            <a:avLst/>
          </a:prstGeom>
        </p:spPr>
      </p:pic>
      <p:sp>
        <p:nvSpPr>
          <p:cNvPr id="17" name="Picture Placeholder 16">
            <a:extLst>
              <a:ext uri="{FF2B5EF4-FFF2-40B4-BE49-F238E27FC236}">
                <a16:creationId xmlns:a16="http://schemas.microsoft.com/office/drawing/2014/main" id="{062A2511-CB50-0D4B-A8EE-A8C6AB37358D}"/>
              </a:ext>
            </a:extLst>
          </p:cNvPr>
          <p:cNvSpPr>
            <a:spLocks noGrp="1"/>
          </p:cNvSpPr>
          <p:nvPr>
            <p:ph type="pic" sz="quarter" idx="10"/>
          </p:nvPr>
        </p:nvSpPr>
        <p:spPr>
          <a:xfrm>
            <a:off x="5466248" y="38783"/>
            <a:ext cx="6723803" cy="6824907"/>
          </a:xfrm>
          <a:custGeom>
            <a:avLst/>
            <a:gdLst>
              <a:gd name="connsiteX0" fmla="*/ 6723802 w 6723803"/>
              <a:gd name="connsiteY0" fmla="*/ 0 h 6824907"/>
              <a:gd name="connsiteX1" fmla="*/ 6723803 w 6723803"/>
              <a:gd name="connsiteY1" fmla="*/ 6824907 h 6824907"/>
              <a:gd name="connsiteX2" fmla="*/ 2829368 w 6723803"/>
              <a:gd name="connsiteY2" fmla="*/ 6824907 h 6824907"/>
              <a:gd name="connsiteX3" fmla="*/ 0 w 6723803"/>
              <a:gd name="connsiteY3" fmla="*/ 4877830 h 6824907"/>
            </a:gdLst>
            <a:ahLst/>
            <a:cxnLst>
              <a:cxn ang="0">
                <a:pos x="connsiteX0" y="connsiteY0"/>
              </a:cxn>
              <a:cxn ang="0">
                <a:pos x="connsiteX1" y="connsiteY1"/>
              </a:cxn>
              <a:cxn ang="0">
                <a:pos x="connsiteX2" y="connsiteY2"/>
              </a:cxn>
              <a:cxn ang="0">
                <a:pos x="connsiteX3" y="connsiteY3"/>
              </a:cxn>
            </a:cxnLst>
            <a:rect l="l" t="t" r="r" b="b"/>
            <a:pathLst>
              <a:path w="6723803" h="6824907">
                <a:moveTo>
                  <a:pt x="6723802" y="0"/>
                </a:moveTo>
                <a:lnTo>
                  <a:pt x="6723803" y="6824907"/>
                </a:lnTo>
                <a:lnTo>
                  <a:pt x="2829368" y="6824907"/>
                </a:lnTo>
                <a:lnTo>
                  <a:pt x="0" y="4877830"/>
                </a:lnTo>
                <a:close/>
              </a:path>
            </a:pathLst>
          </a:custGeom>
          <a:noFill/>
        </p:spPr>
        <p:txBody>
          <a:bodyPr wrap="square">
            <a:noAutofit/>
          </a:bodyPr>
          <a:lstStyle>
            <a:lvl1pPr>
              <a:defRPr sz="3200" baseline="0">
                <a:solidFill>
                  <a:srgbClr val="6D6E6C"/>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        Click here to add photo</a:t>
            </a:r>
          </a:p>
        </p:txBody>
      </p:sp>
      <p:sp>
        <p:nvSpPr>
          <p:cNvPr id="15" name="Text Placeholder 23"/>
          <p:cNvSpPr>
            <a:spLocks noGrp="1"/>
          </p:cNvSpPr>
          <p:nvPr>
            <p:ph type="body" sz="quarter" idx="12" hasCustomPrompt="1"/>
          </p:nvPr>
        </p:nvSpPr>
        <p:spPr>
          <a:xfrm>
            <a:off x="673903" y="2775739"/>
            <a:ext cx="4354050" cy="1650628"/>
          </a:xfrm>
        </p:spPr>
        <p:txBody>
          <a:bodyPr>
            <a:normAutofit/>
          </a:bodyPr>
          <a:lstStyle>
            <a:lvl1pPr marL="0" indent="0" algn="l">
              <a:lnSpc>
                <a:spcPts val="4000"/>
              </a:lnSpc>
              <a:buNone/>
              <a:defRPr sz="3600" b="0" baseline="0">
                <a:solidFill>
                  <a:srgbClr val="6D6E6C"/>
                </a:solidFill>
              </a:defRPr>
            </a:lvl1pPr>
            <a:lvl2pPr marL="457200" indent="0">
              <a:buNone/>
              <a:defRPr b="1">
                <a:solidFill>
                  <a:schemeClr val="bg1"/>
                </a:solidFill>
              </a:defRPr>
            </a:lvl2pPr>
            <a:lvl3pPr marL="914400" indent="0">
              <a:buNone/>
              <a:defRPr b="1">
                <a:solidFill>
                  <a:schemeClr val="bg1"/>
                </a:solidFill>
              </a:defRPr>
            </a:lvl3pPr>
            <a:lvl4pPr marL="1371600" indent="0">
              <a:buNone/>
              <a:defRPr b="1">
                <a:solidFill>
                  <a:schemeClr val="bg1"/>
                </a:solidFill>
              </a:defRPr>
            </a:lvl4pPr>
            <a:lvl5pPr marL="1828800" indent="0">
              <a:buNone/>
              <a:defRPr b="1">
                <a:solidFill>
                  <a:schemeClr val="bg1"/>
                </a:solidFill>
              </a:defRPr>
            </a:lvl5pPr>
          </a:lstStyle>
          <a:p>
            <a:pPr lvl="0"/>
            <a:r>
              <a:rPr lang="en-US" dirty="0"/>
              <a:t>Title</a:t>
            </a: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Plain Quote Slide - ORANGE">
    <p:spTree>
      <p:nvGrpSpPr>
        <p:cNvPr id="1" name=""/>
        <p:cNvGrpSpPr/>
        <p:nvPr/>
      </p:nvGrpSpPr>
      <p:grpSpPr>
        <a:xfrm>
          <a:off x="0" y="0"/>
          <a:ext cx="0" cy="0"/>
          <a:chOff x="0" y="0"/>
          <a:chExt cx="0" cy="0"/>
        </a:xfrm>
      </p:grpSpPr>
      <p:cxnSp>
        <p:nvCxnSpPr>
          <p:cNvPr id="8" name="Straight Connector 7"/>
          <p:cNvCxnSpPr/>
          <p:nvPr userDrawn="1"/>
        </p:nvCxnSpPr>
        <p:spPr>
          <a:xfrm flipV="1">
            <a:off x="6099983" y="-14288"/>
            <a:ext cx="0" cy="1008418"/>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9" name="Triangle 8"/>
          <p:cNvSpPr/>
          <p:nvPr userDrawn="1"/>
        </p:nvSpPr>
        <p:spPr>
          <a:xfrm rot="10800000">
            <a:off x="5269077" y="616308"/>
            <a:ext cx="1671483" cy="1240741"/>
          </a:xfrm>
          <a:prstGeom prst="triangle">
            <a:avLst>
              <a:gd name="adj" fmla="val 50241"/>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Placeholder 23"/>
          <p:cNvSpPr>
            <a:spLocks noGrp="1"/>
          </p:cNvSpPr>
          <p:nvPr>
            <p:ph type="body" sz="quarter" idx="22" hasCustomPrompt="1"/>
          </p:nvPr>
        </p:nvSpPr>
        <p:spPr>
          <a:xfrm>
            <a:off x="0" y="2081261"/>
            <a:ext cx="12192000" cy="3862339"/>
          </a:xfrm>
        </p:spPr>
        <p:txBody>
          <a:bodyPr anchor="ctr">
            <a:normAutofit/>
          </a:bodyPr>
          <a:lstStyle>
            <a:lvl1pPr marL="0" indent="0" algn="ctr">
              <a:buNone/>
              <a:defRPr sz="3000" i="1" baseline="0">
                <a:solidFill>
                  <a:srgbClr val="6D6E6C"/>
                </a:solidFill>
                <a:latin typeface="+mn-lt"/>
              </a:defRPr>
            </a:lvl1pPr>
          </a:lstStyle>
          <a:p>
            <a:pPr lvl="0"/>
            <a:r>
              <a:rPr lang="en-US" dirty="0"/>
              <a:t>Quote Here</a:t>
            </a:r>
          </a:p>
        </p:txBody>
      </p:sp>
      <p:sp>
        <p:nvSpPr>
          <p:cNvPr id="11" name="Text Placeholder 23"/>
          <p:cNvSpPr>
            <a:spLocks noGrp="1"/>
          </p:cNvSpPr>
          <p:nvPr>
            <p:ph type="body" sz="quarter" idx="14" hasCustomPrompt="1"/>
          </p:nvPr>
        </p:nvSpPr>
        <p:spPr>
          <a:xfrm>
            <a:off x="5728901" y="616307"/>
            <a:ext cx="785328" cy="964819"/>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12"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n-US" sz="1100" b="0" kern="1200" dirty="0">
                <a:solidFill>
                  <a:srgbClr val="6D6E6C"/>
                </a:solidFill>
                <a:effectLst/>
                <a:latin typeface="+mn-lt"/>
                <a:ea typeface="MS PGothic" charset="-128"/>
                <a:cs typeface="Geneva" charset="0"/>
              </a:rPr>
              <a:t>training model for teaching entrepreneurial competences to sole-traders </a:t>
            </a:r>
            <a:endParaRPr kumimoji="1" lang="ja-JP" altLang="en-US" sz="1100" b="0" kern="1200" dirty="0">
              <a:solidFill>
                <a:srgbClr val="6D6E6C"/>
              </a:solidFill>
              <a:latin typeface="+mn-lt"/>
              <a:ea typeface="MS PGothic" charset="-128"/>
              <a:cs typeface="Geneva" charset="0"/>
            </a:endParaRPr>
          </a:p>
        </p:txBody>
      </p:sp>
      <p:pic>
        <p:nvPicPr>
          <p:cNvPr id="13" name="Picture 12"/>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16200000">
            <a:off x="5919401" y="6115051"/>
            <a:ext cx="345438" cy="389895"/>
          </a:xfrm>
          <a:prstGeom prst="rect">
            <a:avLst/>
          </a:prstGeom>
        </p:spPr>
      </p:pic>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Quote slide - BLUE">
    <p:spTree>
      <p:nvGrpSpPr>
        <p:cNvPr id="1" name=""/>
        <p:cNvGrpSpPr/>
        <p:nvPr/>
      </p:nvGrpSpPr>
      <p:grpSpPr>
        <a:xfrm>
          <a:off x="0" y="0"/>
          <a:ext cx="0" cy="0"/>
          <a:chOff x="0" y="0"/>
          <a:chExt cx="0" cy="0"/>
        </a:xfrm>
      </p:grpSpPr>
      <p:sp>
        <p:nvSpPr>
          <p:cNvPr id="33" name="Freeform 32"/>
          <p:cNvSpPr/>
          <p:nvPr userDrawn="1"/>
        </p:nvSpPr>
        <p:spPr>
          <a:xfrm rot="5400000">
            <a:off x="2666997" y="-2667003"/>
            <a:ext cx="6858001" cy="12192005"/>
          </a:xfrm>
          <a:custGeom>
            <a:avLst/>
            <a:gdLst>
              <a:gd name="connsiteX0" fmla="*/ 0 w 6858001"/>
              <a:gd name="connsiteY0" fmla="*/ 12192005 h 12192005"/>
              <a:gd name="connsiteX1" fmla="*/ 4707729 w 6858001"/>
              <a:gd name="connsiteY1" fmla="*/ 0 h 12192005"/>
              <a:gd name="connsiteX2" fmla="*/ 5326371 w 6858001"/>
              <a:gd name="connsiteY2" fmla="*/ 0 h 12192005"/>
              <a:gd name="connsiteX3" fmla="*/ 6858001 w 6858001"/>
              <a:gd name="connsiteY3" fmla="*/ 7366532 h 12192005"/>
              <a:gd name="connsiteX4" fmla="*/ 6858001 w 6858001"/>
              <a:gd name="connsiteY4" fmla="*/ 12192005 h 121920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8001" h="12192005">
                <a:moveTo>
                  <a:pt x="0" y="12192005"/>
                </a:moveTo>
                <a:lnTo>
                  <a:pt x="4707729" y="0"/>
                </a:lnTo>
                <a:lnTo>
                  <a:pt x="5326371" y="0"/>
                </a:lnTo>
                <a:lnTo>
                  <a:pt x="6858001" y="7366532"/>
                </a:lnTo>
                <a:lnTo>
                  <a:pt x="6858001" y="12192005"/>
                </a:lnTo>
                <a:close/>
              </a:path>
            </a:pathLst>
          </a:custGeom>
          <a:solidFill>
            <a:srgbClr val="2E95D2">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7" name="Text Placeholder 23"/>
          <p:cNvSpPr>
            <a:spLocks noGrp="1"/>
          </p:cNvSpPr>
          <p:nvPr>
            <p:ph type="body" sz="quarter" idx="14" hasCustomPrompt="1"/>
          </p:nvPr>
        </p:nvSpPr>
        <p:spPr>
          <a:xfrm>
            <a:off x="6113164" y="5333555"/>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18" name="Text Placeholder 23"/>
          <p:cNvSpPr>
            <a:spLocks noGrp="1"/>
          </p:cNvSpPr>
          <p:nvPr>
            <p:ph type="body" sz="quarter" idx="13" hasCustomPrompt="1"/>
          </p:nvPr>
        </p:nvSpPr>
        <p:spPr>
          <a:xfrm>
            <a:off x="411614" y="1598377"/>
            <a:ext cx="6398462" cy="4496164"/>
          </a:xfrm>
        </p:spPr>
        <p:txBody>
          <a:bodyPr anchor="ctr">
            <a:normAutofit/>
          </a:bodyPr>
          <a:lstStyle>
            <a:lvl1pPr marL="0" indent="0" algn="ctr">
              <a:buNone/>
              <a:defRPr sz="3000" i="1" baseline="0">
                <a:solidFill>
                  <a:schemeClr val="bg1"/>
                </a:solidFill>
                <a:latin typeface="+mn-lt"/>
              </a:defRPr>
            </a:lvl1pPr>
          </a:lstStyle>
          <a:p>
            <a:pPr lvl="0"/>
            <a:r>
              <a:rPr lang="en-US" dirty="0"/>
              <a:t>Quote Here</a:t>
            </a:r>
          </a:p>
        </p:txBody>
      </p:sp>
      <p:sp>
        <p:nvSpPr>
          <p:cNvPr id="21"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22" name="Picture 2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
        <p:nvSpPr>
          <p:cNvPr id="23" name="Text Placeholder 23"/>
          <p:cNvSpPr>
            <a:spLocks noGrp="1"/>
          </p:cNvSpPr>
          <p:nvPr>
            <p:ph type="body" sz="quarter" idx="15" hasCustomPrompt="1"/>
          </p:nvPr>
        </p:nvSpPr>
        <p:spPr>
          <a:xfrm>
            <a:off x="323198" y="1401059"/>
            <a:ext cx="2613204" cy="1221666"/>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pic>
        <p:nvPicPr>
          <p:cNvPr id="38" name="Picture 37"/>
          <p:cNvPicPr>
            <a:picLocks noChangeAspect="1"/>
          </p:cNvPicPr>
          <p:nvPr userDrawn="1"/>
        </p:nvPicPr>
        <p:blipFill rotWithShape="1">
          <a:blip r:embed="rId3" cstate="screen">
            <a:alphaModFix amt="93000"/>
            <a:extLst>
              <a:ext uri="{28A0092B-C50C-407E-A947-70E740481C1C}">
                <a14:useLocalDpi xmlns:a14="http://schemas.microsoft.com/office/drawing/2010/main"/>
              </a:ext>
            </a:extLst>
          </a:blip>
          <a:srcRect l="-2845" r="-4537" b="-2561"/>
          <a:stretch/>
        </p:blipFill>
        <p:spPr>
          <a:xfrm rot="14094074" flipH="1">
            <a:off x="9007406" y="1142923"/>
            <a:ext cx="4276427" cy="4597553"/>
          </a:xfrm>
          <a:prstGeom prst="rect">
            <a:avLst/>
          </a:prstGeom>
        </p:spPr>
      </p:pic>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Quote slide - PINK">
    <p:spTree>
      <p:nvGrpSpPr>
        <p:cNvPr id="1" name=""/>
        <p:cNvGrpSpPr/>
        <p:nvPr/>
      </p:nvGrpSpPr>
      <p:grpSpPr>
        <a:xfrm>
          <a:off x="0" y="0"/>
          <a:ext cx="0" cy="0"/>
          <a:chOff x="0" y="0"/>
          <a:chExt cx="0" cy="0"/>
        </a:xfrm>
      </p:grpSpPr>
      <p:sp>
        <p:nvSpPr>
          <p:cNvPr id="13" name="Freeform 12"/>
          <p:cNvSpPr/>
          <p:nvPr userDrawn="1"/>
        </p:nvSpPr>
        <p:spPr>
          <a:xfrm rot="5400000">
            <a:off x="2666997" y="-2667003"/>
            <a:ext cx="6858001" cy="12192005"/>
          </a:xfrm>
          <a:custGeom>
            <a:avLst/>
            <a:gdLst>
              <a:gd name="connsiteX0" fmla="*/ 0 w 6858001"/>
              <a:gd name="connsiteY0" fmla="*/ 12192005 h 12192005"/>
              <a:gd name="connsiteX1" fmla="*/ 4707729 w 6858001"/>
              <a:gd name="connsiteY1" fmla="*/ 0 h 12192005"/>
              <a:gd name="connsiteX2" fmla="*/ 5326371 w 6858001"/>
              <a:gd name="connsiteY2" fmla="*/ 0 h 12192005"/>
              <a:gd name="connsiteX3" fmla="*/ 6858001 w 6858001"/>
              <a:gd name="connsiteY3" fmla="*/ 7366532 h 12192005"/>
              <a:gd name="connsiteX4" fmla="*/ 6858001 w 6858001"/>
              <a:gd name="connsiteY4" fmla="*/ 12192005 h 121920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8001" h="12192005">
                <a:moveTo>
                  <a:pt x="0" y="12192005"/>
                </a:moveTo>
                <a:lnTo>
                  <a:pt x="4707729" y="0"/>
                </a:lnTo>
                <a:lnTo>
                  <a:pt x="5326371" y="0"/>
                </a:lnTo>
                <a:lnTo>
                  <a:pt x="6858001" y="7366532"/>
                </a:lnTo>
                <a:lnTo>
                  <a:pt x="6858001" y="12192005"/>
                </a:lnTo>
                <a:close/>
              </a:path>
            </a:pathLst>
          </a:custGeom>
          <a:solidFill>
            <a:srgbClr val="CE1779">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4" name="Text Placeholder 23"/>
          <p:cNvSpPr>
            <a:spLocks noGrp="1"/>
          </p:cNvSpPr>
          <p:nvPr>
            <p:ph type="body" sz="quarter" idx="14" hasCustomPrompt="1"/>
          </p:nvPr>
        </p:nvSpPr>
        <p:spPr>
          <a:xfrm>
            <a:off x="6113164" y="5333555"/>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15" name="Text Placeholder 23"/>
          <p:cNvSpPr>
            <a:spLocks noGrp="1"/>
          </p:cNvSpPr>
          <p:nvPr>
            <p:ph type="body" sz="quarter" idx="13" hasCustomPrompt="1"/>
          </p:nvPr>
        </p:nvSpPr>
        <p:spPr>
          <a:xfrm>
            <a:off x="411614" y="1598377"/>
            <a:ext cx="6398462" cy="4496164"/>
          </a:xfrm>
        </p:spPr>
        <p:txBody>
          <a:bodyPr anchor="ctr">
            <a:normAutofit/>
          </a:bodyPr>
          <a:lstStyle>
            <a:lvl1pPr marL="0" indent="0" algn="ctr">
              <a:buNone/>
              <a:defRPr sz="3000" i="1" baseline="0">
                <a:solidFill>
                  <a:schemeClr val="bg1"/>
                </a:solidFill>
                <a:latin typeface="+mn-lt"/>
              </a:defRPr>
            </a:lvl1pPr>
          </a:lstStyle>
          <a:p>
            <a:pPr lvl="0"/>
            <a:r>
              <a:rPr lang="en-US" dirty="0"/>
              <a:t>Quote Here</a:t>
            </a:r>
          </a:p>
        </p:txBody>
      </p:sp>
      <p:sp>
        <p:nvSpPr>
          <p:cNvPr id="17"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9" name="Picture 18"/>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
        <p:nvSpPr>
          <p:cNvPr id="20" name="Text Placeholder 23"/>
          <p:cNvSpPr>
            <a:spLocks noGrp="1"/>
          </p:cNvSpPr>
          <p:nvPr>
            <p:ph type="body" sz="quarter" idx="15" hasCustomPrompt="1"/>
          </p:nvPr>
        </p:nvSpPr>
        <p:spPr>
          <a:xfrm>
            <a:off x="323198" y="1401059"/>
            <a:ext cx="2613204" cy="1221666"/>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pic>
        <p:nvPicPr>
          <p:cNvPr id="22" name="Picture 21"/>
          <p:cNvPicPr>
            <a:picLocks noChangeAspect="1"/>
          </p:cNvPicPr>
          <p:nvPr userDrawn="1"/>
        </p:nvPicPr>
        <p:blipFill rotWithShape="1">
          <a:blip r:embed="rId3" cstate="screen">
            <a:alphaModFix amt="93000"/>
            <a:extLst>
              <a:ext uri="{28A0092B-C50C-407E-A947-70E740481C1C}">
                <a14:useLocalDpi xmlns:a14="http://schemas.microsoft.com/office/drawing/2010/main"/>
              </a:ext>
            </a:extLst>
          </a:blip>
          <a:srcRect l="-2845" r="-4537" b="-2561"/>
          <a:stretch/>
        </p:blipFill>
        <p:spPr>
          <a:xfrm rot="14094074" flipH="1">
            <a:off x="9007406" y="1142923"/>
            <a:ext cx="4276427" cy="4597553"/>
          </a:xfrm>
          <a:prstGeom prst="rect">
            <a:avLst/>
          </a:prstGeom>
        </p:spPr>
      </p:pic>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Quote slide - Orange">
    <p:spTree>
      <p:nvGrpSpPr>
        <p:cNvPr id="1" name=""/>
        <p:cNvGrpSpPr/>
        <p:nvPr/>
      </p:nvGrpSpPr>
      <p:grpSpPr>
        <a:xfrm>
          <a:off x="0" y="0"/>
          <a:ext cx="0" cy="0"/>
          <a:chOff x="0" y="0"/>
          <a:chExt cx="0" cy="0"/>
        </a:xfrm>
      </p:grpSpPr>
      <p:sp>
        <p:nvSpPr>
          <p:cNvPr id="13" name="Freeform 12"/>
          <p:cNvSpPr/>
          <p:nvPr userDrawn="1"/>
        </p:nvSpPr>
        <p:spPr>
          <a:xfrm rot="5400000">
            <a:off x="2666997" y="-2667003"/>
            <a:ext cx="6858001" cy="12192005"/>
          </a:xfrm>
          <a:custGeom>
            <a:avLst/>
            <a:gdLst>
              <a:gd name="connsiteX0" fmla="*/ 0 w 6858001"/>
              <a:gd name="connsiteY0" fmla="*/ 12192005 h 12192005"/>
              <a:gd name="connsiteX1" fmla="*/ 4707729 w 6858001"/>
              <a:gd name="connsiteY1" fmla="*/ 0 h 12192005"/>
              <a:gd name="connsiteX2" fmla="*/ 5326371 w 6858001"/>
              <a:gd name="connsiteY2" fmla="*/ 0 h 12192005"/>
              <a:gd name="connsiteX3" fmla="*/ 6858001 w 6858001"/>
              <a:gd name="connsiteY3" fmla="*/ 7366532 h 12192005"/>
              <a:gd name="connsiteX4" fmla="*/ 6858001 w 6858001"/>
              <a:gd name="connsiteY4" fmla="*/ 12192005 h 121920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8001" h="12192005">
                <a:moveTo>
                  <a:pt x="0" y="12192005"/>
                </a:moveTo>
                <a:lnTo>
                  <a:pt x="4707729" y="0"/>
                </a:lnTo>
                <a:lnTo>
                  <a:pt x="5326371" y="0"/>
                </a:lnTo>
                <a:lnTo>
                  <a:pt x="6858001" y="7366532"/>
                </a:lnTo>
                <a:lnTo>
                  <a:pt x="6858001" y="12192005"/>
                </a:lnTo>
                <a:close/>
              </a:path>
            </a:pathLst>
          </a:custGeom>
          <a:solidFill>
            <a:srgbClr val="EE7123">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4" name="Text Placeholder 23"/>
          <p:cNvSpPr>
            <a:spLocks noGrp="1"/>
          </p:cNvSpPr>
          <p:nvPr>
            <p:ph type="body" sz="quarter" idx="14" hasCustomPrompt="1"/>
          </p:nvPr>
        </p:nvSpPr>
        <p:spPr>
          <a:xfrm>
            <a:off x="6113164" y="5333555"/>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15" name="Text Placeholder 23"/>
          <p:cNvSpPr>
            <a:spLocks noGrp="1"/>
          </p:cNvSpPr>
          <p:nvPr>
            <p:ph type="body" sz="quarter" idx="13" hasCustomPrompt="1"/>
          </p:nvPr>
        </p:nvSpPr>
        <p:spPr>
          <a:xfrm>
            <a:off x="411614" y="1598377"/>
            <a:ext cx="6398462" cy="4496164"/>
          </a:xfrm>
        </p:spPr>
        <p:txBody>
          <a:bodyPr anchor="ctr">
            <a:normAutofit/>
          </a:bodyPr>
          <a:lstStyle>
            <a:lvl1pPr marL="0" indent="0" algn="ctr">
              <a:buNone/>
              <a:defRPr sz="3000" i="1" baseline="0">
                <a:solidFill>
                  <a:schemeClr val="bg1"/>
                </a:solidFill>
                <a:latin typeface="+mn-lt"/>
              </a:defRPr>
            </a:lvl1pPr>
          </a:lstStyle>
          <a:p>
            <a:pPr lvl="0"/>
            <a:r>
              <a:rPr lang="en-US" dirty="0"/>
              <a:t>Quote Here</a:t>
            </a:r>
          </a:p>
        </p:txBody>
      </p:sp>
      <p:sp>
        <p:nvSpPr>
          <p:cNvPr id="17"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20" name="Picture 19"/>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
        <p:nvSpPr>
          <p:cNvPr id="24" name="Text Placeholder 23"/>
          <p:cNvSpPr>
            <a:spLocks noGrp="1"/>
          </p:cNvSpPr>
          <p:nvPr>
            <p:ph type="body" sz="quarter" idx="15" hasCustomPrompt="1"/>
          </p:nvPr>
        </p:nvSpPr>
        <p:spPr>
          <a:xfrm>
            <a:off x="323198" y="1401059"/>
            <a:ext cx="2613204" cy="1221666"/>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pic>
        <p:nvPicPr>
          <p:cNvPr id="26" name="Picture 25"/>
          <p:cNvPicPr>
            <a:picLocks noChangeAspect="1"/>
          </p:cNvPicPr>
          <p:nvPr userDrawn="1"/>
        </p:nvPicPr>
        <p:blipFill rotWithShape="1">
          <a:blip r:embed="rId3" cstate="screen">
            <a:alphaModFix amt="93000"/>
            <a:extLst>
              <a:ext uri="{28A0092B-C50C-407E-A947-70E740481C1C}">
                <a14:useLocalDpi xmlns:a14="http://schemas.microsoft.com/office/drawing/2010/main"/>
              </a:ext>
            </a:extLst>
          </a:blip>
          <a:srcRect l="-2845" r="-4537" b="-2561"/>
          <a:stretch/>
        </p:blipFill>
        <p:spPr>
          <a:xfrm rot="14094074" flipH="1">
            <a:off x="9007406" y="1142923"/>
            <a:ext cx="4276427" cy="4597553"/>
          </a:xfrm>
          <a:prstGeom prst="rect">
            <a:avLst/>
          </a:prstGeom>
        </p:spPr>
      </p:pic>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4 column with icons slide - layout 1">
    <p:spTree>
      <p:nvGrpSpPr>
        <p:cNvPr id="1" name=""/>
        <p:cNvGrpSpPr/>
        <p:nvPr/>
      </p:nvGrpSpPr>
      <p:grpSpPr>
        <a:xfrm>
          <a:off x="0" y="0"/>
          <a:ext cx="0" cy="0"/>
          <a:chOff x="0" y="0"/>
          <a:chExt cx="0" cy="0"/>
        </a:xfrm>
      </p:grpSpPr>
      <p:cxnSp>
        <p:nvCxnSpPr>
          <p:cNvPr id="21" name="Straight Connector 20"/>
          <p:cNvCxnSpPr/>
          <p:nvPr userDrawn="1"/>
        </p:nvCxnSpPr>
        <p:spPr>
          <a:xfrm>
            <a:off x="-36415" y="2997017"/>
            <a:ext cx="12192000" cy="0"/>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3" name="Text Placeholder 2"/>
          <p:cNvSpPr>
            <a:spLocks noGrp="1"/>
          </p:cNvSpPr>
          <p:nvPr>
            <p:ph type="body" sz="quarter" idx="10" hasCustomPrompt="1"/>
          </p:nvPr>
        </p:nvSpPr>
        <p:spPr>
          <a:xfrm>
            <a:off x="303467" y="3332327"/>
            <a:ext cx="2672815" cy="2391758"/>
          </a:xfrm>
        </p:spPr>
        <p:txBody>
          <a:bodyPr>
            <a:normAutofit/>
          </a:bodyPr>
          <a:lstStyle>
            <a:lvl1pPr marL="0" indent="0" algn="ctr">
              <a:buNone/>
              <a:defRPr sz="2400" baseline="0">
                <a:solidFill>
                  <a:srgbClr val="6D6E6C"/>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32" name="Text Placeholder 2"/>
          <p:cNvSpPr>
            <a:spLocks noGrp="1"/>
          </p:cNvSpPr>
          <p:nvPr>
            <p:ph type="body" sz="quarter" idx="11" hasCustomPrompt="1"/>
          </p:nvPr>
        </p:nvSpPr>
        <p:spPr>
          <a:xfrm>
            <a:off x="3243611" y="383455"/>
            <a:ext cx="2672815" cy="2224632"/>
          </a:xfrm>
        </p:spPr>
        <p:txBody>
          <a:bodyPr anchor="b">
            <a:normAutofit/>
          </a:bodyPr>
          <a:lstStyle>
            <a:lvl1pPr marL="0" indent="0" algn="ctr">
              <a:buNone/>
              <a:defRPr sz="2400" baseline="0">
                <a:solidFill>
                  <a:srgbClr val="6D6E6C"/>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34" name="Text Placeholder 2"/>
          <p:cNvSpPr>
            <a:spLocks noGrp="1"/>
          </p:cNvSpPr>
          <p:nvPr>
            <p:ph type="body" sz="quarter" idx="12" hasCustomPrompt="1"/>
          </p:nvPr>
        </p:nvSpPr>
        <p:spPr>
          <a:xfrm>
            <a:off x="6115112" y="3320233"/>
            <a:ext cx="2672815" cy="2448096"/>
          </a:xfrm>
        </p:spPr>
        <p:txBody>
          <a:bodyPr>
            <a:normAutofit/>
          </a:bodyPr>
          <a:lstStyle>
            <a:lvl1pPr marL="0" indent="0" algn="ctr">
              <a:buNone/>
              <a:defRPr sz="2400" baseline="0">
                <a:solidFill>
                  <a:srgbClr val="6D6E6C"/>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36" name="Text Placeholder 2"/>
          <p:cNvSpPr>
            <a:spLocks noGrp="1"/>
          </p:cNvSpPr>
          <p:nvPr>
            <p:ph type="body" sz="quarter" idx="13" hasCustomPrompt="1"/>
          </p:nvPr>
        </p:nvSpPr>
        <p:spPr>
          <a:xfrm>
            <a:off x="9068395" y="383458"/>
            <a:ext cx="2672815" cy="2224632"/>
          </a:xfrm>
        </p:spPr>
        <p:txBody>
          <a:bodyPr anchor="b">
            <a:normAutofit/>
          </a:bodyPr>
          <a:lstStyle>
            <a:lvl1pPr marL="0" indent="0" algn="ctr">
              <a:buNone/>
              <a:defRPr sz="2400" baseline="0">
                <a:solidFill>
                  <a:srgbClr val="6D6E6C"/>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14"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n-US" sz="1100" b="0" kern="1200" dirty="0">
                <a:solidFill>
                  <a:srgbClr val="6D6E6C"/>
                </a:solidFill>
                <a:effectLst/>
                <a:latin typeface="+mn-lt"/>
                <a:ea typeface="MS PGothic" charset="-128"/>
                <a:cs typeface="Geneva" charset="0"/>
              </a:rPr>
              <a:t>training model for teaching entrepreneurial competences to sole-traders </a:t>
            </a:r>
            <a:endParaRPr kumimoji="1" lang="ja-JP" altLang="en-US" sz="1100" b="0" kern="1200" dirty="0">
              <a:solidFill>
                <a:srgbClr val="6D6E6C"/>
              </a:solidFill>
              <a:latin typeface="+mn-lt"/>
              <a:ea typeface="MS PGothic" charset="-128"/>
              <a:cs typeface="Geneva" charset="0"/>
            </a:endParaRPr>
          </a:p>
        </p:txBody>
      </p:sp>
      <p:pic>
        <p:nvPicPr>
          <p:cNvPr id="15" name="Picture 1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16200000">
            <a:off x="5919401" y="6115051"/>
            <a:ext cx="345438" cy="389895"/>
          </a:xfrm>
          <a:prstGeom prst="rect">
            <a:avLst/>
          </a:prstGeom>
        </p:spPr>
      </p:pic>
      <p:sp>
        <p:nvSpPr>
          <p:cNvPr id="4" name="Triangle 3"/>
          <p:cNvSpPr/>
          <p:nvPr userDrawn="1"/>
        </p:nvSpPr>
        <p:spPr>
          <a:xfrm rot="10800000">
            <a:off x="3720197" y="2997014"/>
            <a:ext cx="1651000" cy="1423276"/>
          </a:xfrm>
          <a:prstGeom prst="triangle">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riangle 18"/>
          <p:cNvSpPr/>
          <p:nvPr userDrawn="1"/>
        </p:nvSpPr>
        <p:spPr>
          <a:xfrm rot="10800000">
            <a:off x="9603595" y="3013755"/>
            <a:ext cx="1651000" cy="1423276"/>
          </a:xfrm>
          <a:prstGeom prst="triangle">
            <a:avLst/>
          </a:prstGeom>
          <a:solidFill>
            <a:srgbClr val="FDC0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riangle 19"/>
          <p:cNvSpPr/>
          <p:nvPr userDrawn="1"/>
        </p:nvSpPr>
        <p:spPr>
          <a:xfrm>
            <a:off x="761097" y="1577778"/>
            <a:ext cx="1651000" cy="1423276"/>
          </a:xfrm>
          <a:prstGeom prst="triangle">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riangle 21"/>
          <p:cNvSpPr/>
          <p:nvPr userDrawn="1"/>
        </p:nvSpPr>
        <p:spPr>
          <a:xfrm>
            <a:off x="6644495" y="1594519"/>
            <a:ext cx="1651000" cy="1423276"/>
          </a:xfrm>
          <a:prstGeom prst="triangle">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6 column with icons slide - layout 1">
    <p:spTree>
      <p:nvGrpSpPr>
        <p:cNvPr id="1" name=""/>
        <p:cNvGrpSpPr/>
        <p:nvPr/>
      </p:nvGrpSpPr>
      <p:grpSpPr>
        <a:xfrm>
          <a:off x="0" y="0"/>
          <a:ext cx="0" cy="0"/>
          <a:chOff x="0" y="0"/>
          <a:chExt cx="0" cy="0"/>
        </a:xfrm>
      </p:grpSpPr>
      <p:cxnSp>
        <p:nvCxnSpPr>
          <p:cNvPr id="31" name="Straight Connector 30">
            <a:extLst>
              <a:ext uri="{FF2B5EF4-FFF2-40B4-BE49-F238E27FC236}">
                <a16:creationId xmlns:a16="http://schemas.microsoft.com/office/drawing/2014/main" id="{5503DB59-D7D5-0049-BEDC-8E055EA52870}"/>
              </a:ext>
            </a:extLst>
          </p:cNvPr>
          <p:cNvCxnSpPr/>
          <p:nvPr userDrawn="1"/>
        </p:nvCxnSpPr>
        <p:spPr>
          <a:xfrm>
            <a:off x="-16352" y="3984569"/>
            <a:ext cx="12192000" cy="0"/>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39" name="テキスト プレースホルダー 36">
            <a:extLst>
              <a:ext uri="{FF2B5EF4-FFF2-40B4-BE49-F238E27FC236}">
                <a16:creationId xmlns:a16="http://schemas.microsoft.com/office/drawing/2014/main" id="{65933281-45EB-3640-903C-5A0A5A815D2A}"/>
              </a:ext>
            </a:extLst>
          </p:cNvPr>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n-US" sz="1100" b="0" kern="1200" dirty="0">
                <a:solidFill>
                  <a:srgbClr val="6D6E6C"/>
                </a:solidFill>
                <a:effectLst/>
                <a:latin typeface="+mn-lt"/>
                <a:ea typeface="MS PGothic" charset="-128"/>
                <a:cs typeface="Geneva" charset="0"/>
              </a:rPr>
              <a:t>training model for teaching entrepreneurial competences to sole-traders </a:t>
            </a:r>
            <a:endParaRPr kumimoji="1" lang="ja-JP" altLang="en-US" sz="1100" b="0" kern="1200" dirty="0">
              <a:solidFill>
                <a:srgbClr val="6D6E6C"/>
              </a:solidFill>
              <a:latin typeface="+mn-lt"/>
              <a:ea typeface="MS PGothic" charset="-128"/>
              <a:cs typeface="Geneva" charset="0"/>
            </a:endParaRPr>
          </a:p>
        </p:txBody>
      </p:sp>
      <p:pic>
        <p:nvPicPr>
          <p:cNvPr id="40" name="Picture 39">
            <a:extLst>
              <a:ext uri="{FF2B5EF4-FFF2-40B4-BE49-F238E27FC236}">
                <a16:creationId xmlns:a16="http://schemas.microsoft.com/office/drawing/2014/main" id="{43460853-3FC6-3640-B1F1-44CD760CC7D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16200000">
            <a:off x="5919401" y="6115051"/>
            <a:ext cx="345438" cy="389895"/>
          </a:xfrm>
          <a:prstGeom prst="rect">
            <a:avLst/>
          </a:prstGeom>
        </p:spPr>
      </p:pic>
      <p:sp>
        <p:nvSpPr>
          <p:cNvPr id="46" name="Text Placeholder 2">
            <a:extLst>
              <a:ext uri="{FF2B5EF4-FFF2-40B4-BE49-F238E27FC236}">
                <a16:creationId xmlns:a16="http://schemas.microsoft.com/office/drawing/2014/main" id="{F2379B95-7D4C-A44C-8441-979EC41BA209}"/>
              </a:ext>
            </a:extLst>
          </p:cNvPr>
          <p:cNvSpPr>
            <a:spLocks noGrp="1"/>
          </p:cNvSpPr>
          <p:nvPr>
            <p:ph type="body" sz="quarter" idx="13" hasCustomPrompt="1"/>
          </p:nvPr>
        </p:nvSpPr>
        <p:spPr>
          <a:xfrm>
            <a:off x="6307130" y="1595577"/>
            <a:ext cx="1616199" cy="2224632"/>
          </a:xfrm>
        </p:spPr>
        <p:txBody>
          <a:bodyPr anchor="b">
            <a:normAutofit/>
          </a:bodyPr>
          <a:lstStyle>
            <a:lvl1pPr marL="0" indent="0" algn="ctr">
              <a:buNone/>
              <a:defRPr sz="2400" baseline="0">
                <a:solidFill>
                  <a:srgbClr val="FDC010"/>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47" name="Triangle 46">
            <a:extLst>
              <a:ext uri="{FF2B5EF4-FFF2-40B4-BE49-F238E27FC236}">
                <a16:creationId xmlns:a16="http://schemas.microsoft.com/office/drawing/2014/main" id="{F6215A52-44A3-854A-B70D-3FC03E8DD78B}"/>
              </a:ext>
            </a:extLst>
          </p:cNvPr>
          <p:cNvSpPr/>
          <p:nvPr userDrawn="1"/>
        </p:nvSpPr>
        <p:spPr>
          <a:xfrm rot="10800000">
            <a:off x="6307131" y="4002857"/>
            <a:ext cx="1651000" cy="1423276"/>
          </a:xfrm>
          <a:prstGeom prst="triangle">
            <a:avLst/>
          </a:prstGeom>
          <a:solidFill>
            <a:srgbClr val="FDC0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Text Placeholder 2">
            <a:extLst>
              <a:ext uri="{FF2B5EF4-FFF2-40B4-BE49-F238E27FC236}">
                <a16:creationId xmlns:a16="http://schemas.microsoft.com/office/drawing/2014/main" id="{D1519147-0D10-3544-A67C-2692135BF0E5}"/>
              </a:ext>
            </a:extLst>
          </p:cNvPr>
          <p:cNvSpPr>
            <a:spLocks noGrp="1"/>
          </p:cNvSpPr>
          <p:nvPr>
            <p:ph type="body" sz="quarter" idx="14" hasCustomPrompt="1"/>
          </p:nvPr>
        </p:nvSpPr>
        <p:spPr>
          <a:xfrm>
            <a:off x="8333286" y="4248541"/>
            <a:ext cx="1631052" cy="2391758"/>
          </a:xfrm>
        </p:spPr>
        <p:txBody>
          <a:bodyPr>
            <a:normAutofit/>
          </a:bodyPr>
          <a:lstStyle>
            <a:lvl1pPr marL="0" indent="0" algn="ctr">
              <a:buNone/>
              <a:defRPr sz="2400" baseline="0">
                <a:solidFill>
                  <a:srgbClr val="2E95D2"/>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50" name="Text Placeholder 2">
            <a:extLst>
              <a:ext uri="{FF2B5EF4-FFF2-40B4-BE49-F238E27FC236}">
                <a16:creationId xmlns:a16="http://schemas.microsoft.com/office/drawing/2014/main" id="{22ACC1BC-A7F7-D646-9564-6F9FD561BA61}"/>
              </a:ext>
            </a:extLst>
          </p:cNvPr>
          <p:cNvSpPr>
            <a:spLocks noGrp="1"/>
          </p:cNvSpPr>
          <p:nvPr>
            <p:ph type="body" sz="quarter" idx="15" hasCustomPrompt="1"/>
          </p:nvPr>
        </p:nvSpPr>
        <p:spPr>
          <a:xfrm>
            <a:off x="10320914" y="1595577"/>
            <a:ext cx="1616199" cy="2224632"/>
          </a:xfrm>
        </p:spPr>
        <p:txBody>
          <a:bodyPr anchor="b">
            <a:normAutofit/>
          </a:bodyPr>
          <a:lstStyle>
            <a:lvl1pPr marL="0" indent="0" algn="ctr">
              <a:buNone/>
              <a:defRPr sz="2400" baseline="0">
                <a:solidFill>
                  <a:srgbClr val="CE1779"/>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51" name="Triangle 50">
            <a:extLst>
              <a:ext uri="{FF2B5EF4-FFF2-40B4-BE49-F238E27FC236}">
                <a16:creationId xmlns:a16="http://schemas.microsoft.com/office/drawing/2014/main" id="{809F2C8C-0EA9-1244-9321-8F90D6B1BA2C}"/>
              </a:ext>
            </a:extLst>
          </p:cNvPr>
          <p:cNvSpPr/>
          <p:nvPr userDrawn="1"/>
        </p:nvSpPr>
        <p:spPr>
          <a:xfrm rot="10800000">
            <a:off x="10320915" y="4002857"/>
            <a:ext cx="1651000" cy="1423276"/>
          </a:xfrm>
          <a:prstGeom prst="triangle">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Triangle 51">
            <a:extLst>
              <a:ext uri="{FF2B5EF4-FFF2-40B4-BE49-F238E27FC236}">
                <a16:creationId xmlns:a16="http://schemas.microsoft.com/office/drawing/2014/main" id="{EBB0FE5E-1698-314B-AD0A-A2C803A50C0F}"/>
              </a:ext>
            </a:extLst>
          </p:cNvPr>
          <p:cNvSpPr/>
          <p:nvPr userDrawn="1"/>
        </p:nvSpPr>
        <p:spPr>
          <a:xfrm>
            <a:off x="8333286" y="2579580"/>
            <a:ext cx="1651000" cy="1423276"/>
          </a:xfrm>
          <a:prstGeom prst="triangle">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Text Placeholder 2">
            <a:extLst>
              <a:ext uri="{FF2B5EF4-FFF2-40B4-BE49-F238E27FC236}">
                <a16:creationId xmlns:a16="http://schemas.microsoft.com/office/drawing/2014/main" id="{2818968D-074C-604A-9AC8-3A65BE432D57}"/>
              </a:ext>
            </a:extLst>
          </p:cNvPr>
          <p:cNvSpPr>
            <a:spLocks noGrp="1"/>
          </p:cNvSpPr>
          <p:nvPr>
            <p:ph type="body" sz="quarter" idx="16" hasCustomPrompt="1"/>
          </p:nvPr>
        </p:nvSpPr>
        <p:spPr>
          <a:xfrm>
            <a:off x="2220016" y="1595577"/>
            <a:ext cx="1616199" cy="2224632"/>
          </a:xfrm>
        </p:spPr>
        <p:txBody>
          <a:bodyPr anchor="b">
            <a:normAutofit/>
          </a:bodyPr>
          <a:lstStyle>
            <a:lvl1pPr marL="0" indent="0" algn="ctr">
              <a:buNone/>
              <a:defRPr sz="2400" baseline="0">
                <a:solidFill>
                  <a:srgbClr val="CE1779"/>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54" name="Triangle 53">
            <a:extLst>
              <a:ext uri="{FF2B5EF4-FFF2-40B4-BE49-F238E27FC236}">
                <a16:creationId xmlns:a16="http://schemas.microsoft.com/office/drawing/2014/main" id="{D5A92096-985D-E240-AD66-801D60B038F0}"/>
              </a:ext>
            </a:extLst>
          </p:cNvPr>
          <p:cNvSpPr/>
          <p:nvPr userDrawn="1"/>
        </p:nvSpPr>
        <p:spPr>
          <a:xfrm rot="10800000">
            <a:off x="2220017" y="4002857"/>
            <a:ext cx="1651000" cy="1423276"/>
          </a:xfrm>
          <a:prstGeom prst="triangle">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Text Placeholder 2">
            <a:extLst>
              <a:ext uri="{FF2B5EF4-FFF2-40B4-BE49-F238E27FC236}">
                <a16:creationId xmlns:a16="http://schemas.microsoft.com/office/drawing/2014/main" id="{28849DE5-5280-794A-977E-F25DE95EBDBF}"/>
              </a:ext>
            </a:extLst>
          </p:cNvPr>
          <p:cNvSpPr>
            <a:spLocks noGrp="1"/>
          </p:cNvSpPr>
          <p:nvPr>
            <p:ph type="body" sz="quarter" idx="17" hasCustomPrompt="1"/>
          </p:nvPr>
        </p:nvSpPr>
        <p:spPr>
          <a:xfrm>
            <a:off x="4246172" y="4248541"/>
            <a:ext cx="1631052" cy="2391758"/>
          </a:xfrm>
        </p:spPr>
        <p:txBody>
          <a:bodyPr>
            <a:normAutofit/>
          </a:bodyPr>
          <a:lstStyle>
            <a:lvl1pPr marL="0" indent="0" algn="ctr">
              <a:buNone/>
              <a:defRPr sz="2400" baseline="0">
                <a:solidFill>
                  <a:srgbClr val="EE7123"/>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58" name="Triangle 57">
            <a:extLst>
              <a:ext uri="{FF2B5EF4-FFF2-40B4-BE49-F238E27FC236}">
                <a16:creationId xmlns:a16="http://schemas.microsoft.com/office/drawing/2014/main" id="{C8C71C43-2564-9949-B8EC-B6E492828570}"/>
              </a:ext>
            </a:extLst>
          </p:cNvPr>
          <p:cNvSpPr/>
          <p:nvPr userDrawn="1"/>
        </p:nvSpPr>
        <p:spPr>
          <a:xfrm>
            <a:off x="4246172" y="2579580"/>
            <a:ext cx="1651000" cy="1423276"/>
          </a:xfrm>
          <a:prstGeom prst="triangle">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Text Placeholder 2">
            <a:extLst>
              <a:ext uri="{FF2B5EF4-FFF2-40B4-BE49-F238E27FC236}">
                <a16:creationId xmlns:a16="http://schemas.microsoft.com/office/drawing/2014/main" id="{D09F3077-198E-3B47-B50B-5AC670A1302E}"/>
              </a:ext>
            </a:extLst>
          </p:cNvPr>
          <p:cNvSpPr>
            <a:spLocks noGrp="1"/>
          </p:cNvSpPr>
          <p:nvPr>
            <p:ph type="body" sz="quarter" idx="18" hasCustomPrompt="1"/>
          </p:nvPr>
        </p:nvSpPr>
        <p:spPr>
          <a:xfrm>
            <a:off x="252336" y="4230254"/>
            <a:ext cx="1631052" cy="2391758"/>
          </a:xfrm>
        </p:spPr>
        <p:txBody>
          <a:bodyPr>
            <a:normAutofit/>
          </a:bodyPr>
          <a:lstStyle>
            <a:lvl1pPr marL="0" indent="0" algn="ctr">
              <a:buNone/>
              <a:defRPr sz="2400" baseline="0">
                <a:solidFill>
                  <a:srgbClr val="2E95D2"/>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60" name="Triangle 59">
            <a:extLst>
              <a:ext uri="{FF2B5EF4-FFF2-40B4-BE49-F238E27FC236}">
                <a16:creationId xmlns:a16="http://schemas.microsoft.com/office/drawing/2014/main" id="{01885070-E58F-7544-B91A-17853B8D6DEA}"/>
              </a:ext>
            </a:extLst>
          </p:cNvPr>
          <p:cNvSpPr/>
          <p:nvPr userDrawn="1"/>
        </p:nvSpPr>
        <p:spPr>
          <a:xfrm>
            <a:off x="252336" y="2561293"/>
            <a:ext cx="1651000" cy="1423276"/>
          </a:xfrm>
          <a:prstGeom prst="triangle">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Text Placeholder 23">
            <a:extLst>
              <a:ext uri="{FF2B5EF4-FFF2-40B4-BE49-F238E27FC236}">
                <a16:creationId xmlns:a16="http://schemas.microsoft.com/office/drawing/2014/main" id="{1253AEA5-EA77-E446-B498-F3EB5FD79F9F}"/>
              </a:ext>
            </a:extLst>
          </p:cNvPr>
          <p:cNvSpPr>
            <a:spLocks noGrp="1"/>
          </p:cNvSpPr>
          <p:nvPr>
            <p:ph type="body" sz="quarter" idx="19" hasCustomPrompt="1"/>
          </p:nvPr>
        </p:nvSpPr>
        <p:spPr>
          <a:xfrm>
            <a:off x="0" y="581242"/>
            <a:ext cx="12192000" cy="697353"/>
          </a:xfrm>
        </p:spPr>
        <p:txBody>
          <a:bodyPr>
            <a:normAutofit/>
          </a:bodyPr>
          <a:lstStyle>
            <a:lvl1pPr marL="0" indent="0" algn="ctr">
              <a:buNone/>
              <a:defRPr sz="3600">
                <a:solidFill>
                  <a:srgbClr val="6D6E6C"/>
                </a:solidFill>
                <a:latin typeface="+mn-lt"/>
              </a:defRPr>
            </a:lvl1pPr>
          </a:lstStyle>
          <a:p>
            <a:pPr lvl="0"/>
            <a:r>
              <a:rPr lang="en-US" dirty="0"/>
              <a:t>TITLE</a:t>
            </a:r>
          </a:p>
        </p:txBody>
      </p:sp>
    </p:spTree>
    <p:extLst>
      <p:ext uri="{BB962C8B-B14F-4D97-AF65-F5344CB8AC3E}">
        <p14:creationId xmlns:p14="http://schemas.microsoft.com/office/powerpoint/2010/main" val="137041392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4 column with icons slide - layout 2">
    <p:spTree>
      <p:nvGrpSpPr>
        <p:cNvPr id="1" name=""/>
        <p:cNvGrpSpPr/>
        <p:nvPr/>
      </p:nvGrpSpPr>
      <p:grpSpPr>
        <a:xfrm>
          <a:off x="0" y="0"/>
          <a:ext cx="0" cy="0"/>
          <a:chOff x="0" y="0"/>
          <a:chExt cx="0" cy="0"/>
        </a:xfrm>
      </p:grpSpPr>
      <p:cxnSp>
        <p:nvCxnSpPr>
          <p:cNvPr id="18" name="Straight Connector 17"/>
          <p:cNvCxnSpPr/>
          <p:nvPr userDrawn="1"/>
        </p:nvCxnSpPr>
        <p:spPr>
          <a:xfrm>
            <a:off x="0" y="477911"/>
            <a:ext cx="12192000" cy="0"/>
          </a:xfrm>
          <a:prstGeom prst="line">
            <a:avLst/>
          </a:prstGeom>
          <a:ln>
            <a:solidFill>
              <a:srgbClr val="353E47"/>
            </a:solidFill>
          </a:ln>
        </p:spPr>
        <p:style>
          <a:lnRef idx="1">
            <a:schemeClr val="accent1"/>
          </a:lnRef>
          <a:fillRef idx="0">
            <a:schemeClr val="accent1"/>
          </a:fillRef>
          <a:effectRef idx="0">
            <a:schemeClr val="accent1"/>
          </a:effectRef>
          <a:fontRef idx="minor">
            <a:schemeClr val="tx1"/>
          </a:fontRef>
        </p:style>
      </p:cxnSp>
      <p:sp>
        <p:nvSpPr>
          <p:cNvPr id="19" name="Text Placeholder 2"/>
          <p:cNvSpPr>
            <a:spLocks noGrp="1"/>
          </p:cNvSpPr>
          <p:nvPr>
            <p:ph type="body" sz="quarter" idx="10" hasCustomPrompt="1"/>
          </p:nvPr>
        </p:nvSpPr>
        <p:spPr>
          <a:xfrm>
            <a:off x="333621" y="2090693"/>
            <a:ext cx="2672815" cy="3712088"/>
          </a:xfrm>
        </p:spPr>
        <p:txBody>
          <a:bodyPr>
            <a:normAutofit/>
          </a:bodyPr>
          <a:lstStyle>
            <a:lvl1pPr marL="0" indent="0" algn="ctr">
              <a:buNone/>
              <a:defRPr sz="2400" baseline="0">
                <a:solidFill>
                  <a:srgbClr val="6D6E6C"/>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20" name="Text Placeholder 2"/>
          <p:cNvSpPr>
            <a:spLocks noGrp="1"/>
          </p:cNvSpPr>
          <p:nvPr>
            <p:ph type="body" sz="quarter" idx="11" hasCustomPrompt="1"/>
          </p:nvPr>
        </p:nvSpPr>
        <p:spPr>
          <a:xfrm>
            <a:off x="3273765" y="2090693"/>
            <a:ext cx="2672815" cy="3712088"/>
          </a:xfrm>
        </p:spPr>
        <p:txBody>
          <a:bodyPr anchor="t">
            <a:normAutofit/>
          </a:bodyPr>
          <a:lstStyle>
            <a:lvl1pPr marL="0" indent="0" algn="ctr">
              <a:buNone/>
              <a:defRPr sz="2400" baseline="0">
                <a:solidFill>
                  <a:srgbClr val="6D6E6C"/>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21" name="Text Placeholder 2"/>
          <p:cNvSpPr>
            <a:spLocks noGrp="1"/>
          </p:cNvSpPr>
          <p:nvPr>
            <p:ph type="body" sz="quarter" idx="12" hasCustomPrompt="1"/>
          </p:nvPr>
        </p:nvSpPr>
        <p:spPr>
          <a:xfrm>
            <a:off x="6145266" y="2090693"/>
            <a:ext cx="2672815" cy="3712088"/>
          </a:xfrm>
        </p:spPr>
        <p:txBody>
          <a:bodyPr>
            <a:normAutofit/>
          </a:bodyPr>
          <a:lstStyle>
            <a:lvl1pPr marL="0" indent="0" algn="ctr">
              <a:buNone/>
              <a:defRPr sz="2400" baseline="0">
                <a:solidFill>
                  <a:srgbClr val="6D6E6C"/>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22" name="Text Placeholder 2"/>
          <p:cNvSpPr>
            <a:spLocks noGrp="1"/>
          </p:cNvSpPr>
          <p:nvPr>
            <p:ph type="body" sz="quarter" idx="13" hasCustomPrompt="1"/>
          </p:nvPr>
        </p:nvSpPr>
        <p:spPr>
          <a:xfrm>
            <a:off x="9098549" y="2090693"/>
            <a:ext cx="2672815" cy="3712088"/>
          </a:xfrm>
        </p:spPr>
        <p:txBody>
          <a:bodyPr anchor="t">
            <a:normAutofit/>
          </a:bodyPr>
          <a:lstStyle>
            <a:lvl1pPr marL="0" indent="0" algn="ctr">
              <a:buNone/>
              <a:defRPr sz="2400" baseline="0">
                <a:solidFill>
                  <a:srgbClr val="6D6E6C"/>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13"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n-US" sz="1100" b="0" kern="1200" dirty="0">
                <a:solidFill>
                  <a:srgbClr val="6D6E6C"/>
                </a:solidFill>
                <a:effectLst/>
                <a:latin typeface="+mn-lt"/>
                <a:ea typeface="MS PGothic" charset="-128"/>
                <a:cs typeface="Geneva" charset="0"/>
              </a:rPr>
              <a:t>training model for teaching entrepreneurial competences to sole-traders </a:t>
            </a:r>
            <a:endParaRPr kumimoji="1" lang="ja-JP" altLang="en-US" sz="1100" b="0" kern="1200" dirty="0">
              <a:solidFill>
                <a:srgbClr val="6D6E6C"/>
              </a:solidFill>
              <a:latin typeface="+mn-lt"/>
              <a:ea typeface="MS PGothic" charset="-128"/>
              <a:cs typeface="Geneva" charset="0"/>
            </a:endParaRPr>
          </a:p>
        </p:txBody>
      </p:sp>
      <p:pic>
        <p:nvPicPr>
          <p:cNvPr id="14" name="Picture 1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16200000">
            <a:off x="5919401" y="6115051"/>
            <a:ext cx="345438" cy="389895"/>
          </a:xfrm>
          <a:prstGeom prst="rect">
            <a:avLst/>
          </a:prstGeom>
        </p:spPr>
      </p:pic>
      <p:sp>
        <p:nvSpPr>
          <p:cNvPr id="15" name="Triangle 14"/>
          <p:cNvSpPr/>
          <p:nvPr userDrawn="1"/>
        </p:nvSpPr>
        <p:spPr>
          <a:xfrm rot="10800000">
            <a:off x="3726458" y="486571"/>
            <a:ext cx="1651000" cy="1423276"/>
          </a:xfrm>
          <a:prstGeom prst="triangle">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riangle 15"/>
          <p:cNvSpPr/>
          <p:nvPr userDrawn="1"/>
        </p:nvSpPr>
        <p:spPr>
          <a:xfrm rot="10800000">
            <a:off x="9609856" y="490612"/>
            <a:ext cx="1651000" cy="1423276"/>
          </a:xfrm>
          <a:prstGeom prst="triangle">
            <a:avLst/>
          </a:prstGeom>
          <a:solidFill>
            <a:srgbClr val="FDC0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riangle 16"/>
          <p:cNvSpPr/>
          <p:nvPr userDrawn="1"/>
        </p:nvSpPr>
        <p:spPr>
          <a:xfrm rot="10800000">
            <a:off x="734413" y="477911"/>
            <a:ext cx="1651000" cy="1423276"/>
          </a:xfrm>
          <a:prstGeom prst="triangle">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riangle 28"/>
          <p:cNvSpPr/>
          <p:nvPr userDrawn="1"/>
        </p:nvSpPr>
        <p:spPr>
          <a:xfrm rot="10800000">
            <a:off x="6617811" y="494652"/>
            <a:ext cx="1651000" cy="1423276"/>
          </a:xfrm>
          <a:prstGeom prst="triangle">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3 column with icons slide">
    <p:spTree>
      <p:nvGrpSpPr>
        <p:cNvPr id="1" name=""/>
        <p:cNvGrpSpPr/>
        <p:nvPr/>
      </p:nvGrpSpPr>
      <p:grpSpPr>
        <a:xfrm>
          <a:off x="0" y="0"/>
          <a:ext cx="0" cy="0"/>
          <a:chOff x="0" y="0"/>
          <a:chExt cx="0" cy="0"/>
        </a:xfrm>
      </p:grpSpPr>
      <p:sp>
        <p:nvSpPr>
          <p:cNvPr id="12" name="Rectangle 11"/>
          <p:cNvSpPr/>
          <p:nvPr userDrawn="1"/>
        </p:nvSpPr>
        <p:spPr>
          <a:xfrm>
            <a:off x="0" y="0"/>
            <a:ext cx="12192000" cy="2374900"/>
          </a:xfrm>
          <a:prstGeom prst="rect">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E3C55"/>
              </a:solidFill>
            </a:endParaRPr>
          </a:p>
        </p:txBody>
      </p:sp>
      <p:sp>
        <p:nvSpPr>
          <p:cNvPr id="18" name="Text Placeholder 23"/>
          <p:cNvSpPr>
            <a:spLocks noGrp="1"/>
          </p:cNvSpPr>
          <p:nvPr>
            <p:ph type="body" sz="quarter" idx="13" hasCustomPrompt="1"/>
          </p:nvPr>
        </p:nvSpPr>
        <p:spPr>
          <a:xfrm>
            <a:off x="0" y="445647"/>
            <a:ext cx="12192000" cy="697353"/>
          </a:xfrm>
        </p:spPr>
        <p:txBody>
          <a:bodyPr>
            <a:normAutofit/>
          </a:bodyPr>
          <a:lstStyle>
            <a:lvl1pPr marL="0" indent="0" algn="ctr">
              <a:buNone/>
              <a:defRPr sz="3600">
                <a:solidFill>
                  <a:schemeClr val="bg1"/>
                </a:solidFill>
                <a:latin typeface="+mn-lt"/>
              </a:defRPr>
            </a:lvl1pPr>
          </a:lstStyle>
          <a:p>
            <a:pPr lvl="0"/>
            <a:r>
              <a:rPr lang="en-US" dirty="0"/>
              <a:t>TITLE</a:t>
            </a:r>
          </a:p>
        </p:txBody>
      </p:sp>
      <p:sp>
        <p:nvSpPr>
          <p:cNvPr id="22" name="Text Placeholder 23"/>
          <p:cNvSpPr>
            <a:spLocks noGrp="1"/>
          </p:cNvSpPr>
          <p:nvPr>
            <p:ph type="body" sz="quarter" idx="14" hasCustomPrompt="1"/>
          </p:nvPr>
        </p:nvSpPr>
        <p:spPr>
          <a:xfrm>
            <a:off x="684287" y="3376016"/>
            <a:ext cx="3408830" cy="1045795"/>
          </a:xfrm>
        </p:spPr>
        <p:txBody>
          <a:bodyPr anchor="ctr">
            <a:normAutofit/>
          </a:bodyPr>
          <a:lstStyle>
            <a:lvl1pPr marL="0" indent="0" algn="ctr">
              <a:buNone/>
              <a:defRPr sz="3000">
                <a:solidFill>
                  <a:srgbClr val="6D6E6C"/>
                </a:solidFill>
                <a:latin typeface="+mn-lt"/>
              </a:defRPr>
            </a:lvl1pPr>
          </a:lstStyle>
          <a:p>
            <a:pPr lvl="0"/>
            <a:r>
              <a:rPr lang="en-US" dirty="0"/>
              <a:t>Sub Title</a:t>
            </a:r>
          </a:p>
        </p:txBody>
      </p:sp>
      <p:sp>
        <p:nvSpPr>
          <p:cNvPr id="23" name="Text Placeholder 23"/>
          <p:cNvSpPr>
            <a:spLocks noGrp="1"/>
          </p:cNvSpPr>
          <p:nvPr>
            <p:ph type="body" sz="quarter" idx="15" hasCustomPrompt="1"/>
          </p:nvPr>
        </p:nvSpPr>
        <p:spPr>
          <a:xfrm>
            <a:off x="684287" y="4571947"/>
            <a:ext cx="3408830" cy="1412740"/>
          </a:xfrm>
        </p:spPr>
        <p:txBody>
          <a:bodyPr>
            <a:normAutofit/>
          </a:bodyPr>
          <a:lstStyle>
            <a:lvl1pPr marL="0" indent="0" algn="ctr">
              <a:buNone/>
              <a:defRPr sz="2400">
                <a:solidFill>
                  <a:srgbClr val="6D6E6C"/>
                </a:solidFill>
                <a:latin typeface="+mn-lt"/>
              </a:defRPr>
            </a:lvl1pPr>
          </a:lstStyle>
          <a:p>
            <a:pPr lvl="0"/>
            <a:r>
              <a:rPr lang="en-US" dirty="0"/>
              <a:t>Main Body Text</a:t>
            </a:r>
          </a:p>
        </p:txBody>
      </p:sp>
      <p:cxnSp>
        <p:nvCxnSpPr>
          <p:cNvPr id="4" name="Straight Connector 3"/>
          <p:cNvCxnSpPr/>
          <p:nvPr userDrawn="1"/>
        </p:nvCxnSpPr>
        <p:spPr>
          <a:xfrm flipH="1">
            <a:off x="555813" y="4482302"/>
            <a:ext cx="3591091"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26" name="Text Placeholder 23"/>
          <p:cNvSpPr>
            <a:spLocks noGrp="1"/>
          </p:cNvSpPr>
          <p:nvPr>
            <p:ph type="body" sz="quarter" idx="16" hasCustomPrompt="1"/>
          </p:nvPr>
        </p:nvSpPr>
        <p:spPr>
          <a:xfrm>
            <a:off x="4512216" y="3376016"/>
            <a:ext cx="3408830" cy="1045795"/>
          </a:xfrm>
        </p:spPr>
        <p:txBody>
          <a:bodyPr anchor="ctr">
            <a:normAutofit/>
          </a:bodyPr>
          <a:lstStyle>
            <a:lvl1pPr marL="0" indent="0" algn="ctr">
              <a:buNone/>
              <a:defRPr sz="3000">
                <a:solidFill>
                  <a:srgbClr val="6D6E6C"/>
                </a:solidFill>
                <a:latin typeface="+mn-lt"/>
              </a:defRPr>
            </a:lvl1pPr>
          </a:lstStyle>
          <a:p>
            <a:pPr lvl="0"/>
            <a:r>
              <a:rPr lang="en-US" dirty="0"/>
              <a:t>Sub Title</a:t>
            </a:r>
          </a:p>
        </p:txBody>
      </p:sp>
      <p:sp>
        <p:nvSpPr>
          <p:cNvPr id="27" name="Text Placeholder 23"/>
          <p:cNvSpPr>
            <a:spLocks noGrp="1"/>
          </p:cNvSpPr>
          <p:nvPr>
            <p:ph type="body" sz="quarter" idx="17" hasCustomPrompt="1"/>
          </p:nvPr>
        </p:nvSpPr>
        <p:spPr>
          <a:xfrm>
            <a:off x="4512216" y="4571947"/>
            <a:ext cx="3408830" cy="1412740"/>
          </a:xfrm>
        </p:spPr>
        <p:txBody>
          <a:bodyPr>
            <a:normAutofit/>
          </a:bodyPr>
          <a:lstStyle>
            <a:lvl1pPr marL="0" indent="0" algn="ctr">
              <a:buNone/>
              <a:defRPr sz="2400">
                <a:solidFill>
                  <a:srgbClr val="6D6E6C"/>
                </a:solidFill>
                <a:latin typeface="+mn-lt"/>
              </a:defRPr>
            </a:lvl1pPr>
          </a:lstStyle>
          <a:p>
            <a:pPr lvl="0"/>
            <a:r>
              <a:rPr lang="en-US" dirty="0"/>
              <a:t>Main Body Text</a:t>
            </a:r>
          </a:p>
        </p:txBody>
      </p:sp>
      <p:cxnSp>
        <p:nvCxnSpPr>
          <p:cNvPr id="28" name="Straight Connector 27"/>
          <p:cNvCxnSpPr/>
          <p:nvPr userDrawn="1"/>
        </p:nvCxnSpPr>
        <p:spPr>
          <a:xfrm flipH="1">
            <a:off x="4383742" y="4482302"/>
            <a:ext cx="3591091"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30" name="Text Placeholder 23"/>
          <p:cNvSpPr>
            <a:spLocks noGrp="1"/>
          </p:cNvSpPr>
          <p:nvPr>
            <p:ph type="body" sz="quarter" idx="18" hasCustomPrompt="1"/>
          </p:nvPr>
        </p:nvSpPr>
        <p:spPr>
          <a:xfrm>
            <a:off x="8228086" y="3376016"/>
            <a:ext cx="3408830" cy="1045795"/>
          </a:xfrm>
        </p:spPr>
        <p:txBody>
          <a:bodyPr anchor="ctr">
            <a:normAutofit/>
          </a:bodyPr>
          <a:lstStyle>
            <a:lvl1pPr marL="0" indent="0" algn="ctr">
              <a:buNone/>
              <a:defRPr sz="3000">
                <a:solidFill>
                  <a:srgbClr val="6D6E6C"/>
                </a:solidFill>
                <a:latin typeface="+mn-lt"/>
              </a:defRPr>
            </a:lvl1pPr>
          </a:lstStyle>
          <a:p>
            <a:pPr lvl="0"/>
            <a:r>
              <a:rPr lang="en-US" dirty="0"/>
              <a:t>Sub Title</a:t>
            </a:r>
          </a:p>
        </p:txBody>
      </p:sp>
      <p:sp>
        <p:nvSpPr>
          <p:cNvPr id="31" name="Text Placeholder 23"/>
          <p:cNvSpPr>
            <a:spLocks noGrp="1"/>
          </p:cNvSpPr>
          <p:nvPr>
            <p:ph type="body" sz="quarter" idx="19" hasCustomPrompt="1"/>
          </p:nvPr>
        </p:nvSpPr>
        <p:spPr>
          <a:xfrm>
            <a:off x="8228086" y="4571947"/>
            <a:ext cx="3408830" cy="1412740"/>
          </a:xfrm>
        </p:spPr>
        <p:txBody>
          <a:bodyPr>
            <a:normAutofit/>
          </a:bodyPr>
          <a:lstStyle>
            <a:lvl1pPr marL="0" indent="0" algn="ctr">
              <a:buNone/>
              <a:defRPr sz="2400">
                <a:solidFill>
                  <a:srgbClr val="6D6E6C"/>
                </a:solidFill>
                <a:latin typeface="+mn-lt"/>
              </a:defRPr>
            </a:lvl1pPr>
          </a:lstStyle>
          <a:p>
            <a:pPr lvl="0"/>
            <a:r>
              <a:rPr lang="en-US" dirty="0"/>
              <a:t>Main Body Text</a:t>
            </a:r>
          </a:p>
        </p:txBody>
      </p:sp>
      <p:cxnSp>
        <p:nvCxnSpPr>
          <p:cNvPr id="35" name="Straight Connector 34"/>
          <p:cNvCxnSpPr/>
          <p:nvPr userDrawn="1"/>
        </p:nvCxnSpPr>
        <p:spPr>
          <a:xfrm flipH="1">
            <a:off x="8099612" y="4482302"/>
            <a:ext cx="3591091"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34" name="Triangle 33"/>
          <p:cNvSpPr/>
          <p:nvPr userDrawn="1"/>
        </p:nvSpPr>
        <p:spPr>
          <a:xfrm rot="5400000">
            <a:off x="5461568" y="1673914"/>
            <a:ext cx="1651000" cy="1423276"/>
          </a:xfrm>
          <a:prstGeom prst="triangle">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riangle 36"/>
          <p:cNvSpPr/>
          <p:nvPr userDrawn="1"/>
        </p:nvSpPr>
        <p:spPr>
          <a:xfrm rot="5400000">
            <a:off x="1613532" y="1655489"/>
            <a:ext cx="1651000" cy="1423276"/>
          </a:xfrm>
          <a:prstGeom prst="triangle">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riangle 37"/>
          <p:cNvSpPr/>
          <p:nvPr userDrawn="1"/>
        </p:nvSpPr>
        <p:spPr>
          <a:xfrm rot="5400000">
            <a:off x="9107001" y="1673914"/>
            <a:ext cx="1651000" cy="1423276"/>
          </a:xfrm>
          <a:prstGeom prst="triangle">
            <a:avLst/>
          </a:prstGeom>
          <a:solidFill>
            <a:srgbClr val="FDC0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n-US" sz="1100" b="0" kern="1200" dirty="0">
                <a:solidFill>
                  <a:srgbClr val="6D6E6C"/>
                </a:solidFill>
                <a:effectLst/>
                <a:latin typeface="+mn-lt"/>
                <a:ea typeface="MS PGothic" charset="-128"/>
                <a:cs typeface="Geneva" charset="0"/>
              </a:rPr>
              <a:t>training model for teaching entrepreneurial competences to sole-traders </a:t>
            </a:r>
            <a:endParaRPr kumimoji="1" lang="ja-JP" altLang="en-US" sz="1100" b="0" kern="1200" dirty="0">
              <a:solidFill>
                <a:srgbClr val="6D6E6C"/>
              </a:solidFill>
              <a:latin typeface="+mn-lt"/>
              <a:ea typeface="MS PGothic" charset="-128"/>
              <a:cs typeface="Geneva" charset="0"/>
            </a:endParaRPr>
          </a:p>
        </p:txBody>
      </p:sp>
      <p:pic>
        <p:nvPicPr>
          <p:cNvPr id="40" name="Picture 39"/>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16200000">
            <a:off x="5919401" y="6115051"/>
            <a:ext cx="345438" cy="389895"/>
          </a:xfrm>
          <a:prstGeom prst="rect">
            <a:avLst/>
          </a:prstGeom>
        </p:spPr>
      </p:pic>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_3 column with icons slide">
    <p:spTree>
      <p:nvGrpSpPr>
        <p:cNvPr id="1" name=""/>
        <p:cNvGrpSpPr/>
        <p:nvPr/>
      </p:nvGrpSpPr>
      <p:grpSpPr>
        <a:xfrm>
          <a:off x="0" y="0"/>
          <a:ext cx="0" cy="0"/>
          <a:chOff x="0" y="0"/>
          <a:chExt cx="0" cy="0"/>
        </a:xfrm>
      </p:grpSpPr>
      <p:cxnSp>
        <p:nvCxnSpPr>
          <p:cNvPr id="19" name="Straight Connector 18">
            <a:extLst>
              <a:ext uri="{FF2B5EF4-FFF2-40B4-BE49-F238E27FC236}">
                <a16:creationId xmlns:a16="http://schemas.microsoft.com/office/drawing/2014/main" id="{CF9D0D72-C3F8-584A-8699-47CDAC0A99C9}"/>
              </a:ext>
            </a:extLst>
          </p:cNvPr>
          <p:cNvCxnSpPr>
            <a:cxnSpLocks/>
          </p:cNvCxnSpPr>
          <p:nvPr userDrawn="1"/>
        </p:nvCxnSpPr>
        <p:spPr>
          <a:xfrm>
            <a:off x="-3880" y="2086593"/>
            <a:ext cx="12192000" cy="0"/>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18" name="Text Placeholder 23"/>
          <p:cNvSpPr>
            <a:spLocks noGrp="1"/>
          </p:cNvSpPr>
          <p:nvPr>
            <p:ph type="body" sz="quarter" idx="13" hasCustomPrompt="1"/>
          </p:nvPr>
        </p:nvSpPr>
        <p:spPr>
          <a:xfrm>
            <a:off x="0" y="581242"/>
            <a:ext cx="12192000" cy="697353"/>
          </a:xfrm>
        </p:spPr>
        <p:txBody>
          <a:bodyPr>
            <a:normAutofit/>
          </a:bodyPr>
          <a:lstStyle>
            <a:lvl1pPr marL="0" indent="0" algn="ctr">
              <a:buNone/>
              <a:defRPr sz="3600">
                <a:solidFill>
                  <a:srgbClr val="6D6E6C"/>
                </a:solidFill>
                <a:latin typeface="+mn-lt"/>
              </a:defRPr>
            </a:lvl1pPr>
          </a:lstStyle>
          <a:p>
            <a:pPr lvl="0"/>
            <a:r>
              <a:rPr lang="en-US" dirty="0"/>
              <a:t>TITLE</a:t>
            </a:r>
          </a:p>
        </p:txBody>
      </p:sp>
      <p:sp>
        <p:nvSpPr>
          <p:cNvPr id="22" name="Text Placeholder 23"/>
          <p:cNvSpPr>
            <a:spLocks noGrp="1"/>
          </p:cNvSpPr>
          <p:nvPr>
            <p:ph type="body" sz="quarter" idx="14" hasCustomPrompt="1"/>
          </p:nvPr>
        </p:nvSpPr>
        <p:spPr>
          <a:xfrm>
            <a:off x="704165" y="3376016"/>
            <a:ext cx="4563574" cy="1045795"/>
          </a:xfrm>
        </p:spPr>
        <p:txBody>
          <a:bodyPr anchor="ctr">
            <a:normAutofit/>
          </a:bodyPr>
          <a:lstStyle>
            <a:lvl1pPr marL="0" indent="0" algn="ctr">
              <a:buNone/>
              <a:defRPr sz="3000">
                <a:solidFill>
                  <a:srgbClr val="6D6E6C"/>
                </a:solidFill>
                <a:latin typeface="+mn-lt"/>
              </a:defRPr>
            </a:lvl1pPr>
          </a:lstStyle>
          <a:p>
            <a:pPr lvl="0"/>
            <a:r>
              <a:rPr lang="en-US" dirty="0"/>
              <a:t>Sub Title</a:t>
            </a:r>
          </a:p>
        </p:txBody>
      </p:sp>
      <p:sp>
        <p:nvSpPr>
          <p:cNvPr id="39"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n-US" sz="1100" b="0" kern="1200" dirty="0">
                <a:solidFill>
                  <a:srgbClr val="6D6E6C"/>
                </a:solidFill>
                <a:effectLst/>
                <a:latin typeface="+mn-lt"/>
                <a:ea typeface="MS PGothic" charset="-128"/>
                <a:cs typeface="Geneva" charset="0"/>
              </a:rPr>
              <a:t>training model for teaching entrepreneurial competences to sole-traders </a:t>
            </a:r>
            <a:endParaRPr kumimoji="1" lang="ja-JP" altLang="en-US" sz="1100" b="0" kern="1200" dirty="0">
              <a:solidFill>
                <a:srgbClr val="6D6E6C"/>
              </a:solidFill>
              <a:latin typeface="+mn-lt"/>
              <a:ea typeface="MS PGothic" charset="-128"/>
              <a:cs typeface="Geneva" charset="0"/>
            </a:endParaRPr>
          </a:p>
        </p:txBody>
      </p:sp>
      <p:pic>
        <p:nvPicPr>
          <p:cNvPr id="40" name="Picture 39"/>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16200000">
            <a:off x="5919401" y="6115051"/>
            <a:ext cx="345438" cy="389895"/>
          </a:xfrm>
          <a:prstGeom prst="rect">
            <a:avLst/>
          </a:prstGeom>
        </p:spPr>
      </p:pic>
      <p:sp>
        <p:nvSpPr>
          <p:cNvPr id="21" name="Text Placeholder 23">
            <a:extLst>
              <a:ext uri="{FF2B5EF4-FFF2-40B4-BE49-F238E27FC236}">
                <a16:creationId xmlns:a16="http://schemas.microsoft.com/office/drawing/2014/main" id="{46EB5BD2-E95A-9D49-86A1-BBE510B33216}"/>
              </a:ext>
            </a:extLst>
          </p:cNvPr>
          <p:cNvSpPr>
            <a:spLocks noGrp="1"/>
          </p:cNvSpPr>
          <p:nvPr>
            <p:ph type="body" sz="quarter" idx="16" hasCustomPrompt="1"/>
          </p:nvPr>
        </p:nvSpPr>
        <p:spPr>
          <a:xfrm>
            <a:off x="6765237" y="3346647"/>
            <a:ext cx="4563574" cy="1045795"/>
          </a:xfrm>
        </p:spPr>
        <p:txBody>
          <a:bodyPr anchor="ctr">
            <a:normAutofit/>
          </a:bodyPr>
          <a:lstStyle>
            <a:lvl1pPr marL="0" indent="0" algn="ctr">
              <a:buNone/>
              <a:defRPr sz="3000">
                <a:solidFill>
                  <a:srgbClr val="6D6E6C"/>
                </a:solidFill>
                <a:latin typeface="+mn-lt"/>
              </a:defRPr>
            </a:lvl1pPr>
          </a:lstStyle>
          <a:p>
            <a:pPr lvl="0"/>
            <a:r>
              <a:rPr lang="en-US" dirty="0"/>
              <a:t>Sub Title</a:t>
            </a:r>
          </a:p>
        </p:txBody>
      </p:sp>
    </p:spTree>
    <p:extLst>
      <p:ext uri="{BB962C8B-B14F-4D97-AF65-F5344CB8AC3E}">
        <p14:creationId xmlns:p14="http://schemas.microsoft.com/office/powerpoint/2010/main" val="334221377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2_3 column with icons slide">
    <p:spTree>
      <p:nvGrpSpPr>
        <p:cNvPr id="1" name=""/>
        <p:cNvGrpSpPr/>
        <p:nvPr/>
      </p:nvGrpSpPr>
      <p:grpSpPr>
        <a:xfrm>
          <a:off x="0" y="0"/>
          <a:ext cx="0" cy="0"/>
          <a:chOff x="0" y="0"/>
          <a:chExt cx="0" cy="0"/>
        </a:xfrm>
      </p:grpSpPr>
      <p:sp>
        <p:nvSpPr>
          <p:cNvPr id="18" name="Text Placeholder 23"/>
          <p:cNvSpPr>
            <a:spLocks noGrp="1"/>
          </p:cNvSpPr>
          <p:nvPr>
            <p:ph type="body" sz="quarter" idx="13" hasCustomPrompt="1"/>
          </p:nvPr>
        </p:nvSpPr>
        <p:spPr>
          <a:xfrm>
            <a:off x="0" y="581242"/>
            <a:ext cx="12192000" cy="697353"/>
          </a:xfrm>
        </p:spPr>
        <p:txBody>
          <a:bodyPr>
            <a:normAutofit/>
          </a:bodyPr>
          <a:lstStyle>
            <a:lvl1pPr marL="0" indent="0" algn="ctr">
              <a:buNone/>
              <a:defRPr sz="3600">
                <a:solidFill>
                  <a:srgbClr val="6D6E6C"/>
                </a:solidFill>
                <a:latin typeface="+mn-lt"/>
              </a:defRPr>
            </a:lvl1pPr>
          </a:lstStyle>
          <a:p>
            <a:pPr lvl="0"/>
            <a:r>
              <a:rPr lang="en-US" dirty="0"/>
              <a:t>TITLE</a:t>
            </a:r>
          </a:p>
        </p:txBody>
      </p:sp>
      <p:sp>
        <p:nvSpPr>
          <p:cNvPr id="39"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n-US" sz="1100" b="0" kern="1200" dirty="0">
                <a:solidFill>
                  <a:srgbClr val="6D6E6C"/>
                </a:solidFill>
                <a:effectLst/>
                <a:latin typeface="+mn-lt"/>
                <a:ea typeface="MS PGothic" charset="-128"/>
                <a:cs typeface="Geneva" charset="0"/>
              </a:rPr>
              <a:t>training model for teaching entrepreneurial competences to sole-traders </a:t>
            </a:r>
            <a:endParaRPr kumimoji="1" lang="ja-JP" altLang="en-US" sz="1100" b="0" kern="1200" dirty="0">
              <a:solidFill>
                <a:srgbClr val="6D6E6C"/>
              </a:solidFill>
              <a:latin typeface="+mn-lt"/>
              <a:ea typeface="MS PGothic" charset="-128"/>
              <a:cs typeface="Geneva" charset="0"/>
            </a:endParaRPr>
          </a:p>
        </p:txBody>
      </p:sp>
      <p:pic>
        <p:nvPicPr>
          <p:cNvPr id="40" name="Picture 39"/>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16200000">
            <a:off x="5919401" y="6115051"/>
            <a:ext cx="345438" cy="389895"/>
          </a:xfrm>
          <a:prstGeom prst="rect">
            <a:avLst/>
          </a:prstGeom>
        </p:spPr>
      </p:pic>
    </p:spTree>
    <p:extLst>
      <p:ext uri="{BB962C8B-B14F-4D97-AF65-F5344CB8AC3E}">
        <p14:creationId xmlns:p14="http://schemas.microsoft.com/office/powerpoint/2010/main" val="27665040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ver Design 2">
    <p:spTree>
      <p:nvGrpSpPr>
        <p:cNvPr id="1" name=""/>
        <p:cNvGrpSpPr/>
        <p:nvPr/>
      </p:nvGrpSpPr>
      <p:grpSpPr>
        <a:xfrm>
          <a:off x="0" y="0"/>
          <a:ext cx="0" cy="0"/>
          <a:chOff x="0" y="0"/>
          <a:chExt cx="0" cy="0"/>
        </a:xfrm>
      </p:grpSpPr>
      <p:sp>
        <p:nvSpPr>
          <p:cNvPr id="9" name="Rectangle 8"/>
          <p:cNvSpPr/>
          <p:nvPr userDrawn="1"/>
        </p:nvSpPr>
        <p:spPr>
          <a:xfrm>
            <a:off x="0" y="2320257"/>
            <a:ext cx="12192000" cy="2794000"/>
          </a:xfrm>
          <a:prstGeom prst="rect">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150100" y="677143"/>
            <a:ext cx="4467719" cy="1209253"/>
          </a:xfrm>
          <a:prstGeom prst="rect">
            <a:avLst/>
          </a:prstGeom>
        </p:spPr>
      </p:pic>
      <p:sp>
        <p:nvSpPr>
          <p:cNvPr id="11" name="Footer Placeholder 6"/>
          <p:cNvSpPr txBox="1">
            <a:spLocks noGrp="1"/>
          </p:cNvSpPr>
          <p:nvPr userDrawn="1"/>
        </p:nvSpPr>
        <p:spPr bwMode="auto">
          <a:xfrm>
            <a:off x="9625579" y="6235377"/>
            <a:ext cx="2462212" cy="35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spcBef>
                <a:spcPct val="0"/>
              </a:spcBef>
              <a:buFontTx/>
              <a:buNone/>
            </a:pPr>
            <a:r>
              <a:rPr lang="en-IE" altLang="en-US" sz="1000" dirty="0">
                <a:solidFill>
                  <a:schemeClr val="tx1"/>
                </a:solidFill>
                <a:latin typeface="Calibri" charset="0"/>
              </a:rPr>
              <a:t> This programme has been funded with support from the European Commission </a:t>
            </a:r>
          </a:p>
        </p:txBody>
      </p:sp>
      <p:pic>
        <p:nvPicPr>
          <p:cNvPr id="12" name="Picture 8"/>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7809137" y="6139001"/>
            <a:ext cx="16256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2"/>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104900" y="923006"/>
            <a:ext cx="5773175" cy="6516158"/>
          </a:xfrm>
          <a:prstGeom prst="rect">
            <a:avLst/>
          </a:prstGeom>
        </p:spPr>
      </p:pic>
      <p:sp>
        <p:nvSpPr>
          <p:cNvPr id="14" name="Picture Placeholder 7"/>
          <p:cNvSpPr>
            <a:spLocks noGrp="1"/>
          </p:cNvSpPr>
          <p:nvPr>
            <p:ph type="pic" sz="quarter" idx="10"/>
          </p:nvPr>
        </p:nvSpPr>
        <p:spPr>
          <a:xfrm>
            <a:off x="-1219200" y="-241300"/>
            <a:ext cx="7797799" cy="8856914"/>
          </a:xfrm>
          <a:custGeom>
            <a:avLst/>
            <a:gdLst>
              <a:gd name="connsiteX0" fmla="*/ 0 w 6845300"/>
              <a:gd name="connsiteY0" fmla="*/ 1108471 h 3784600"/>
              <a:gd name="connsiteX1" fmla="*/ 1108471 w 6845300"/>
              <a:gd name="connsiteY1" fmla="*/ 0 h 3784600"/>
              <a:gd name="connsiteX2" fmla="*/ 5736829 w 6845300"/>
              <a:gd name="connsiteY2" fmla="*/ 0 h 3784600"/>
              <a:gd name="connsiteX3" fmla="*/ 6845300 w 6845300"/>
              <a:gd name="connsiteY3" fmla="*/ 1108471 h 3784600"/>
              <a:gd name="connsiteX4" fmla="*/ 6845300 w 6845300"/>
              <a:gd name="connsiteY4" fmla="*/ 2676129 h 3784600"/>
              <a:gd name="connsiteX5" fmla="*/ 5736829 w 6845300"/>
              <a:gd name="connsiteY5" fmla="*/ 3784600 h 3784600"/>
              <a:gd name="connsiteX6" fmla="*/ 1108471 w 6845300"/>
              <a:gd name="connsiteY6" fmla="*/ 3784600 h 3784600"/>
              <a:gd name="connsiteX7" fmla="*/ 0 w 6845300"/>
              <a:gd name="connsiteY7" fmla="*/ 2676129 h 3784600"/>
              <a:gd name="connsiteX8" fmla="*/ 0 w 6845300"/>
              <a:gd name="connsiteY8" fmla="*/ 1108471 h 3784600"/>
              <a:gd name="connsiteX0" fmla="*/ 0 w 6845300"/>
              <a:gd name="connsiteY0" fmla="*/ 1819671 h 4495800"/>
              <a:gd name="connsiteX1" fmla="*/ 4893071 w 6845300"/>
              <a:gd name="connsiteY1" fmla="*/ 0 h 4495800"/>
              <a:gd name="connsiteX2" fmla="*/ 5736829 w 6845300"/>
              <a:gd name="connsiteY2" fmla="*/ 711200 h 4495800"/>
              <a:gd name="connsiteX3" fmla="*/ 6845300 w 6845300"/>
              <a:gd name="connsiteY3" fmla="*/ 1819671 h 4495800"/>
              <a:gd name="connsiteX4" fmla="*/ 6845300 w 6845300"/>
              <a:gd name="connsiteY4" fmla="*/ 3387329 h 4495800"/>
              <a:gd name="connsiteX5" fmla="*/ 5736829 w 6845300"/>
              <a:gd name="connsiteY5" fmla="*/ 4495800 h 4495800"/>
              <a:gd name="connsiteX6" fmla="*/ 1108471 w 6845300"/>
              <a:gd name="connsiteY6" fmla="*/ 4495800 h 4495800"/>
              <a:gd name="connsiteX7" fmla="*/ 0 w 6845300"/>
              <a:gd name="connsiteY7" fmla="*/ 3387329 h 4495800"/>
              <a:gd name="connsiteX8" fmla="*/ 0 w 6845300"/>
              <a:gd name="connsiteY8" fmla="*/ 1819671 h 4495800"/>
              <a:gd name="connsiteX0" fmla="*/ 0 w 7645400"/>
              <a:gd name="connsiteY0" fmla="*/ 1819671 h 4495800"/>
              <a:gd name="connsiteX1" fmla="*/ 4893071 w 7645400"/>
              <a:gd name="connsiteY1" fmla="*/ 0 h 4495800"/>
              <a:gd name="connsiteX2" fmla="*/ 5736829 w 7645400"/>
              <a:gd name="connsiteY2" fmla="*/ 711200 h 4495800"/>
              <a:gd name="connsiteX3" fmla="*/ 7645400 w 7645400"/>
              <a:gd name="connsiteY3" fmla="*/ 3750071 h 4495800"/>
              <a:gd name="connsiteX4" fmla="*/ 6845300 w 7645400"/>
              <a:gd name="connsiteY4" fmla="*/ 3387329 h 4495800"/>
              <a:gd name="connsiteX5" fmla="*/ 5736829 w 7645400"/>
              <a:gd name="connsiteY5" fmla="*/ 4495800 h 4495800"/>
              <a:gd name="connsiteX6" fmla="*/ 1108471 w 7645400"/>
              <a:gd name="connsiteY6" fmla="*/ 4495800 h 4495800"/>
              <a:gd name="connsiteX7" fmla="*/ 0 w 7645400"/>
              <a:gd name="connsiteY7" fmla="*/ 3387329 h 4495800"/>
              <a:gd name="connsiteX8" fmla="*/ 0 w 7645400"/>
              <a:gd name="connsiteY8" fmla="*/ 1819671 h 4495800"/>
              <a:gd name="connsiteX0" fmla="*/ 0 w 8937229"/>
              <a:gd name="connsiteY0" fmla="*/ 1819671 h 4495800"/>
              <a:gd name="connsiteX1" fmla="*/ 4893071 w 8937229"/>
              <a:gd name="connsiteY1" fmla="*/ 0 h 4495800"/>
              <a:gd name="connsiteX2" fmla="*/ 8937229 w 8937229"/>
              <a:gd name="connsiteY2" fmla="*/ 2844800 h 4495800"/>
              <a:gd name="connsiteX3" fmla="*/ 7645400 w 8937229"/>
              <a:gd name="connsiteY3" fmla="*/ 3750071 h 4495800"/>
              <a:gd name="connsiteX4" fmla="*/ 6845300 w 8937229"/>
              <a:gd name="connsiteY4" fmla="*/ 3387329 h 4495800"/>
              <a:gd name="connsiteX5" fmla="*/ 5736829 w 8937229"/>
              <a:gd name="connsiteY5" fmla="*/ 4495800 h 4495800"/>
              <a:gd name="connsiteX6" fmla="*/ 1108471 w 8937229"/>
              <a:gd name="connsiteY6" fmla="*/ 4495800 h 4495800"/>
              <a:gd name="connsiteX7" fmla="*/ 0 w 8937229"/>
              <a:gd name="connsiteY7" fmla="*/ 3387329 h 4495800"/>
              <a:gd name="connsiteX8" fmla="*/ 0 w 8937229"/>
              <a:gd name="connsiteY8" fmla="*/ 1819671 h 4495800"/>
              <a:gd name="connsiteX0" fmla="*/ 3530600 w 8937229"/>
              <a:gd name="connsiteY0" fmla="*/ 879871 h 4495800"/>
              <a:gd name="connsiteX1" fmla="*/ 4893071 w 8937229"/>
              <a:gd name="connsiteY1" fmla="*/ 0 h 4495800"/>
              <a:gd name="connsiteX2" fmla="*/ 8937229 w 8937229"/>
              <a:gd name="connsiteY2" fmla="*/ 2844800 h 4495800"/>
              <a:gd name="connsiteX3" fmla="*/ 7645400 w 8937229"/>
              <a:gd name="connsiteY3" fmla="*/ 3750071 h 4495800"/>
              <a:gd name="connsiteX4" fmla="*/ 6845300 w 8937229"/>
              <a:gd name="connsiteY4" fmla="*/ 3387329 h 4495800"/>
              <a:gd name="connsiteX5" fmla="*/ 5736829 w 8937229"/>
              <a:gd name="connsiteY5" fmla="*/ 4495800 h 4495800"/>
              <a:gd name="connsiteX6" fmla="*/ 1108471 w 8937229"/>
              <a:gd name="connsiteY6" fmla="*/ 4495800 h 4495800"/>
              <a:gd name="connsiteX7" fmla="*/ 0 w 8937229"/>
              <a:gd name="connsiteY7" fmla="*/ 3387329 h 4495800"/>
              <a:gd name="connsiteX8" fmla="*/ 3530600 w 8937229"/>
              <a:gd name="connsiteY8" fmla="*/ 879871 h 4495800"/>
              <a:gd name="connsiteX0" fmla="*/ 3848100 w 8937229"/>
              <a:gd name="connsiteY0" fmla="*/ 727471 h 4495800"/>
              <a:gd name="connsiteX1" fmla="*/ 4893071 w 8937229"/>
              <a:gd name="connsiteY1" fmla="*/ 0 h 4495800"/>
              <a:gd name="connsiteX2" fmla="*/ 8937229 w 8937229"/>
              <a:gd name="connsiteY2" fmla="*/ 2844800 h 4495800"/>
              <a:gd name="connsiteX3" fmla="*/ 7645400 w 8937229"/>
              <a:gd name="connsiteY3" fmla="*/ 3750071 h 4495800"/>
              <a:gd name="connsiteX4" fmla="*/ 6845300 w 8937229"/>
              <a:gd name="connsiteY4" fmla="*/ 3387329 h 4495800"/>
              <a:gd name="connsiteX5" fmla="*/ 5736829 w 8937229"/>
              <a:gd name="connsiteY5" fmla="*/ 4495800 h 4495800"/>
              <a:gd name="connsiteX6" fmla="*/ 1108471 w 8937229"/>
              <a:gd name="connsiteY6" fmla="*/ 4495800 h 4495800"/>
              <a:gd name="connsiteX7" fmla="*/ 0 w 8937229"/>
              <a:gd name="connsiteY7" fmla="*/ 3387329 h 4495800"/>
              <a:gd name="connsiteX8" fmla="*/ 3848100 w 8937229"/>
              <a:gd name="connsiteY8" fmla="*/ 727471 h 4495800"/>
              <a:gd name="connsiteX0" fmla="*/ 3848100 w 8937229"/>
              <a:gd name="connsiteY0" fmla="*/ 727471 h 4495800"/>
              <a:gd name="connsiteX1" fmla="*/ 4893071 w 8937229"/>
              <a:gd name="connsiteY1" fmla="*/ 0 h 4495800"/>
              <a:gd name="connsiteX2" fmla="*/ 8937229 w 8937229"/>
              <a:gd name="connsiteY2" fmla="*/ 2844800 h 4495800"/>
              <a:gd name="connsiteX3" fmla="*/ 7645400 w 8937229"/>
              <a:gd name="connsiteY3" fmla="*/ 3750071 h 4495800"/>
              <a:gd name="connsiteX4" fmla="*/ 6845300 w 8937229"/>
              <a:gd name="connsiteY4" fmla="*/ 3387329 h 4495800"/>
              <a:gd name="connsiteX5" fmla="*/ 3781029 w 8937229"/>
              <a:gd name="connsiteY5" fmla="*/ 3556000 h 4495800"/>
              <a:gd name="connsiteX6" fmla="*/ 1108471 w 8937229"/>
              <a:gd name="connsiteY6" fmla="*/ 4495800 h 4495800"/>
              <a:gd name="connsiteX7" fmla="*/ 0 w 8937229"/>
              <a:gd name="connsiteY7" fmla="*/ 3387329 h 4495800"/>
              <a:gd name="connsiteX8" fmla="*/ 3848100 w 8937229"/>
              <a:gd name="connsiteY8" fmla="*/ 727471 h 4495800"/>
              <a:gd name="connsiteX0" fmla="*/ 3848100 w 8937229"/>
              <a:gd name="connsiteY0" fmla="*/ 727471 h 5743971"/>
              <a:gd name="connsiteX1" fmla="*/ 4893071 w 8937229"/>
              <a:gd name="connsiteY1" fmla="*/ 0 h 5743971"/>
              <a:gd name="connsiteX2" fmla="*/ 8937229 w 8937229"/>
              <a:gd name="connsiteY2" fmla="*/ 2844800 h 5743971"/>
              <a:gd name="connsiteX3" fmla="*/ 4876800 w 8937229"/>
              <a:gd name="connsiteY3" fmla="*/ 5743971 h 5743971"/>
              <a:gd name="connsiteX4" fmla="*/ 6845300 w 8937229"/>
              <a:gd name="connsiteY4" fmla="*/ 3387329 h 5743971"/>
              <a:gd name="connsiteX5" fmla="*/ 3781029 w 8937229"/>
              <a:gd name="connsiteY5" fmla="*/ 3556000 h 5743971"/>
              <a:gd name="connsiteX6" fmla="*/ 1108471 w 8937229"/>
              <a:gd name="connsiteY6" fmla="*/ 4495800 h 5743971"/>
              <a:gd name="connsiteX7" fmla="*/ 0 w 8937229"/>
              <a:gd name="connsiteY7" fmla="*/ 3387329 h 5743971"/>
              <a:gd name="connsiteX8" fmla="*/ 3848100 w 8937229"/>
              <a:gd name="connsiteY8" fmla="*/ 727471 h 5743971"/>
              <a:gd name="connsiteX0" fmla="*/ 3848100 w 8937229"/>
              <a:gd name="connsiteY0" fmla="*/ 727471 h 5769371"/>
              <a:gd name="connsiteX1" fmla="*/ 4893071 w 8937229"/>
              <a:gd name="connsiteY1" fmla="*/ 0 h 5769371"/>
              <a:gd name="connsiteX2" fmla="*/ 8937229 w 8937229"/>
              <a:gd name="connsiteY2" fmla="*/ 2844800 h 5769371"/>
              <a:gd name="connsiteX3" fmla="*/ 4902200 w 8937229"/>
              <a:gd name="connsiteY3" fmla="*/ 5769371 h 5769371"/>
              <a:gd name="connsiteX4" fmla="*/ 6845300 w 8937229"/>
              <a:gd name="connsiteY4" fmla="*/ 3387329 h 5769371"/>
              <a:gd name="connsiteX5" fmla="*/ 3781029 w 8937229"/>
              <a:gd name="connsiteY5" fmla="*/ 3556000 h 5769371"/>
              <a:gd name="connsiteX6" fmla="*/ 1108471 w 8937229"/>
              <a:gd name="connsiteY6" fmla="*/ 4495800 h 5769371"/>
              <a:gd name="connsiteX7" fmla="*/ 0 w 8937229"/>
              <a:gd name="connsiteY7" fmla="*/ 3387329 h 5769371"/>
              <a:gd name="connsiteX8" fmla="*/ 3848100 w 8937229"/>
              <a:gd name="connsiteY8" fmla="*/ 727471 h 5769371"/>
              <a:gd name="connsiteX0" fmla="*/ 3848100 w 8949929"/>
              <a:gd name="connsiteY0" fmla="*/ 727471 h 5769371"/>
              <a:gd name="connsiteX1" fmla="*/ 4893071 w 8949929"/>
              <a:gd name="connsiteY1" fmla="*/ 0 h 5769371"/>
              <a:gd name="connsiteX2" fmla="*/ 8949929 w 8949929"/>
              <a:gd name="connsiteY2" fmla="*/ 2832100 h 5769371"/>
              <a:gd name="connsiteX3" fmla="*/ 4902200 w 8949929"/>
              <a:gd name="connsiteY3" fmla="*/ 5769371 h 5769371"/>
              <a:gd name="connsiteX4" fmla="*/ 6845300 w 8949929"/>
              <a:gd name="connsiteY4" fmla="*/ 3387329 h 5769371"/>
              <a:gd name="connsiteX5" fmla="*/ 3781029 w 8949929"/>
              <a:gd name="connsiteY5" fmla="*/ 3556000 h 5769371"/>
              <a:gd name="connsiteX6" fmla="*/ 1108471 w 8949929"/>
              <a:gd name="connsiteY6" fmla="*/ 4495800 h 5769371"/>
              <a:gd name="connsiteX7" fmla="*/ 0 w 8949929"/>
              <a:gd name="connsiteY7" fmla="*/ 3387329 h 5769371"/>
              <a:gd name="connsiteX8" fmla="*/ 3848100 w 8949929"/>
              <a:gd name="connsiteY8" fmla="*/ 727471 h 5769371"/>
              <a:gd name="connsiteX0" fmla="*/ 3848100 w 8949929"/>
              <a:gd name="connsiteY0" fmla="*/ 752871 h 5794771"/>
              <a:gd name="connsiteX1" fmla="*/ 4867671 w 8949929"/>
              <a:gd name="connsiteY1" fmla="*/ 0 h 5794771"/>
              <a:gd name="connsiteX2" fmla="*/ 8949929 w 8949929"/>
              <a:gd name="connsiteY2" fmla="*/ 2857500 h 5794771"/>
              <a:gd name="connsiteX3" fmla="*/ 4902200 w 8949929"/>
              <a:gd name="connsiteY3" fmla="*/ 5794771 h 5794771"/>
              <a:gd name="connsiteX4" fmla="*/ 6845300 w 8949929"/>
              <a:gd name="connsiteY4" fmla="*/ 3412729 h 5794771"/>
              <a:gd name="connsiteX5" fmla="*/ 3781029 w 8949929"/>
              <a:gd name="connsiteY5" fmla="*/ 3581400 h 5794771"/>
              <a:gd name="connsiteX6" fmla="*/ 1108471 w 8949929"/>
              <a:gd name="connsiteY6" fmla="*/ 4521200 h 5794771"/>
              <a:gd name="connsiteX7" fmla="*/ 0 w 8949929"/>
              <a:gd name="connsiteY7" fmla="*/ 3412729 h 5794771"/>
              <a:gd name="connsiteX8" fmla="*/ 3848100 w 8949929"/>
              <a:gd name="connsiteY8" fmla="*/ 752871 h 5794771"/>
              <a:gd name="connsiteX0" fmla="*/ 2739629 w 7841458"/>
              <a:gd name="connsiteY0" fmla="*/ 752871 h 5794771"/>
              <a:gd name="connsiteX1" fmla="*/ 3759200 w 7841458"/>
              <a:gd name="connsiteY1" fmla="*/ 0 h 5794771"/>
              <a:gd name="connsiteX2" fmla="*/ 7841458 w 7841458"/>
              <a:gd name="connsiteY2" fmla="*/ 2857500 h 5794771"/>
              <a:gd name="connsiteX3" fmla="*/ 3793729 w 7841458"/>
              <a:gd name="connsiteY3" fmla="*/ 5794771 h 5794771"/>
              <a:gd name="connsiteX4" fmla="*/ 5736829 w 7841458"/>
              <a:gd name="connsiteY4" fmla="*/ 3412729 h 5794771"/>
              <a:gd name="connsiteX5" fmla="*/ 2672558 w 7841458"/>
              <a:gd name="connsiteY5" fmla="*/ 3581400 h 5794771"/>
              <a:gd name="connsiteX6" fmla="*/ 0 w 7841458"/>
              <a:gd name="connsiteY6" fmla="*/ 4521200 h 5794771"/>
              <a:gd name="connsiteX7" fmla="*/ 4797029 w 7841458"/>
              <a:gd name="connsiteY7" fmla="*/ 2193529 h 5794771"/>
              <a:gd name="connsiteX8" fmla="*/ 2739629 w 7841458"/>
              <a:gd name="connsiteY8" fmla="*/ 752871 h 5794771"/>
              <a:gd name="connsiteX0" fmla="*/ 67071 w 5168900"/>
              <a:gd name="connsiteY0" fmla="*/ 752871 h 5794771"/>
              <a:gd name="connsiteX1" fmla="*/ 1086642 w 5168900"/>
              <a:gd name="connsiteY1" fmla="*/ 0 h 5794771"/>
              <a:gd name="connsiteX2" fmla="*/ 5168900 w 5168900"/>
              <a:gd name="connsiteY2" fmla="*/ 2857500 h 5794771"/>
              <a:gd name="connsiteX3" fmla="*/ 1121171 w 5168900"/>
              <a:gd name="connsiteY3" fmla="*/ 5794771 h 5794771"/>
              <a:gd name="connsiteX4" fmla="*/ 3064271 w 5168900"/>
              <a:gd name="connsiteY4" fmla="*/ 3412729 h 5794771"/>
              <a:gd name="connsiteX5" fmla="*/ 0 w 5168900"/>
              <a:gd name="connsiteY5" fmla="*/ 3581400 h 5794771"/>
              <a:gd name="connsiteX6" fmla="*/ 1073942 w 5168900"/>
              <a:gd name="connsiteY6" fmla="*/ 2959100 h 5794771"/>
              <a:gd name="connsiteX7" fmla="*/ 2124471 w 5168900"/>
              <a:gd name="connsiteY7" fmla="*/ 2193529 h 5794771"/>
              <a:gd name="connsiteX8" fmla="*/ 67071 w 5168900"/>
              <a:gd name="connsiteY8" fmla="*/ 752871 h 5794771"/>
              <a:gd name="connsiteX0" fmla="*/ 67071 w 5168900"/>
              <a:gd name="connsiteY0" fmla="*/ 752871 h 5794771"/>
              <a:gd name="connsiteX1" fmla="*/ 1086642 w 5168900"/>
              <a:gd name="connsiteY1" fmla="*/ 0 h 5794771"/>
              <a:gd name="connsiteX2" fmla="*/ 5168900 w 5168900"/>
              <a:gd name="connsiteY2" fmla="*/ 2857500 h 5794771"/>
              <a:gd name="connsiteX3" fmla="*/ 1121171 w 5168900"/>
              <a:gd name="connsiteY3" fmla="*/ 5794771 h 5794771"/>
              <a:gd name="connsiteX4" fmla="*/ 155971 w 5168900"/>
              <a:gd name="connsiteY4" fmla="*/ 5076429 h 5794771"/>
              <a:gd name="connsiteX5" fmla="*/ 0 w 5168900"/>
              <a:gd name="connsiteY5" fmla="*/ 3581400 h 5794771"/>
              <a:gd name="connsiteX6" fmla="*/ 1073942 w 5168900"/>
              <a:gd name="connsiteY6" fmla="*/ 2959100 h 5794771"/>
              <a:gd name="connsiteX7" fmla="*/ 2124471 w 5168900"/>
              <a:gd name="connsiteY7" fmla="*/ 2193529 h 5794771"/>
              <a:gd name="connsiteX8" fmla="*/ 67071 w 5168900"/>
              <a:gd name="connsiteY8" fmla="*/ 752871 h 5794771"/>
              <a:gd name="connsiteX0" fmla="*/ 0 w 5101829"/>
              <a:gd name="connsiteY0" fmla="*/ 752871 h 5794771"/>
              <a:gd name="connsiteX1" fmla="*/ 1019571 w 5101829"/>
              <a:gd name="connsiteY1" fmla="*/ 0 h 5794771"/>
              <a:gd name="connsiteX2" fmla="*/ 5101829 w 5101829"/>
              <a:gd name="connsiteY2" fmla="*/ 2857500 h 5794771"/>
              <a:gd name="connsiteX3" fmla="*/ 1054100 w 5101829"/>
              <a:gd name="connsiteY3" fmla="*/ 5794771 h 5794771"/>
              <a:gd name="connsiteX4" fmla="*/ 88900 w 5101829"/>
              <a:gd name="connsiteY4" fmla="*/ 5076429 h 5794771"/>
              <a:gd name="connsiteX5" fmla="*/ 1964929 w 5101829"/>
              <a:gd name="connsiteY5" fmla="*/ 3670300 h 5794771"/>
              <a:gd name="connsiteX6" fmla="*/ 1006871 w 5101829"/>
              <a:gd name="connsiteY6" fmla="*/ 2959100 h 5794771"/>
              <a:gd name="connsiteX7" fmla="*/ 2057400 w 5101829"/>
              <a:gd name="connsiteY7" fmla="*/ 2193529 h 5794771"/>
              <a:gd name="connsiteX8" fmla="*/ 0 w 5101829"/>
              <a:gd name="connsiteY8" fmla="*/ 752871 h 5794771"/>
              <a:gd name="connsiteX0" fmla="*/ 0 w 5101829"/>
              <a:gd name="connsiteY0" fmla="*/ 752871 h 5794771"/>
              <a:gd name="connsiteX1" fmla="*/ 1019571 w 5101829"/>
              <a:gd name="connsiteY1" fmla="*/ 0 h 5794771"/>
              <a:gd name="connsiteX2" fmla="*/ 5101829 w 5101829"/>
              <a:gd name="connsiteY2" fmla="*/ 2857500 h 5794771"/>
              <a:gd name="connsiteX3" fmla="*/ 1054100 w 5101829"/>
              <a:gd name="connsiteY3" fmla="*/ 5794771 h 5794771"/>
              <a:gd name="connsiteX4" fmla="*/ 50800 w 5101829"/>
              <a:gd name="connsiteY4" fmla="*/ 5038329 h 5794771"/>
              <a:gd name="connsiteX5" fmla="*/ 1964929 w 5101829"/>
              <a:gd name="connsiteY5" fmla="*/ 3670300 h 5794771"/>
              <a:gd name="connsiteX6" fmla="*/ 1006871 w 5101829"/>
              <a:gd name="connsiteY6" fmla="*/ 2959100 h 5794771"/>
              <a:gd name="connsiteX7" fmla="*/ 2057400 w 5101829"/>
              <a:gd name="connsiteY7" fmla="*/ 2193529 h 5794771"/>
              <a:gd name="connsiteX8" fmla="*/ 0 w 5101829"/>
              <a:gd name="connsiteY8" fmla="*/ 752871 h 5794771"/>
              <a:gd name="connsiteX0" fmla="*/ 0 w 5101829"/>
              <a:gd name="connsiteY0" fmla="*/ 752871 h 5794771"/>
              <a:gd name="connsiteX1" fmla="*/ 1019571 w 5101829"/>
              <a:gd name="connsiteY1" fmla="*/ 0 h 5794771"/>
              <a:gd name="connsiteX2" fmla="*/ 5101829 w 5101829"/>
              <a:gd name="connsiteY2" fmla="*/ 2857500 h 5794771"/>
              <a:gd name="connsiteX3" fmla="*/ 1104900 w 5101829"/>
              <a:gd name="connsiteY3" fmla="*/ 5794771 h 5794771"/>
              <a:gd name="connsiteX4" fmla="*/ 50800 w 5101829"/>
              <a:gd name="connsiteY4" fmla="*/ 5038329 h 5794771"/>
              <a:gd name="connsiteX5" fmla="*/ 1964929 w 5101829"/>
              <a:gd name="connsiteY5" fmla="*/ 3670300 h 5794771"/>
              <a:gd name="connsiteX6" fmla="*/ 1006871 w 5101829"/>
              <a:gd name="connsiteY6" fmla="*/ 2959100 h 5794771"/>
              <a:gd name="connsiteX7" fmla="*/ 2057400 w 5101829"/>
              <a:gd name="connsiteY7" fmla="*/ 2193529 h 5794771"/>
              <a:gd name="connsiteX8" fmla="*/ 0 w 5101829"/>
              <a:gd name="connsiteY8" fmla="*/ 752871 h 5794771"/>
              <a:gd name="connsiteX0" fmla="*/ 0 w 5101829"/>
              <a:gd name="connsiteY0" fmla="*/ 752871 h 5794771"/>
              <a:gd name="connsiteX1" fmla="*/ 1019571 w 5101829"/>
              <a:gd name="connsiteY1" fmla="*/ 0 h 5794771"/>
              <a:gd name="connsiteX2" fmla="*/ 5101829 w 5101829"/>
              <a:gd name="connsiteY2" fmla="*/ 2857500 h 5794771"/>
              <a:gd name="connsiteX3" fmla="*/ 1104900 w 5101829"/>
              <a:gd name="connsiteY3" fmla="*/ 5794771 h 5794771"/>
              <a:gd name="connsiteX4" fmla="*/ 50800 w 5101829"/>
              <a:gd name="connsiteY4" fmla="*/ 5038329 h 5794771"/>
              <a:gd name="connsiteX5" fmla="*/ 1964929 w 5101829"/>
              <a:gd name="connsiteY5" fmla="*/ 3670300 h 5794771"/>
              <a:gd name="connsiteX6" fmla="*/ 1006871 w 5101829"/>
              <a:gd name="connsiteY6" fmla="*/ 2997200 h 5794771"/>
              <a:gd name="connsiteX7" fmla="*/ 2057400 w 5101829"/>
              <a:gd name="connsiteY7" fmla="*/ 2193529 h 5794771"/>
              <a:gd name="connsiteX8" fmla="*/ 0 w 5101829"/>
              <a:gd name="connsiteY8" fmla="*/ 752871 h 5794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01829" h="5794771">
                <a:moveTo>
                  <a:pt x="0" y="752871"/>
                </a:moveTo>
                <a:lnTo>
                  <a:pt x="1019571" y="0"/>
                </a:lnTo>
                <a:lnTo>
                  <a:pt x="5101829" y="2857500"/>
                </a:lnTo>
                <a:lnTo>
                  <a:pt x="1104900" y="5794771"/>
                </a:lnTo>
                <a:lnTo>
                  <a:pt x="50800" y="5038329"/>
                </a:lnTo>
                <a:lnTo>
                  <a:pt x="1964929" y="3670300"/>
                </a:lnTo>
                <a:lnTo>
                  <a:pt x="1006871" y="2997200"/>
                </a:lnTo>
                <a:lnTo>
                  <a:pt x="2057400" y="2193529"/>
                </a:lnTo>
                <a:lnTo>
                  <a:pt x="0" y="752871"/>
                </a:lnTo>
                <a:close/>
              </a:path>
            </a:pathLst>
          </a:custGeom>
        </p:spPr>
        <p:txBody>
          <a:bodyPr>
            <a:normAutofit/>
          </a:bodyPr>
          <a:lstStyle>
            <a:lvl1pPr algn="l">
              <a:defRPr sz="3000">
                <a:solidFill>
                  <a:schemeClr val="bg1"/>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                    Click here</a:t>
            </a:r>
          </a:p>
          <a:p>
            <a:r>
              <a:rPr lang="en-US" dirty="0"/>
              <a:t>                 to add photo</a:t>
            </a:r>
          </a:p>
        </p:txBody>
      </p:sp>
      <p:sp>
        <p:nvSpPr>
          <p:cNvPr id="15" name="Text Placeholder 23"/>
          <p:cNvSpPr>
            <a:spLocks noGrp="1"/>
          </p:cNvSpPr>
          <p:nvPr>
            <p:ph type="body" sz="quarter" idx="12" hasCustomPrompt="1"/>
          </p:nvPr>
        </p:nvSpPr>
        <p:spPr>
          <a:xfrm>
            <a:off x="7469651" y="3051307"/>
            <a:ext cx="4354050" cy="1650628"/>
          </a:xfrm>
        </p:spPr>
        <p:txBody>
          <a:bodyPr>
            <a:normAutofit/>
          </a:bodyPr>
          <a:lstStyle>
            <a:lvl1pPr marL="0" indent="0" algn="ctr">
              <a:lnSpc>
                <a:spcPts val="4000"/>
              </a:lnSpc>
              <a:buNone/>
              <a:defRPr sz="3600" b="0" baseline="0">
                <a:solidFill>
                  <a:schemeClr val="bg1"/>
                </a:solidFill>
              </a:defRPr>
            </a:lvl1pPr>
            <a:lvl2pPr marL="457200" indent="0">
              <a:buNone/>
              <a:defRPr b="1">
                <a:solidFill>
                  <a:schemeClr val="bg1"/>
                </a:solidFill>
              </a:defRPr>
            </a:lvl2pPr>
            <a:lvl3pPr marL="914400" indent="0">
              <a:buNone/>
              <a:defRPr b="1">
                <a:solidFill>
                  <a:schemeClr val="bg1"/>
                </a:solidFill>
              </a:defRPr>
            </a:lvl3pPr>
            <a:lvl4pPr marL="1371600" indent="0">
              <a:buNone/>
              <a:defRPr b="1">
                <a:solidFill>
                  <a:schemeClr val="bg1"/>
                </a:solidFill>
              </a:defRPr>
            </a:lvl4pPr>
            <a:lvl5pPr marL="1828800" indent="0">
              <a:buNone/>
              <a:defRPr b="1">
                <a:solidFill>
                  <a:schemeClr val="bg1"/>
                </a:solidFill>
              </a:defRPr>
            </a:lvl5pPr>
          </a:lstStyle>
          <a:p>
            <a:pPr lvl="0"/>
            <a:r>
              <a:rPr lang="en-US" dirty="0"/>
              <a:t>Title</a:t>
            </a: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3_3 column with icons slide">
    <p:spTree>
      <p:nvGrpSpPr>
        <p:cNvPr id="1" name=""/>
        <p:cNvGrpSpPr/>
        <p:nvPr/>
      </p:nvGrpSpPr>
      <p:grpSpPr>
        <a:xfrm>
          <a:off x="0" y="0"/>
          <a:ext cx="0" cy="0"/>
          <a:chOff x="0" y="0"/>
          <a:chExt cx="0" cy="0"/>
        </a:xfrm>
      </p:grpSpPr>
      <p:sp>
        <p:nvSpPr>
          <p:cNvPr id="5" name="テキスト プレースホルダー 36">
            <a:extLst>
              <a:ext uri="{FF2B5EF4-FFF2-40B4-BE49-F238E27FC236}">
                <a16:creationId xmlns:a16="http://schemas.microsoft.com/office/drawing/2014/main" id="{E19FE0FC-3BBE-E240-9803-E2BB772EDF43}"/>
              </a:ext>
            </a:extLst>
          </p:cNvPr>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6" name="Picture 5">
            <a:extLst>
              <a:ext uri="{FF2B5EF4-FFF2-40B4-BE49-F238E27FC236}">
                <a16:creationId xmlns:a16="http://schemas.microsoft.com/office/drawing/2014/main" id="{50BADFF6-3BEA-404F-856C-C3498DF44FC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Tree>
    <p:extLst>
      <p:ext uri="{BB962C8B-B14F-4D97-AF65-F5344CB8AC3E}">
        <p14:creationId xmlns:p14="http://schemas.microsoft.com/office/powerpoint/2010/main" val="387639594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3 bullets slide">
    <p:spTree>
      <p:nvGrpSpPr>
        <p:cNvPr id="1" name=""/>
        <p:cNvGrpSpPr/>
        <p:nvPr/>
      </p:nvGrpSpPr>
      <p:grpSpPr>
        <a:xfrm>
          <a:off x="0" y="0"/>
          <a:ext cx="0" cy="0"/>
          <a:chOff x="0" y="0"/>
          <a:chExt cx="0" cy="0"/>
        </a:xfrm>
      </p:grpSpPr>
      <p:sp>
        <p:nvSpPr>
          <p:cNvPr id="34" name="Rectangle 33"/>
          <p:cNvSpPr/>
          <p:nvPr userDrawn="1"/>
        </p:nvSpPr>
        <p:spPr>
          <a:xfrm>
            <a:off x="4903304" y="1126433"/>
            <a:ext cx="7288696" cy="1302295"/>
          </a:xfrm>
          <a:prstGeom prst="rect">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Rectangle 35"/>
          <p:cNvSpPr/>
          <p:nvPr userDrawn="1"/>
        </p:nvSpPr>
        <p:spPr>
          <a:xfrm>
            <a:off x="4903304" y="2749824"/>
            <a:ext cx="7288696" cy="1302295"/>
          </a:xfrm>
          <a:prstGeom prst="rect">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Rectangle 36"/>
          <p:cNvSpPr/>
          <p:nvPr userDrawn="1"/>
        </p:nvSpPr>
        <p:spPr>
          <a:xfrm>
            <a:off x="4903304" y="4373215"/>
            <a:ext cx="7288696" cy="1544985"/>
          </a:xfrm>
          <a:prstGeom prst="rect">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38" name="Straight Connector 37"/>
          <p:cNvCxnSpPr/>
          <p:nvPr userDrawn="1"/>
        </p:nvCxnSpPr>
        <p:spPr>
          <a:xfrm>
            <a:off x="6175512" y="1223543"/>
            <a:ext cx="0" cy="1042579"/>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a:xfrm>
            <a:off x="6175512" y="2852059"/>
            <a:ext cx="0" cy="1042579"/>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a:cxnSpLocks/>
          </p:cNvCxnSpPr>
          <p:nvPr userDrawn="1"/>
        </p:nvCxnSpPr>
        <p:spPr>
          <a:xfrm>
            <a:off x="6175512" y="4509089"/>
            <a:ext cx="0" cy="1223889"/>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pic>
        <p:nvPicPr>
          <p:cNvPr id="41" name="Picture 40"/>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3954456" y="677649"/>
            <a:ext cx="1176669" cy="5446643"/>
          </a:xfrm>
          <a:prstGeom prst="rect">
            <a:avLst/>
          </a:prstGeom>
        </p:spPr>
      </p:pic>
      <p:sp>
        <p:nvSpPr>
          <p:cNvPr id="42" name="Text Placeholder 23"/>
          <p:cNvSpPr>
            <a:spLocks noGrp="1"/>
          </p:cNvSpPr>
          <p:nvPr>
            <p:ph type="body" sz="quarter" idx="13" hasCustomPrompt="1"/>
          </p:nvPr>
        </p:nvSpPr>
        <p:spPr>
          <a:xfrm>
            <a:off x="643223" y="1079254"/>
            <a:ext cx="3821205" cy="697353"/>
          </a:xfrm>
        </p:spPr>
        <p:txBody>
          <a:bodyPr>
            <a:normAutofit/>
          </a:bodyPr>
          <a:lstStyle>
            <a:lvl1pPr marL="0" indent="0" algn="l">
              <a:buNone/>
              <a:defRPr sz="3600">
                <a:solidFill>
                  <a:srgbClr val="6D6E6C"/>
                </a:solidFill>
                <a:latin typeface="+mn-lt"/>
              </a:defRPr>
            </a:lvl1pPr>
          </a:lstStyle>
          <a:p>
            <a:pPr lvl="0"/>
            <a:r>
              <a:rPr lang="en-US" dirty="0"/>
              <a:t>TITLE</a:t>
            </a:r>
          </a:p>
        </p:txBody>
      </p:sp>
      <p:sp>
        <p:nvSpPr>
          <p:cNvPr id="43" name="Text Placeholder 25"/>
          <p:cNvSpPr>
            <a:spLocks noGrp="1"/>
          </p:cNvSpPr>
          <p:nvPr>
            <p:ph type="body" sz="quarter" idx="14" hasCustomPrompt="1"/>
          </p:nvPr>
        </p:nvSpPr>
        <p:spPr>
          <a:xfrm>
            <a:off x="643223" y="2087287"/>
            <a:ext cx="3821205" cy="3642009"/>
          </a:xfrm>
        </p:spPr>
        <p:txBody>
          <a:bodyPr>
            <a:noAutofit/>
          </a:bodyPr>
          <a:lstStyle>
            <a:lvl1pPr marL="0" indent="0" algn="l">
              <a:buNone/>
              <a:defRPr sz="30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Sub Title</a:t>
            </a:r>
          </a:p>
        </p:txBody>
      </p:sp>
      <p:sp>
        <p:nvSpPr>
          <p:cNvPr id="44" name="Text Placeholder 23"/>
          <p:cNvSpPr>
            <a:spLocks noGrp="1"/>
          </p:cNvSpPr>
          <p:nvPr>
            <p:ph type="body" sz="quarter" idx="15" hasCustomPrompt="1"/>
          </p:nvPr>
        </p:nvSpPr>
        <p:spPr>
          <a:xfrm>
            <a:off x="4975024" y="1126433"/>
            <a:ext cx="1176670" cy="1292995"/>
          </a:xfrm>
        </p:spPr>
        <p:txBody>
          <a:bodyPr anchor="ctr">
            <a:normAutofit/>
          </a:bodyPr>
          <a:lstStyle>
            <a:lvl1pPr marL="0" indent="0" algn="ctr">
              <a:buNone/>
              <a:defRPr sz="4800">
                <a:solidFill>
                  <a:schemeClr val="bg1"/>
                </a:solidFill>
                <a:latin typeface="+mn-lt"/>
              </a:defRPr>
            </a:lvl1pPr>
          </a:lstStyle>
          <a:p>
            <a:pPr lvl="0"/>
            <a:r>
              <a:rPr lang="en-US" dirty="0"/>
              <a:t>01</a:t>
            </a:r>
          </a:p>
        </p:txBody>
      </p:sp>
      <p:sp>
        <p:nvSpPr>
          <p:cNvPr id="45" name="Text Placeholder 2"/>
          <p:cNvSpPr>
            <a:spLocks noGrp="1"/>
          </p:cNvSpPr>
          <p:nvPr>
            <p:ph type="body" sz="quarter" idx="12" hasCustomPrompt="1"/>
          </p:nvPr>
        </p:nvSpPr>
        <p:spPr>
          <a:xfrm>
            <a:off x="6271051" y="1126433"/>
            <a:ext cx="5353929" cy="1292995"/>
          </a:xfrm>
        </p:spPr>
        <p:txBody>
          <a:bodyPr anchor="ctr">
            <a:normAutofit/>
          </a:bodyPr>
          <a:lstStyle>
            <a:lvl1pPr marL="0" indent="0" algn="l">
              <a:buNone/>
              <a:defRPr sz="2400" baseline="0">
                <a:solidFill>
                  <a:schemeClr val="bg1"/>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cxnSp>
        <p:nvCxnSpPr>
          <p:cNvPr id="51" name="Straight Connector 50"/>
          <p:cNvCxnSpPr/>
          <p:nvPr userDrawn="1"/>
        </p:nvCxnSpPr>
        <p:spPr>
          <a:xfrm>
            <a:off x="417209" y="1920386"/>
            <a:ext cx="4287526"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52" name="Text Placeholder 23"/>
          <p:cNvSpPr>
            <a:spLocks noGrp="1"/>
          </p:cNvSpPr>
          <p:nvPr>
            <p:ph type="body" sz="quarter" idx="16" hasCustomPrompt="1"/>
          </p:nvPr>
        </p:nvSpPr>
        <p:spPr>
          <a:xfrm>
            <a:off x="4998842" y="2740524"/>
            <a:ext cx="1176670" cy="1292995"/>
          </a:xfrm>
        </p:spPr>
        <p:txBody>
          <a:bodyPr anchor="ctr">
            <a:normAutofit/>
          </a:bodyPr>
          <a:lstStyle>
            <a:lvl1pPr marL="0" indent="0" algn="ctr">
              <a:buNone/>
              <a:defRPr sz="4800">
                <a:solidFill>
                  <a:schemeClr val="bg1"/>
                </a:solidFill>
                <a:latin typeface="+mn-lt"/>
              </a:defRPr>
            </a:lvl1pPr>
          </a:lstStyle>
          <a:p>
            <a:pPr lvl="0"/>
            <a:r>
              <a:rPr lang="en-US" dirty="0"/>
              <a:t>02</a:t>
            </a:r>
          </a:p>
        </p:txBody>
      </p:sp>
      <p:sp>
        <p:nvSpPr>
          <p:cNvPr id="53" name="Text Placeholder 2"/>
          <p:cNvSpPr>
            <a:spLocks noGrp="1"/>
          </p:cNvSpPr>
          <p:nvPr>
            <p:ph type="body" sz="quarter" idx="17" hasCustomPrompt="1"/>
          </p:nvPr>
        </p:nvSpPr>
        <p:spPr>
          <a:xfrm>
            <a:off x="6294869" y="2740524"/>
            <a:ext cx="5353929" cy="1292995"/>
          </a:xfrm>
        </p:spPr>
        <p:txBody>
          <a:bodyPr anchor="ctr">
            <a:normAutofit/>
          </a:bodyPr>
          <a:lstStyle>
            <a:lvl1pPr marL="0" indent="0" algn="l">
              <a:buNone/>
              <a:defRPr sz="2400" baseline="0">
                <a:solidFill>
                  <a:schemeClr val="bg1"/>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54" name="Text Placeholder 23"/>
          <p:cNvSpPr>
            <a:spLocks noGrp="1"/>
          </p:cNvSpPr>
          <p:nvPr>
            <p:ph type="body" sz="quarter" idx="18" hasCustomPrompt="1"/>
          </p:nvPr>
        </p:nvSpPr>
        <p:spPr>
          <a:xfrm>
            <a:off x="4968894" y="4400346"/>
            <a:ext cx="1176670" cy="1517854"/>
          </a:xfrm>
        </p:spPr>
        <p:txBody>
          <a:bodyPr anchor="ctr">
            <a:normAutofit/>
          </a:bodyPr>
          <a:lstStyle>
            <a:lvl1pPr marL="0" indent="0" algn="ctr">
              <a:buNone/>
              <a:defRPr sz="4800">
                <a:solidFill>
                  <a:schemeClr val="bg1"/>
                </a:solidFill>
                <a:latin typeface="+mn-lt"/>
              </a:defRPr>
            </a:lvl1pPr>
          </a:lstStyle>
          <a:p>
            <a:pPr lvl="0"/>
            <a:r>
              <a:rPr lang="en-US" dirty="0"/>
              <a:t>03</a:t>
            </a:r>
          </a:p>
        </p:txBody>
      </p:sp>
      <p:sp>
        <p:nvSpPr>
          <p:cNvPr id="55" name="Text Placeholder 2"/>
          <p:cNvSpPr>
            <a:spLocks noGrp="1"/>
          </p:cNvSpPr>
          <p:nvPr>
            <p:ph type="body" sz="quarter" idx="19" hasCustomPrompt="1"/>
          </p:nvPr>
        </p:nvSpPr>
        <p:spPr>
          <a:xfrm>
            <a:off x="6264921" y="4400346"/>
            <a:ext cx="5353929" cy="1517854"/>
          </a:xfrm>
        </p:spPr>
        <p:txBody>
          <a:bodyPr anchor="ctr">
            <a:normAutofit/>
          </a:bodyPr>
          <a:lstStyle>
            <a:lvl1pPr marL="0" indent="0" algn="l">
              <a:buNone/>
              <a:defRPr sz="2400" baseline="0">
                <a:solidFill>
                  <a:schemeClr val="bg1"/>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23"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24" name="Picture 23"/>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rot="10800000">
            <a:off x="476270" y="6245726"/>
            <a:ext cx="345438" cy="389895"/>
          </a:xfrm>
          <a:prstGeom prst="rect">
            <a:avLst/>
          </a:prstGeom>
        </p:spPr>
      </p:pic>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Laptop slide 1">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000190" y="1447737"/>
            <a:ext cx="7941283" cy="4839954"/>
          </a:xfrm>
          <a:prstGeom prst="rect">
            <a:avLst/>
          </a:prstGeom>
        </p:spPr>
      </p:pic>
      <p:sp>
        <p:nvSpPr>
          <p:cNvPr id="25" name="Text Placeholder 23"/>
          <p:cNvSpPr>
            <a:spLocks noGrp="1"/>
          </p:cNvSpPr>
          <p:nvPr>
            <p:ph type="body" sz="quarter" idx="13" hasCustomPrompt="1"/>
          </p:nvPr>
        </p:nvSpPr>
        <p:spPr>
          <a:xfrm>
            <a:off x="0" y="213464"/>
            <a:ext cx="12192000" cy="704485"/>
          </a:xfrm>
        </p:spPr>
        <p:txBody>
          <a:bodyPr>
            <a:normAutofit/>
          </a:bodyPr>
          <a:lstStyle>
            <a:lvl1pPr marL="0" indent="0" algn="ctr">
              <a:buNone/>
              <a:defRPr sz="3600">
                <a:solidFill>
                  <a:srgbClr val="6D6E6C"/>
                </a:solidFill>
                <a:latin typeface="+mn-lt"/>
              </a:defRPr>
            </a:lvl1pPr>
          </a:lstStyle>
          <a:p>
            <a:pPr lvl="0"/>
            <a:r>
              <a:rPr lang="en-US" dirty="0"/>
              <a:t>TITLE</a:t>
            </a:r>
          </a:p>
        </p:txBody>
      </p:sp>
      <p:sp>
        <p:nvSpPr>
          <p:cNvPr id="26" name="Text Placeholder 25"/>
          <p:cNvSpPr>
            <a:spLocks noGrp="1"/>
          </p:cNvSpPr>
          <p:nvPr>
            <p:ph type="body" sz="quarter" idx="14" hasCustomPrompt="1"/>
          </p:nvPr>
        </p:nvSpPr>
        <p:spPr>
          <a:xfrm>
            <a:off x="0" y="1045042"/>
            <a:ext cx="12192000" cy="590599"/>
          </a:xfrm>
        </p:spPr>
        <p:txBody>
          <a:bodyPr>
            <a:noAutofit/>
          </a:bodyPr>
          <a:lstStyle>
            <a:lvl1pPr marL="0" indent="0" algn="ctr">
              <a:buNone/>
              <a:defRPr sz="30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Sub Title</a:t>
            </a:r>
          </a:p>
        </p:txBody>
      </p:sp>
      <p:cxnSp>
        <p:nvCxnSpPr>
          <p:cNvPr id="27" name="Straight Connector 26"/>
          <p:cNvCxnSpPr/>
          <p:nvPr userDrawn="1"/>
        </p:nvCxnSpPr>
        <p:spPr>
          <a:xfrm flipH="1">
            <a:off x="280404" y="945173"/>
            <a:ext cx="11623126"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8" name="Picture Placeholder 7"/>
          <p:cNvSpPr>
            <a:spLocks noGrp="1"/>
          </p:cNvSpPr>
          <p:nvPr>
            <p:ph type="pic" sz="quarter" idx="15" hasCustomPrompt="1"/>
          </p:nvPr>
        </p:nvSpPr>
        <p:spPr>
          <a:xfrm>
            <a:off x="3184071" y="1893434"/>
            <a:ext cx="5665788" cy="3478212"/>
          </a:xfrm>
          <a:prstGeom prst="rect">
            <a:avLst/>
          </a:prstGeom>
        </p:spPr>
        <p:txBody>
          <a:bodyPr anchor="t"/>
          <a:lstStyle>
            <a:lvl1pPr marL="228600" marR="0" indent="-228600" algn="ctr" defTabSz="914400" rtl="0" eaLnBrk="1" fontAlgn="auto" latinLnBrk="0" hangingPunct="1">
              <a:lnSpc>
                <a:spcPct val="90000"/>
              </a:lnSpc>
              <a:spcBef>
                <a:spcPts val="1000"/>
              </a:spcBef>
              <a:spcAft>
                <a:spcPts val="0"/>
              </a:spcAft>
              <a:buClrTx/>
              <a:buSzTx/>
              <a:buFont typeface="Arial"/>
              <a:buNone/>
              <a:tabLst/>
              <a:defRPr sz="2800" baseline="0">
                <a:solidFill>
                  <a:schemeClr val="bg1">
                    <a:lumMod val="50000"/>
                  </a:schemeClr>
                </a:solidFill>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dirty="0"/>
              <a:t>        </a:t>
            </a:r>
          </a:p>
          <a:p>
            <a:pPr marL="228600" marR="0" lvl="0" indent="-228600" algn="l" defTabSz="914400" rtl="0" eaLnBrk="1" fontAlgn="auto" latinLnBrk="0" hangingPunct="1">
              <a:lnSpc>
                <a:spcPct val="90000"/>
              </a:lnSpc>
              <a:spcBef>
                <a:spcPts val="1000"/>
              </a:spcBef>
              <a:spcAft>
                <a:spcPts val="0"/>
              </a:spcAft>
              <a:buClrTx/>
              <a:buSzTx/>
              <a:buFont typeface="Arial"/>
              <a:buNone/>
              <a:tabLst/>
              <a:defRPr/>
            </a:pPr>
            <a:endParaRPr lang="en-US" dirty="0"/>
          </a:p>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dirty="0"/>
              <a:t>            </a:t>
            </a:r>
          </a:p>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dirty="0"/>
              <a:t>            Click here  to add photo</a:t>
            </a:r>
          </a:p>
        </p:txBody>
      </p:sp>
      <p:sp>
        <p:nvSpPr>
          <p:cNvPr id="9"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n-US" sz="1100" b="0" kern="1200" dirty="0">
                <a:solidFill>
                  <a:srgbClr val="6D6E6C"/>
                </a:solidFill>
                <a:effectLst/>
                <a:latin typeface="+mn-lt"/>
                <a:ea typeface="MS PGothic" charset="-128"/>
                <a:cs typeface="Geneva" charset="0"/>
              </a:rPr>
              <a:t>training model for teaching entrepreneurial competences to sole-traders </a:t>
            </a:r>
            <a:endParaRPr kumimoji="1" lang="ja-JP" altLang="en-US" sz="1100" b="0" kern="1200" dirty="0">
              <a:solidFill>
                <a:srgbClr val="6D6E6C"/>
              </a:solidFill>
              <a:latin typeface="+mn-lt"/>
              <a:ea typeface="MS PGothic" charset="-128"/>
              <a:cs typeface="Geneva" charset="0"/>
            </a:endParaRPr>
          </a:p>
        </p:txBody>
      </p:sp>
      <p:pic>
        <p:nvPicPr>
          <p:cNvPr id="10" name="Picture 9"/>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rot="16200000">
            <a:off x="5919401" y="6115051"/>
            <a:ext cx="345438" cy="389895"/>
          </a:xfrm>
          <a:prstGeom prst="rect">
            <a:avLst/>
          </a:prstGeom>
        </p:spPr>
      </p:pic>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Laptop slide 2">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7429500" y="740153"/>
            <a:ext cx="4762500" cy="5612853"/>
          </a:xfrm>
          <a:prstGeom prst="rect">
            <a:avLst/>
          </a:prstGeom>
        </p:spPr>
      </p:pic>
      <p:cxnSp>
        <p:nvCxnSpPr>
          <p:cNvPr id="27" name="Straight Connector 26"/>
          <p:cNvCxnSpPr/>
          <p:nvPr userDrawn="1"/>
        </p:nvCxnSpPr>
        <p:spPr>
          <a:xfrm flipH="1">
            <a:off x="378379" y="1908558"/>
            <a:ext cx="6789867"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8" name="Picture Placeholder 7"/>
          <p:cNvSpPr>
            <a:spLocks noGrp="1"/>
          </p:cNvSpPr>
          <p:nvPr>
            <p:ph type="pic" sz="quarter" idx="15" hasCustomPrompt="1"/>
          </p:nvPr>
        </p:nvSpPr>
        <p:spPr>
          <a:xfrm>
            <a:off x="8802435" y="1223694"/>
            <a:ext cx="3389565" cy="4033653"/>
          </a:xfrm>
          <a:prstGeom prst="rect">
            <a:avLst/>
          </a:prstGeom>
        </p:spPr>
        <p:txBody>
          <a:bodyPr anchor="ctr">
            <a:normAutofit/>
          </a:bodyPr>
          <a:lstStyle>
            <a:lvl1pPr marL="0" marR="0" indent="0" algn="ctr" defTabSz="914400" rtl="0" eaLnBrk="1" fontAlgn="auto" latinLnBrk="0" hangingPunct="1">
              <a:lnSpc>
                <a:spcPct val="90000"/>
              </a:lnSpc>
              <a:spcBef>
                <a:spcPts val="1000"/>
              </a:spcBef>
              <a:spcAft>
                <a:spcPts val="0"/>
              </a:spcAft>
              <a:buClrTx/>
              <a:buSzTx/>
              <a:buFont typeface="Arial" charset="0"/>
              <a:buNone/>
              <a:tabLst/>
              <a:defRPr sz="2400" baseline="0">
                <a:solidFill>
                  <a:schemeClr val="bg1">
                    <a:lumMod val="50000"/>
                  </a:schemeClr>
                </a:solidFill>
              </a:defRPr>
            </a:lvl1pPr>
          </a:lstStyle>
          <a:p>
            <a:pPr marL="228600" marR="0" lvl="0" indent="-228600" algn="l" defTabSz="914400" rtl="0" eaLnBrk="1" fontAlgn="auto" latinLnBrk="0" hangingPunct="1">
              <a:lnSpc>
                <a:spcPct val="90000"/>
              </a:lnSpc>
              <a:spcBef>
                <a:spcPts val="1000"/>
              </a:spcBef>
              <a:spcAft>
                <a:spcPts val="0"/>
              </a:spcAft>
              <a:buClrTx/>
              <a:buSzTx/>
              <a:tabLst/>
              <a:defRPr/>
            </a:pPr>
            <a:r>
              <a:rPr lang="en-US" dirty="0"/>
              <a:t>Click here to add photo</a:t>
            </a:r>
          </a:p>
        </p:txBody>
      </p:sp>
      <p:sp>
        <p:nvSpPr>
          <p:cNvPr id="9" name="Text Placeholder 23"/>
          <p:cNvSpPr>
            <a:spLocks noGrp="1"/>
          </p:cNvSpPr>
          <p:nvPr>
            <p:ph type="body" sz="quarter" idx="16" hasCustomPrompt="1"/>
          </p:nvPr>
        </p:nvSpPr>
        <p:spPr>
          <a:xfrm>
            <a:off x="643223" y="1079254"/>
            <a:ext cx="6361734" cy="697353"/>
          </a:xfrm>
        </p:spPr>
        <p:txBody>
          <a:bodyPr>
            <a:normAutofit/>
          </a:bodyPr>
          <a:lstStyle>
            <a:lvl1pPr marL="0" indent="0" algn="l">
              <a:buNone/>
              <a:defRPr sz="3600">
                <a:solidFill>
                  <a:srgbClr val="6D6E6C"/>
                </a:solidFill>
                <a:latin typeface="+mn-lt"/>
              </a:defRPr>
            </a:lvl1pPr>
          </a:lstStyle>
          <a:p>
            <a:pPr lvl="0"/>
            <a:r>
              <a:rPr lang="en-US" dirty="0"/>
              <a:t>TITLE</a:t>
            </a:r>
          </a:p>
        </p:txBody>
      </p:sp>
      <p:sp>
        <p:nvSpPr>
          <p:cNvPr id="10" name="Text Placeholder 25"/>
          <p:cNvSpPr>
            <a:spLocks noGrp="1"/>
          </p:cNvSpPr>
          <p:nvPr>
            <p:ph type="body" sz="quarter" idx="17" hasCustomPrompt="1"/>
          </p:nvPr>
        </p:nvSpPr>
        <p:spPr>
          <a:xfrm>
            <a:off x="643223" y="2087287"/>
            <a:ext cx="6361734" cy="3642009"/>
          </a:xfrm>
        </p:spPr>
        <p:txBody>
          <a:bodyPr>
            <a:noAutofit/>
          </a:bodyPr>
          <a:lstStyle>
            <a:lvl1pPr marL="0" indent="0" algn="l">
              <a:buNone/>
              <a:defRPr sz="30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Sub Title</a:t>
            </a:r>
          </a:p>
        </p:txBody>
      </p:sp>
      <p:sp>
        <p:nvSpPr>
          <p:cNvPr id="13"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4" name="Picture 13"/>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rot="10800000">
            <a:off x="476270" y="6245726"/>
            <a:ext cx="345438" cy="389895"/>
          </a:xfrm>
          <a:prstGeom prst="rect">
            <a:avLst/>
          </a:prstGeom>
        </p:spPr>
      </p:pic>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Phone Slide 1">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screen">
            <a:extLst>
              <a:ext uri="{28A0092B-C50C-407E-A947-70E740481C1C}">
                <a14:useLocalDpi xmlns:a14="http://schemas.microsoft.com/office/drawing/2010/main"/>
              </a:ext>
            </a:extLst>
          </a:blip>
          <a:srcRect l="-3666" t="-1339"/>
          <a:stretch/>
        </p:blipFill>
        <p:spPr>
          <a:xfrm>
            <a:off x="2449287" y="1355271"/>
            <a:ext cx="9742714" cy="5502729"/>
          </a:xfrm>
          <a:prstGeom prst="rect">
            <a:avLst/>
          </a:prstGeom>
        </p:spPr>
      </p:pic>
      <p:sp>
        <p:nvSpPr>
          <p:cNvPr id="6" name="Picture Placeholder 5"/>
          <p:cNvSpPr>
            <a:spLocks noGrp="1"/>
          </p:cNvSpPr>
          <p:nvPr>
            <p:ph type="pic" sz="quarter" idx="18" hasCustomPrompt="1"/>
          </p:nvPr>
        </p:nvSpPr>
        <p:spPr>
          <a:xfrm>
            <a:off x="3731480" y="2335213"/>
            <a:ext cx="4098925" cy="2628900"/>
          </a:xfrm>
        </p:spPr>
        <p:txBody>
          <a:bodyPr anchor="ctr">
            <a:normAutofit/>
          </a:bodyPr>
          <a:lstStyle>
            <a:lvl1pPr marL="0" marR="0" indent="0" algn="ctr" defTabSz="914400" rtl="0" eaLnBrk="1" fontAlgn="auto" latinLnBrk="0" hangingPunct="1">
              <a:lnSpc>
                <a:spcPct val="90000"/>
              </a:lnSpc>
              <a:spcBef>
                <a:spcPts val="1000"/>
              </a:spcBef>
              <a:spcAft>
                <a:spcPts val="0"/>
              </a:spcAft>
              <a:buClrTx/>
              <a:buSzTx/>
              <a:buFont typeface="Arial" charset="0"/>
              <a:buNone/>
              <a:tabLst/>
              <a:defRPr sz="2400" baseline="0">
                <a:solidFill>
                  <a:schemeClr val="bg1">
                    <a:lumMod val="50000"/>
                  </a:schemeClr>
                </a:solidFill>
              </a:defRPr>
            </a:lvl1pPr>
          </a:lstStyle>
          <a:p>
            <a:r>
              <a:rPr lang="en-US" dirty="0"/>
              <a:t>Click here to add photo</a:t>
            </a:r>
          </a:p>
        </p:txBody>
      </p:sp>
      <p:sp>
        <p:nvSpPr>
          <p:cNvPr id="14" name="Text Placeholder 23"/>
          <p:cNvSpPr>
            <a:spLocks noGrp="1"/>
          </p:cNvSpPr>
          <p:nvPr>
            <p:ph type="body" sz="quarter" idx="13" hasCustomPrompt="1"/>
          </p:nvPr>
        </p:nvSpPr>
        <p:spPr>
          <a:xfrm>
            <a:off x="0" y="213464"/>
            <a:ext cx="12192000" cy="704485"/>
          </a:xfrm>
        </p:spPr>
        <p:txBody>
          <a:bodyPr>
            <a:normAutofit/>
          </a:bodyPr>
          <a:lstStyle>
            <a:lvl1pPr marL="0" indent="0" algn="ctr">
              <a:buNone/>
              <a:defRPr sz="3600">
                <a:solidFill>
                  <a:srgbClr val="6D6E6C"/>
                </a:solidFill>
                <a:latin typeface="+mn-lt"/>
              </a:defRPr>
            </a:lvl1pPr>
          </a:lstStyle>
          <a:p>
            <a:pPr lvl="0"/>
            <a:r>
              <a:rPr lang="en-US" dirty="0"/>
              <a:t>TITLE</a:t>
            </a:r>
          </a:p>
        </p:txBody>
      </p:sp>
      <p:cxnSp>
        <p:nvCxnSpPr>
          <p:cNvPr id="15" name="Straight Connector 14"/>
          <p:cNvCxnSpPr/>
          <p:nvPr userDrawn="1"/>
        </p:nvCxnSpPr>
        <p:spPr>
          <a:xfrm flipH="1">
            <a:off x="280404" y="945173"/>
            <a:ext cx="11623126"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8"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9" name="Picture 8"/>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rot="10800000">
            <a:off x="476270" y="6245726"/>
            <a:ext cx="345438" cy="389895"/>
          </a:xfrm>
          <a:prstGeom prst="rect">
            <a:avLst/>
          </a:prstGeom>
        </p:spPr>
      </p:pic>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Phone Slide 2">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cstate="screen">
            <a:extLst>
              <a:ext uri="{28A0092B-C50C-407E-A947-70E740481C1C}">
                <a14:useLocalDpi xmlns:a14="http://schemas.microsoft.com/office/drawing/2010/main"/>
              </a:ext>
            </a:extLst>
          </a:blip>
          <a:srcRect r="3454" b="8248"/>
          <a:stretch/>
        </p:blipFill>
        <p:spPr>
          <a:xfrm>
            <a:off x="6890657" y="550299"/>
            <a:ext cx="5479143" cy="6292294"/>
          </a:xfrm>
          <a:prstGeom prst="rect">
            <a:avLst/>
          </a:prstGeom>
        </p:spPr>
      </p:pic>
      <p:sp>
        <p:nvSpPr>
          <p:cNvPr id="7" name="Picture Placeholder 6"/>
          <p:cNvSpPr>
            <a:spLocks noGrp="1"/>
          </p:cNvSpPr>
          <p:nvPr>
            <p:ph type="pic" sz="quarter" idx="14" hasCustomPrompt="1"/>
          </p:nvPr>
        </p:nvSpPr>
        <p:spPr>
          <a:xfrm>
            <a:off x="7754938" y="1192681"/>
            <a:ext cx="2187575" cy="3886200"/>
          </a:xfrm>
        </p:spPr>
        <p:txBody>
          <a:bodyPr/>
          <a:lstStyle>
            <a:lvl1pPr marL="228600" marR="0" indent="-228600" algn="l" defTabSz="914400" rtl="0" eaLnBrk="1" fontAlgn="auto" latinLnBrk="0" hangingPunct="1">
              <a:lnSpc>
                <a:spcPct val="90000"/>
              </a:lnSpc>
              <a:spcBef>
                <a:spcPts val="1000"/>
              </a:spcBef>
              <a:spcAft>
                <a:spcPts val="0"/>
              </a:spcAft>
              <a:buClrTx/>
              <a:buSzTx/>
              <a:buFont typeface="Arial"/>
              <a:buNone/>
              <a:tabLst/>
              <a:defRPr>
                <a:solidFill>
                  <a:schemeClr val="bg1">
                    <a:lumMod val="50000"/>
                  </a:schemeClr>
                </a:solidFill>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dirty="0"/>
              <a:t>  </a:t>
            </a:r>
          </a:p>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dirty="0"/>
              <a:t> Click here to add photo</a:t>
            </a:r>
          </a:p>
        </p:txBody>
      </p:sp>
      <p:cxnSp>
        <p:nvCxnSpPr>
          <p:cNvPr id="11" name="Straight Connector 10"/>
          <p:cNvCxnSpPr/>
          <p:nvPr userDrawn="1"/>
        </p:nvCxnSpPr>
        <p:spPr>
          <a:xfrm flipH="1">
            <a:off x="378380" y="1908558"/>
            <a:ext cx="6348991"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12" name="Text Placeholder 23"/>
          <p:cNvSpPr>
            <a:spLocks noGrp="1"/>
          </p:cNvSpPr>
          <p:nvPr>
            <p:ph type="body" sz="quarter" idx="16" hasCustomPrompt="1"/>
          </p:nvPr>
        </p:nvSpPr>
        <p:spPr>
          <a:xfrm>
            <a:off x="643223" y="1079254"/>
            <a:ext cx="5839220" cy="697353"/>
          </a:xfrm>
        </p:spPr>
        <p:txBody>
          <a:bodyPr>
            <a:normAutofit/>
          </a:bodyPr>
          <a:lstStyle>
            <a:lvl1pPr marL="0" indent="0" algn="l">
              <a:buNone/>
              <a:defRPr sz="3600">
                <a:solidFill>
                  <a:srgbClr val="6D6E6C"/>
                </a:solidFill>
                <a:latin typeface="+mn-lt"/>
              </a:defRPr>
            </a:lvl1pPr>
          </a:lstStyle>
          <a:p>
            <a:pPr lvl="0"/>
            <a:r>
              <a:rPr lang="en-US" dirty="0"/>
              <a:t>TITLE</a:t>
            </a:r>
          </a:p>
        </p:txBody>
      </p:sp>
      <p:sp>
        <p:nvSpPr>
          <p:cNvPr id="13" name="Text Placeholder 25"/>
          <p:cNvSpPr>
            <a:spLocks noGrp="1"/>
          </p:cNvSpPr>
          <p:nvPr>
            <p:ph type="body" sz="quarter" idx="17" hasCustomPrompt="1"/>
          </p:nvPr>
        </p:nvSpPr>
        <p:spPr>
          <a:xfrm>
            <a:off x="643223" y="2087287"/>
            <a:ext cx="5839220" cy="3642009"/>
          </a:xfrm>
        </p:spPr>
        <p:txBody>
          <a:bodyPr>
            <a:noAutofit/>
          </a:bodyPr>
          <a:lstStyle>
            <a:lvl1pPr marL="0" indent="0" algn="l">
              <a:buNone/>
              <a:defRPr sz="30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Sub Title</a:t>
            </a:r>
          </a:p>
        </p:txBody>
      </p:sp>
      <p:sp>
        <p:nvSpPr>
          <p:cNvPr id="9"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4" name="Picture 13"/>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rot="10800000">
            <a:off x="476270" y="6245726"/>
            <a:ext cx="345438" cy="389895"/>
          </a:xfrm>
          <a:prstGeom prst="rect">
            <a:avLst/>
          </a:prstGeom>
        </p:spPr>
      </p:pic>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hank you slide">
    <p:spTree>
      <p:nvGrpSpPr>
        <p:cNvPr id="1" name=""/>
        <p:cNvGrpSpPr/>
        <p:nvPr/>
      </p:nvGrpSpPr>
      <p:grpSpPr>
        <a:xfrm>
          <a:off x="0" y="0"/>
          <a:ext cx="0" cy="0"/>
          <a:chOff x="0" y="0"/>
          <a:chExt cx="0" cy="0"/>
        </a:xfrm>
      </p:grpSpPr>
      <p:sp>
        <p:nvSpPr>
          <p:cNvPr id="24" name="Text Placeholder 23"/>
          <p:cNvSpPr>
            <a:spLocks noGrp="1"/>
          </p:cNvSpPr>
          <p:nvPr>
            <p:ph type="body" sz="quarter" idx="13" hasCustomPrompt="1"/>
          </p:nvPr>
        </p:nvSpPr>
        <p:spPr>
          <a:xfrm>
            <a:off x="427462" y="853210"/>
            <a:ext cx="2730297" cy="1841017"/>
          </a:xfrm>
        </p:spPr>
        <p:txBody>
          <a:bodyPr anchor="ctr">
            <a:noAutofit/>
          </a:bodyPr>
          <a:lstStyle>
            <a:lvl1pPr marL="0" indent="0" algn="l">
              <a:buNone/>
              <a:defRPr sz="5400" baseline="0">
                <a:solidFill>
                  <a:srgbClr val="6D6E6C"/>
                </a:solidFill>
                <a:latin typeface="+mn-lt"/>
              </a:defRPr>
            </a:lvl1pPr>
          </a:lstStyle>
          <a:p>
            <a:pPr lvl="0"/>
            <a:r>
              <a:rPr lang="en-US" dirty="0"/>
              <a:t>UP NEXT</a:t>
            </a:r>
          </a:p>
        </p:txBody>
      </p:sp>
      <p:sp>
        <p:nvSpPr>
          <p:cNvPr id="25" name="Text Placeholder 25"/>
          <p:cNvSpPr>
            <a:spLocks noGrp="1"/>
          </p:cNvSpPr>
          <p:nvPr>
            <p:ph type="body" sz="quarter" idx="14" hasCustomPrompt="1"/>
          </p:nvPr>
        </p:nvSpPr>
        <p:spPr>
          <a:xfrm>
            <a:off x="3474722" y="858821"/>
            <a:ext cx="4770814" cy="1841017"/>
          </a:xfrm>
        </p:spPr>
        <p:txBody>
          <a:bodyPr anchor="ctr">
            <a:noAutofit/>
          </a:bodyPr>
          <a:lstStyle>
            <a:lvl1pPr marL="0" indent="0" algn="l">
              <a:buNone/>
              <a:defRPr sz="2800" i="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Any Questions?</a:t>
            </a:r>
          </a:p>
        </p:txBody>
      </p:sp>
      <p:cxnSp>
        <p:nvCxnSpPr>
          <p:cNvPr id="26" name="Straight Connector 25"/>
          <p:cNvCxnSpPr>
            <a:cxnSpLocks/>
          </p:cNvCxnSpPr>
          <p:nvPr userDrawn="1"/>
        </p:nvCxnSpPr>
        <p:spPr>
          <a:xfrm>
            <a:off x="3304063" y="834922"/>
            <a:ext cx="0" cy="1999718"/>
          </a:xfrm>
          <a:prstGeom prst="line">
            <a:avLst/>
          </a:prstGeom>
          <a:ln w="19050">
            <a:solidFill>
              <a:srgbClr val="CE1779"/>
            </a:solidFill>
          </a:ln>
        </p:spPr>
        <p:style>
          <a:lnRef idx="1">
            <a:schemeClr val="accent1"/>
          </a:lnRef>
          <a:fillRef idx="0">
            <a:schemeClr val="accent1"/>
          </a:fillRef>
          <a:effectRef idx="0">
            <a:schemeClr val="accent1"/>
          </a:effectRef>
          <a:fontRef idx="minor">
            <a:schemeClr val="tx1"/>
          </a:fontRef>
        </p:style>
      </p:cxnSp>
      <p:sp>
        <p:nvSpPr>
          <p:cNvPr id="2" name="Freeform 1">
            <a:extLst>
              <a:ext uri="{FF2B5EF4-FFF2-40B4-BE49-F238E27FC236}">
                <a16:creationId xmlns:a16="http://schemas.microsoft.com/office/drawing/2014/main" id="{880D545A-B2E4-E04A-9869-68D29DE3E866}"/>
              </a:ext>
            </a:extLst>
          </p:cNvPr>
          <p:cNvSpPr/>
          <p:nvPr userDrawn="1"/>
        </p:nvSpPr>
        <p:spPr>
          <a:xfrm>
            <a:off x="3035808" y="566928"/>
            <a:ext cx="9198864" cy="6309360"/>
          </a:xfrm>
          <a:custGeom>
            <a:avLst/>
            <a:gdLst>
              <a:gd name="connsiteX0" fmla="*/ 9162288 w 9198864"/>
              <a:gd name="connsiteY0" fmla="*/ 0 h 6309360"/>
              <a:gd name="connsiteX1" fmla="*/ 9162288 w 9198864"/>
              <a:gd name="connsiteY1" fmla="*/ 0 h 6309360"/>
              <a:gd name="connsiteX2" fmla="*/ 0 w 9198864"/>
              <a:gd name="connsiteY2" fmla="*/ 6309360 h 6309360"/>
              <a:gd name="connsiteX3" fmla="*/ 9198864 w 9198864"/>
              <a:gd name="connsiteY3" fmla="*/ 6309360 h 6309360"/>
              <a:gd name="connsiteX4" fmla="*/ 9162288 w 9198864"/>
              <a:gd name="connsiteY4" fmla="*/ 0 h 63093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98864" h="6309360">
                <a:moveTo>
                  <a:pt x="9162288" y="0"/>
                </a:moveTo>
                <a:lnTo>
                  <a:pt x="9162288" y="0"/>
                </a:lnTo>
                <a:lnTo>
                  <a:pt x="0" y="6309360"/>
                </a:lnTo>
                <a:lnTo>
                  <a:pt x="9198864" y="6309360"/>
                </a:lnTo>
                <a:lnTo>
                  <a:pt x="9162288" y="0"/>
                </a:lnTo>
                <a:close/>
              </a:path>
            </a:pathLst>
          </a:cu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2E95D2"/>
              </a:solidFill>
            </a:endParaRPr>
          </a:p>
        </p:txBody>
      </p:sp>
      <p:pic>
        <p:nvPicPr>
          <p:cNvPr id="13" name="Picture 12">
            <a:extLst>
              <a:ext uri="{FF2B5EF4-FFF2-40B4-BE49-F238E27FC236}">
                <a16:creationId xmlns:a16="http://schemas.microsoft.com/office/drawing/2014/main" id="{E0F80F4D-8E9D-4E44-8C15-5A389442395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19496" y="4593271"/>
            <a:ext cx="4704093" cy="1273231"/>
          </a:xfrm>
          <a:prstGeom prst="rect">
            <a:avLst/>
          </a:prstGeom>
        </p:spPr>
      </p:pic>
      <p:sp>
        <p:nvSpPr>
          <p:cNvPr id="14" name="Text Placeholder 2">
            <a:extLst>
              <a:ext uri="{FF2B5EF4-FFF2-40B4-BE49-F238E27FC236}">
                <a16:creationId xmlns:a16="http://schemas.microsoft.com/office/drawing/2014/main" id="{EDC3F543-D829-4C4F-8BC0-87126215E886}"/>
              </a:ext>
            </a:extLst>
          </p:cNvPr>
          <p:cNvSpPr>
            <a:spLocks noGrp="1"/>
          </p:cNvSpPr>
          <p:nvPr>
            <p:ph type="body" sz="quarter" idx="18" hasCustomPrompt="1"/>
          </p:nvPr>
        </p:nvSpPr>
        <p:spPr>
          <a:xfrm>
            <a:off x="8173004" y="3523263"/>
            <a:ext cx="2812464" cy="323455"/>
          </a:xfrm>
        </p:spPr>
        <p:txBody>
          <a:bodyPr anchor="t">
            <a:normAutofit/>
          </a:bodyPr>
          <a:lstStyle>
            <a:lvl1pPr marL="0" indent="0">
              <a:buNone/>
              <a:defRPr sz="1600">
                <a:solidFill>
                  <a:schemeClr val="bg1"/>
                </a:solidFill>
              </a:defRPr>
            </a:lvl1pPr>
          </a:lstStyle>
          <a:p>
            <a:pPr lvl="0"/>
            <a:r>
              <a:rPr lang="en-US" dirty="0"/>
              <a:t>Text 1</a:t>
            </a:r>
          </a:p>
        </p:txBody>
      </p:sp>
      <p:sp>
        <p:nvSpPr>
          <p:cNvPr id="15" name="Diamond 14">
            <a:extLst>
              <a:ext uri="{FF2B5EF4-FFF2-40B4-BE49-F238E27FC236}">
                <a16:creationId xmlns:a16="http://schemas.microsoft.com/office/drawing/2014/main" id="{0D6CBF79-4370-F34F-9007-D1AA45DEEDB2}"/>
              </a:ext>
            </a:extLst>
          </p:cNvPr>
          <p:cNvSpPr/>
          <p:nvPr userDrawn="1"/>
        </p:nvSpPr>
        <p:spPr>
          <a:xfrm rot="341170">
            <a:off x="7432937" y="3077610"/>
            <a:ext cx="776064" cy="776064"/>
          </a:xfrm>
          <a:prstGeom prst="diamond">
            <a:avLst/>
          </a:prstGeom>
          <a:solidFill>
            <a:srgbClr val="FDC0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 Placeholder 2">
            <a:extLst>
              <a:ext uri="{FF2B5EF4-FFF2-40B4-BE49-F238E27FC236}">
                <a16:creationId xmlns:a16="http://schemas.microsoft.com/office/drawing/2014/main" id="{D1F57243-0F4E-AA4F-868C-347A56FC0669}"/>
              </a:ext>
            </a:extLst>
          </p:cNvPr>
          <p:cNvSpPr>
            <a:spLocks noGrp="1"/>
          </p:cNvSpPr>
          <p:nvPr>
            <p:ph type="body" sz="quarter" idx="19" hasCustomPrompt="1"/>
          </p:nvPr>
        </p:nvSpPr>
        <p:spPr>
          <a:xfrm>
            <a:off x="7195575" y="4231446"/>
            <a:ext cx="2812464" cy="323455"/>
          </a:xfrm>
        </p:spPr>
        <p:txBody>
          <a:bodyPr anchor="t">
            <a:normAutofit/>
          </a:bodyPr>
          <a:lstStyle>
            <a:lvl1pPr marL="0" indent="0">
              <a:buNone/>
              <a:defRPr sz="1600">
                <a:solidFill>
                  <a:schemeClr val="bg1"/>
                </a:solidFill>
              </a:defRPr>
            </a:lvl1pPr>
          </a:lstStyle>
          <a:p>
            <a:pPr lvl="0"/>
            <a:r>
              <a:rPr lang="en-US" dirty="0"/>
              <a:t>Text 1</a:t>
            </a:r>
          </a:p>
        </p:txBody>
      </p:sp>
      <p:sp>
        <p:nvSpPr>
          <p:cNvPr id="19" name="Diamond 18">
            <a:extLst>
              <a:ext uri="{FF2B5EF4-FFF2-40B4-BE49-F238E27FC236}">
                <a16:creationId xmlns:a16="http://schemas.microsoft.com/office/drawing/2014/main" id="{BA3808A1-2A98-1D4C-90F4-35D474687F46}"/>
              </a:ext>
            </a:extLst>
          </p:cNvPr>
          <p:cNvSpPr/>
          <p:nvPr userDrawn="1"/>
        </p:nvSpPr>
        <p:spPr>
          <a:xfrm rot="341170">
            <a:off x="6355812" y="3967076"/>
            <a:ext cx="776064" cy="776064"/>
          </a:xfrm>
          <a:prstGeom prst="diamond">
            <a:avLst/>
          </a:prstGeom>
          <a:solidFill>
            <a:srgbClr val="FDC0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15"/>
          <p:cNvPicPr>
            <a:picLocks noChangeAspect="1"/>
          </p:cNvPicPr>
          <p:nvPr userDrawn="1"/>
        </p:nvPicPr>
        <p:blipFill rotWithShape="1">
          <a:blip r:embed="rId3" cstate="screen">
            <a:extLst>
              <a:ext uri="{28A0092B-C50C-407E-A947-70E740481C1C}">
                <a14:useLocalDpi xmlns:a14="http://schemas.microsoft.com/office/drawing/2010/main"/>
              </a:ext>
            </a:extLst>
          </a:blip>
          <a:srcRect l="-9801" b="-15543"/>
          <a:stretch/>
        </p:blipFill>
        <p:spPr>
          <a:xfrm>
            <a:off x="8906226" y="-36577"/>
            <a:ext cx="3270440" cy="2694227"/>
          </a:xfrm>
          <a:prstGeom prst="rect">
            <a:avLst/>
          </a:prstGeom>
        </p:spPr>
      </p:pic>
    </p:spTree>
    <p:extLst>
      <p:ext uri="{BB962C8B-B14F-4D97-AF65-F5344CB8AC3E}">
        <p14:creationId xmlns:p14="http://schemas.microsoft.com/office/powerpoint/2010/main" val="64295131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ONTENT PAGE">
    <p:spTree>
      <p:nvGrpSpPr>
        <p:cNvPr id="1" name=""/>
        <p:cNvGrpSpPr/>
        <p:nvPr/>
      </p:nvGrpSpPr>
      <p:grpSpPr>
        <a:xfrm>
          <a:off x="0" y="0"/>
          <a:ext cx="0" cy="0"/>
          <a:chOff x="0" y="0"/>
          <a:chExt cx="0" cy="0"/>
        </a:xfrm>
      </p:grpSpPr>
      <p:sp>
        <p:nvSpPr>
          <p:cNvPr id="37" name="Triangle 36">
            <a:extLst>
              <a:ext uri="{FF2B5EF4-FFF2-40B4-BE49-F238E27FC236}">
                <a16:creationId xmlns:a16="http://schemas.microsoft.com/office/drawing/2014/main" id="{38BFE6A4-BBAE-CA4B-839F-DE5C143E8AD3}"/>
              </a:ext>
            </a:extLst>
          </p:cNvPr>
          <p:cNvSpPr/>
          <p:nvPr userDrawn="1"/>
        </p:nvSpPr>
        <p:spPr>
          <a:xfrm rot="5400000" flipV="1">
            <a:off x="6614891" y="723087"/>
            <a:ext cx="6300196" cy="4854022"/>
          </a:xfrm>
          <a:prstGeom prst="triangle">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E7123"/>
              </a:solidFill>
            </a:endParaRPr>
          </a:p>
        </p:txBody>
      </p:sp>
      <p:sp>
        <p:nvSpPr>
          <p:cNvPr id="34" name="テキスト プレースホルダー 36">
            <a:extLst>
              <a:ext uri="{FF2B5EF4-FFF2-40B4-BE49-F238E27FC236}">
                <a16:creationId xmlns:a16="http://schemas.microsoft.com/office/drawing/2014/main" id="{238A4793-5502-844C-9067-4344AA518ED1}"/>
              </a:ext>
            </a:extLst>
          </p:cNvPr>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35" name="Picture 34">
            <a:extLst>
              <a:ext uri="{FF2B5EF4-FFF2-40B4-BE49-F238E27FC236}">
                <a16:creationId xmlns:a16="http://schemas.microsoft.com/office/drawing/2014/main" id="{568B6B40-4FEF-704C-BA00-8092469DEA4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t="-1782" r="-8732" b="-11970"/>
          <a:stretch/>
        </p:blipFill>
        <p:spPr>
          <a:xfrm flipH="1">
            <a:off x="10047508" y="3557239"/>
            <a:ext cx="2144492" cy="4335476"/>
          </a:xfrm>
          <a:prstGeom prst="rect">
            <a:avLst/>
          </a:prstGeom>
        </p:spPr>
      </p:pic>
      <p:pic>
        <p:nvPicPr>
          <p:cNvPr id="36" name="Picture 35">
            <a:extLst>
              <a:ext uri="{FF2B5EF4-FFF2-40B4-BE49-F238E27FC236}">
                <a16:creationId xmlns:a16="http://schemas.microsoft.com/office/drawing/2014/main" id="{30400D71-66F5-7F4B-9F2F-41E002AB9C8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rot="10800000">
            <a:off x="476270" y="6245726"/>
            <a:ext cx="345438" cy="389895"/>
          </a:xfrm>
          <a:prstGeom prst="rect">
            <a:avLst/>
          </a:prstGeom>
        </p:spPr>
      </p:pic>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2">
    <p:spTree>
      <p:nvGrpSpPr>
        <p:cNvPr id="1" name=""/>
        <p:cNvGrpSpPr/>
        <p:nvPr/>
      </p:nvGrpSpPr>
      <p:grpSpPr>
        <a:xfrm>
          <a:off x="0" y="0"/>
          <a:ext cx="0" cy="0"/>
          <a:chOff x="0" y="0"/>
          <a:chExt cx="0" cy="0"/>
        </a:xfrm>
      </p:grpSpPr>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3 ">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 Design 3">
    <p:spTree>
      <p:nvGrpSpPr>
        <p:cNvPr id="1" name=""/>
        <p:cNvGrpSpPr/>
        <p:nvPr/>
      </p:nvGrpSpPr>
      <p:grpSpPr>
        <a:xfrm>
          <a:off x="0" y="0"/>
          <a:ext cx="0" cy="0"/>
          <a:chOff x="0" y="0"/>
          <a:chExt cx="0" cy="0"/>
        </a:xfrm>
      </p:grpSpPr>
      <p:pic>
        <p:nvPicPr>
          <p:cNvPr id="13" name="Picture 12"/>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37013" y="603682"/>
            <a:ext cx="4948628" cy="1339418"/>
          </a:xfrm>
          <a:prstGeom prst="rect">
            <a:avLst/>
          </a:prstGeom>
        </p:spPr>
      </p:pic>
      <p:sp>
        <p:nvSpPr>
          <p:cNvPr id="14" name="Footer Placeholder 6"/>
          <p:cNvSpPr txBox="1">
            <a:spLocks noGrp="1"/>
          </p:cNvSpPr>
          <p:nvPr userDrawn="1"/>
        </p:nvSpPr>
        <p:spPr bwMode="auto">
          <a:xfrm>
            <a:off x="2493155" y="6032177"/>
            <a:ext cx="2462212" cy="35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spcBef>
                <a:spcPct val="0"/>
              </a:spcBef>
              <a:buFontTx/>
              <a:buNone/>
            </a:pPr>
            <a:r>
              <a:rPr lang="en-IE" altLang="en-US" sz="1000" dirty="0">
                <a:solidFill>
                  <a:schemeClr val="tx1"/>
                </a:solidFill>
                <a:latin typeface="Calibri" charset="0"/>
              </a:rPr>
              <a:t> This programme has been funded with support from the European Commission </a:t>
            </a:r>
          </a:p>
        </p:txBody>
      </p:sp>
      <p:pic>
        <p:nvPicPr>
          <p:cNvPr id="19" name="Picture 8"/>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676713" y="5935801"/>
            <a:ext cx="16256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19"/>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rot="10800000">
            <a:off x="4178299" y="1244309"/>
            <a:ext cx="6457791" cy="7288881"/>
          </a:xfrm>
          <a:prstGeom prst="rect">
            <a:avLst/>
          </a:prstGeom>
        </p:spPr>
      </p:pic>
      <p:sp>
        <p:nvSpPr>
          <p:cNvPr id="21" name="Picture Placeholder 7"/>
          <p:cNvSpPr>
            <a:spLocks noGrp="1"/>
          </p:cNvSpPr>
          <p:nvPr>
            <p:ph type="pic" sz="quarter" idx="10"/>
          </p:nvPr>
        </p:nvSpPr>
        <p:spPr>
          <a:xfrm flipH="1">
            <a:off x="5081903" y="-409549"/>
            <a:ext cx="9329451" cy="10596598"/>
          </a:xfrm>
          <a:custGeom>
            <a:avLst/>
            <a:gdLst>
              <a:gd name="connsiteX0" fmla="*/ 0 w 6845300"/>
              <a:gd name="connsiteY0" fmla="*/ 1108471 h 3784600"/>
              <a:gd name="connsiteX1" fmla="*/ 1108471 w 6845300"/>
              <a:gd name="connsiteY1" fmla="*/ 0 h 3784600"/>
              <a:gd name="connsiteX2" fmla="*/ 5736829 w 6845300"/>
              <a:gd name="connsiteY2" fmla="*/ 0 h 3784600"/>
              <a:gd name="connsiteX3" fmla="*/ 6845300 w 6845300"/>
              <a:gd name="connsiteY3" fmla="*/ 1108471 h 3784600"/>
              <a:gd name="connsiteX4" fmla="*/ 6845300 w 6845300"/>
              <a:gd name="connsiteY4" fmla="*/ 2676129 h 3784600"/>
              <a:gd name="connsiteX5" fmla="*/ 5736829 w 6845300"/>
              <a:gd name="connsiteY5" fmla="*/ 3784600 h 3784600"/>
              <a:gd name="connsiteX6" fmla="*/ 1108471 w 6845300"/>
              <a:gd name="connsiteY6" fmla="*/ 3784600 h 3784600"/>
              <a:gd name="connsiteX7" fmla="*/ 0 w 6845300"/>
              <a:gd name="connsiteY7" fmla="*/ 2676129 h 3784600"/>
              <a:gd name="connsiteX8" fmla="*/ 0 w 6845300"/>
              <a:gd name="connsiteY8" fmla="*/ 1108471 h 3784600"/>
              <a:gd name="connsiteX0" fmla="*/ 0 w 6845300"/>
              <a:gd name="connsiteY0" fmla="*/ 1819671 h 4495800"/>
              <a:gd name="connsiteX1" fmla="*/ 4893071 w 6845300"/>
              <a:gd name="connsiteY1" fmla="*/ 0 h 4495800"/>
              <a:gd name="connsiteX2" fmla="*/ 5736829 w 6845300"/>
              <a:gd name="connsiteY2" fmla="*/ 711200 h 4495800"/>
              <a:gd name="connsiteX3" fmla="*/ 6845300 w 6845300"/>
              <a:gd name="connsiteY3" fmla="*/ 1819671 h 4495800"/>
              <a:gd name="connsiteX4" fmla="*/ 6845300 w 6845300"/>
              <a:gd name="connsiteY4" fmla="*/ 3387329 h 4495800"/>
              <a:gd name="connsiteX5" fmla="*/ 5736829 w 6845300"/>
              <a:gd name="connsiteY5" fmla="*/ 4495800 h 4495800"/>
              <a:gd name="connsiteX6" fmla="*/ 1108471 w 6845300"/>
              <a:gd name="connsiteY6" fmla="*/ 4495800 h 4495800"/>
              <a:gd name="connsiteX7" fmla="*/ 0 w 6845300"/>
              <a:gd name="connsiteY7" fmla="*/ 3387329 h 4495800"/>
              <a:gd name="connsiteX8" fmla="*/ 0 w 6845300"/>
              <a:gd name="connsiteY8" fmla="*/ 1819671 h 4495800"/>
              <a:gd name="connsiteX0" fmla="*/ 0 w 7645400"/>
              <a:gd name="connsiteY0" fmla="*/ 1819671 h 4495800"/>
              <a:gd name="connsiteX1" fmla="*/ 4893071 w 7645400"/>
              <a:gd name="connsiteY1" fmla="*/ 0 h 4495800"/>
              <a:gd name="connsiteX2" fmla="*/ 5736829 w 7645400"/>
              <a:gd name="connsiteY2" fmla="*/ 711200 h 4495800"/>
              <a:gd name="connsiteX3" fmla="*/ 7645400 w 7645400"/>
              <a:gd name="connsiteY3" fmla="*/ 3750071 h 4495800"/>
              <a:gd name="connsiteX4" fmla="*/ 6845300 w 7645400"/>
              <a:gd name="connsiteY4" fmla="*/ 3387329 h 4495800"/>
              <a:gd name="connsiteX5" fmla="*/ 5736829 w 7645400"/>
              <a:gd name="connsiteY5" fmla="*/ 4495800 h 4495800"/>
              <a:gd name="connsiteX6" fmla="*/ 1108471 w 7645400"/>
              <a:gd name="connsiteY6" fmla="*/ 4495800 h 4495800"/>
              <a:gd name="connsiteX7" fmla="*/ 0 w 7645400"/>
              <a:gd name="connsiteY7" fmla="*/ 3387329 h 4495800"/>
              <a:gd name="connsiteX8" fmla="*/ 0 w 7645400"/>
              <a:gd name="connsiteY8" fmla="*/ 1819671 h 4495800"/>
              <a:gd name="connsiteX0" fmla="*/ 0 w 8937229"/>
              <a:gd name="connsiteY0" fmla="*/ 1819671 h 4495800"/>
              <a:gd name="connsiteX1" fmla="*/ 4893071 w 8937229"/>
              <a:gd name="connsiteY1" fmla="*/ 0 h 4495800"/>
              <a:gd name="connsiteX2" fmla="*/ 8937229 w 8937229"/>
              <a:gd name="connsiteY2" fmla="*/ 2844800 h 4495800"/>
              <a:gd name="connsiteX3" fmla="*/ 7645400 w 8937229"/>
              <a:gd name="connsiteY3" fmla="*/ 3750071 h 4495800"/>
              <a:gd name="connsiteX4" fmla="*/ 6845300 w 8937229"/>
              <a:gd name="connsiteY4" fmla="*/ 3387329 h 4495800"/>
              <a:gd name="connsiteX5" fmla="*/ 5736829 w 8937229"/>
              <a:gd name="connsiteY5" fmla="*/ 4495800 h 4495800"/>
              <a:gd name="connsiteX6" fmla="*/ 1108471 w 8937229"/>
              <a:gd name="connsiteY6" fmla="*/ 4495800 h 4495800"/>
              <a:gd name="connsiteX7" fmla="*/ 0 w 8937229"/>
              <a:gd name="connsiteY7" fmla="*/ 3387329 h 4495800"/>
              <a:gd name="connsiteX8" fmla="*/ 0 w 8937229"/>
              <a:gd name="connsiteY8" fmla="*/ 1819671 h 4495800"/>
              <a:gd name="connsiteX0" fmla="*/ 3530600 w 8937229"/>
              <a:gd name="connsiteY0" fmla="*/ 879871 h 4495800"/>
              <a:gd name="connsiteX1" fmla="*/ 4893071 w 8937229"/>
              <a:gd name="connsiteY1" fmla="*/ 0 h 4495800"/>
              <a:gd name="connsiteX2" fmla="*/ 8937229 w 8937229"/>
              <a:gd name="connsiteY2" fmla="*/ 2844800 h 4495800"/>
              <a:gd name="connsiteX3" fmla="*/ 7645400 w 8937229"/>
              <a:gd name="connsiteY3" fmla="*/ 3750071 h 4495800"/>
              <a:gd name="connsiteX4" fmla="*/ 6845300 w 8937229"/>
              <a:gd name="connsiteY4" fmla="*/ 3387329 h 4495800"/>
              <a:gd name="connsiteX5" fmla="*/ 5736829 w 8937229"/>
              <a:gd name="connsiteY5" fmla="*/ 4495800 h 4495800"/>
              <a:gd name="connsiteX6" fmla="*/ 1108471 w 8937229"/>
              <a:gd name="connsiteY6" fmla="*/ 4495800 h 4495800"/>
              <a:gd name="connsiteX7" fmla="*/ 0 w 8937229"/>
              <a:gd name="connsiteY7" fmla="*/ 3387329 h 4495800"/>
              <a:gd name="connsiteX8" fmla="*/ 3530600 w 8937229"/>
              <a:gd name="connsiteY8" fmla="*/ 879871 h 4495800"/>
              <a:gd name="connsiteX0" fmla="*/ 3848100 w 8937229"/>
              <a:gd name="connsiteY0" fmla="*/ 727471 h 4495800"/>
              <a:gd name="connsiteX1" fmla="*/ 4893071 w 8937229"/>
              <a:gd name="connsiteY1" fmla="*/ 0 h 4495800"/>
              <a:gd name="connsiteX2" fmla="*/ 8937229 w 8937229"/>
              <a:gd name="connsiteY2" fmla="*/ 2844800 h 4495800"/>
              <a:gd name="connsiteX3" fmla="*/ 7645400 w 8937229"/>
              <a:gd name="connsiteY3" fmla="*/ 3750071 h 4495800"/>
              <a:gd name="connsiteX4" fmla="*/ 6845300 w 8937229"/>
              <a:gd name="connsiteY4" fmla="*/ 3387329 h 4495800"/>
              <a:gd name="connsiteX5" fmla="*/ 5736829 w 8937229"/>
              <a:gd name="connsiteY5" fmla="*/ 4495800 h 4495800"/>
              <a:gd name="connsiteX6" fmla="*/ 1108471 w 8937229"/>
              <a:gd name="connsiteY6" fmla="*/ 4495800 h 4495800"/>
              <a:gd name="connsiteX7" fmla="*/ 0 w 8937229"/>
              <a:gd name="connsiteY7" fmla="*/ 3387329 h 4495800"/>
              <a:gd name="connsiteX8" fmla="*/ 3848100 w 8937229"/>
              <a:gd name="connsiteY8" fmla="*/ 727471 h 4495800"/>
              <a:gd name="connsiteX0" fmla="*/ 3848100 w 8937229"/>
              <a:gd name="connsiteY0" fmla="*/ 727471 h 4495800"/>
              <a:gd name="connsiteX1" fmla="*/ 4893071 w 8937229"/>
              <a:gd name="connsiteY1" fmla="*/ 0 h 4495800"/>
              <a:gd name="connsiteX2" fmla="*/ 8937229 w 8937229"/>
              <a:gd name="connsiteY2" fmla="*/ 2844800 h 4495800"/>
              <a:gd name="connsiteX3" fmla="*/ 7645400 w 8937229"/>
              <a:gd name="connsiteY3" fmla="*/ 3750071 h 4495800"/>
              <a:gd name="connsiteX4" fmla="*/ 6845300 w 8937229"/>
              <a:gd name="connsiteY4" fmla="*/ 3387329 h 4495800"/>
              <a:gd name="connsiteX5" fmla="*/ 3781029 w 8937229"/>
              <a:gd name="connsiteY5" fmla="*/ 3556000 h 4495800"/>
              <a:gd name="connsiteX6" fmla="*/ 1108471 w 8937229"/>
              <a:gd name="connsiteY6" fmla="*/ 4495800 h 4495800"/>
              <a:gd name="connsiteX7" fmla="*/ 0 w 8937229"/>
              <a:gd name="connsiteY7" fmla="*/ 3387329 h 4495800"/>
              <a:gd name="connsiteX8" fmla="*/ 3848100 w 8937229"/>
              <a:gd name="connsiteY8" fmla="*/ 727471 h 4495800"/>
              <a:gd name="connsiteX0" fmla="*/ 3848100 w 8937229"/>
              <a:gd name="connsiteY0" fmla="*/ 727471 h 5743971"/>
              <a:gd name="connsiteX1" fmla="*/ 4893071 w 8937229"/>
              <a:gd name="connsiteY1" fmla="*/ 0 h 5743971"/>
              <a:gd name="connsiteX2" fmla="*/ 8937229 w 8937229"/>
              <a:gd name="connsiteY2" fmla="*/ 2844800 h 5743971"/>
              <a:gd name="connsiteX3" fmla="*/ 4876800 w 8937229"/>
              <a:gd name="connsiteY3" fmla="*/ 5743971 h 5743971"/>
              <a:gd name="connsiteX4" fmla="*/ 6845300 w 8937229"/>
              <a:gd name="connsiteY4" fmla="*/ 3387329 h 5743971"/>
              <a:gd name="connsiteX5" fmla="*/ 3781029 w 8937229"/>
              <a:gd name="connsiteY5" fmla="*/ 3556000 h 5743971"/>
              <a:gd name="connsiteX6" fmla="*/ 1108471 w 8937229"/>
              <a:gd name="connsiteY6" fmla="*/ 4495800 h 5743971"/>
              <a:gd name="connsiteX7" fmla="*/ 0 w 8937229"/>
              <a:gd name="connsiteY7" fmla="*/ 3387329 h 5743971"/>
              <a:gd name="connsiteX8" fmla="*/ 3848100 w 8937229"/>
              <a:gd name="connsiteY8" fmla="*/ 727471 h 5743971"/>
              <a:gd name="connsiteX0" fmla="*/ 3848100 w 8937229"/>
              <a:gd name="connsiteY0" fmla="*/ 727471 h 5769371"/>
              <a:gd name="connsiteX1" fmla="*/ 4893071 w 8937229"/>
              <a:gd name="connsiteY1" fmla="*/ 0 h 5769371"/>
              <a:gd name="connsiteX2" fmla="*/ 8937229 w 8937229"/>
              <a:gd name="connsiteY2" fmla="*/ 2844800 h 5769371"/>
              <a:gd name="connsiteX3" fmla="*/ 4902200 w 8937229"/>
              <a:gd name="connsiteY3" fmla="*/ 5769371 h 5769371"/>
              <a:gd name="connsiteX4" fmla="*/ 6845300 w 8937229"/>
              <a:gd name="connsiteY4" fmla="*/ 3387329 h 5769371"/>
              <a:gd name="connsiteX5" fmla="*/ 3781029 w 8937229"/>
              <a:gd name="connsiteY5" fmla="*/ 3556000 h 5769371"/>
              <a:gd name="connsiteX6" fmla="*/ 1108471 w 8937229"/>
              <a:gd name="connsiteY6" fmla="*/ 4495800 h 5769371"/>
              <a:gd name="connsiteX7" fmla="*/ 0 w 8937229"/>
              <a:gd name="connsiteY7" fmla="*/ 3387329 h 5769371"/>
              <a:gd name="connsiteX8" fmla="*/ 3848100 w 8937229"/>
              <a:gd name="connsiteY8" fmla="*/ 727471 h 5769371"/>
              <a:gd name="connsiteX0" fmla="*/ 3848100 w 8949929"/>
              <a:gd name="connsiteY0" fmla="*/ 727471 h 5769371"/>
              <a:gd name="connsiteX1" fmla="*/ 4893071 w 8949929"/>
              <a:gd name="connsiteY1" fmla="*/ 0 h 5769371"/>
              <a:gd name="connsiteX2" fmla="*/ 8949929 w 8949929"/>
              <a:gd name="connsiteY2" fmla="*/ 2832100 h 5769371"/>
              <a:gd name="connsiteX3" fmla="*/ 4902200 w 8949929"/>
              <a:gd name="connsiteY3" fmla="*/ 5769371 h 5769371"/>
              <a:gd name="connsiteX4" fmla="*/ 6845300 w 8949929"/>
              <a:gd name="connsiteY4" fmla="*/ 3387329 h 5769371"/>
              <a:gd name="connsiteX5" fmla="*/ 3781029 w 8949929"/>
              <a:gd name="connsiteY5" fmla="*/ 3556000 h 5769371"/>
              <a:gd name="connsiteX6" fmla="*/ 1108471 w 8949929"/>
              <a:gd name="connsiteY6" fmla="*/ 4495800 h 5769371"/>
              <a:gd name="connsiteX7" fmla="*/ 0 w 8949929"/>
              <a:gd name="connsiteY7" fmla="*/ 3387329 h 5769371"/>
              <a:gd name="connsiteX8" fmla="*/ 3848100 w 8949929"/>
              <a:gd name="connsiteY8" fmla="*/ 727471 h 5769371"/>
              <a:gd name="connsiteX0" fmla="*/ 3848100 w 8949929"/>
              <a:gd name="connsiteY0" fmla="*/ 752871 h 5794771"/>
              <a:gd name="connsiteX1" fmla="*/ 4867671 w 8949929"/>
              <a:gd name="connsiteY1" fmla="*/ 0 h 5794771"/>
              <a:gd name="connsiteX2" fmla="*/ 8949929 w 8949929"/>
              <a:gd name="connsiteY2" fmla="*/ 2857500 h 5794771"/>
              <a:gd name="connsiteX3" fmla="*/ 4902200 w 8949929"/>
              <a:gd name="connsiteY3" fmla="*/ 5794771 h 5794771"/>
              <a:gd name="connsiteX4" fmla="*/ 6845300 w 8949929"/>
              <a:gd name="connsiteY4" fmla="*/ 3412729 h 5794771"/>
              <a:gd name="connsiteX5" fmla="*/ 3781029 w 8949929"/>
              <a:gd name="connsiteY5" fmla="*/ 3581400 h 5794771"/>
              <a:gd name="connsiteX6" fmla="*/ 1108471 w 8949929"/>
              <a:gd name="connsiteY6" fmla="*/ 4521200 h 5794771"/>
              <a:gd name="connsiteX7" fmla="*/ 0 w 8949929"/>
              <a:gd name="connsiteY7" fmla="*/ 3412729 h 5794771"/>
              <a:gd name="connsiteX8" fmla="*/ 3848100 w 8949929"/>
              <a:gd name="connsiteY8" fmla="*/ 752871 h 5794771"/>
              <a:gd name="connsiteX0" fmla="*/ 2739629 w 7841458"/>
              <a:gd name="connsiteY0" fmla="*/ 752871 h 5794771"/>
              <a:gd name="connsiteX1" fmla="*/ 3759200 w 7841458"/>
              <a:gd name="connsiteY1" fmla="*/ 0 h 5794771"/>
              <a:gd name="connsiteX2" fmla="*/ 7841458 w 7841458"/>
              <a:gd name="connsiteY2" fmla="*/ 2857500 h 5794771"/>
              <a:gd name="connsiteX3" fmla="*/ 3793729 w 7841458"/>
              <a:gd name="connsiteY3" fmla="*/ 5794771 h 5794771"/>
              <a:gd name="connsiteX4" fmla="*/ 5736829 w 7841458"/>
              <a:gd name="connsiteY4" fmla="*/ 3412729 h 5794771"/>
              <a:gd name="connsiteX5" fmla="*/ 2672558 w 7841458"/>
              <a:gd name="connsiteY5" fmla="*/ 3581400 h 5794771"/>
              <a:gd name="connsiteX6" fmla="*/ 0 w 7841458"/>
              <a:gd name="connsiteY6" fmla="*/ 4521200 h 5794771"/>
              <a:gd name="connsiteX7" fmla="*/ 4797029 w 7841458"/>
              <a:gd name="connsiteY7" fmla="*/ 2193529 h 5794771"/>
              <a:gd name="connsiteX8" fmla="*/ 2739629 w 7841458"/>
              <a:gd name="connsiteY8" fmla="*/ 752871 h 5794771"/>
              <a:gd name="connsiteX0" fmla="*/ 67071 w 5168900"/>
              <a:gd name="connsiteY0" fmla="*/ 752871 h 5794771"/>
              <a:gd name="connsiteX1" fmla="*/ 1086642 w 5168900"/>
              <a:gd name="connsiteY1" fmla="*/ 0 h 5794771"/>
              <a:gd name="connsiteX2" fmla="*/ 5168900 w 5168900"/>
              <a:gd name="connsiteY2" fmla="*/ 2857500 h 5794771"/>
              <a:gd name="connsiteX3" fmla="*/ 1121171 w 5168900"/>
              <a:gd name="connsiteY3" fmla="*/ 5794771 h 5794771"/>
              <a:gd name="connsiteX4" fmla="*/ 3064271 w 5168900"/>
              <a:gd name="connsiteY4" fmla="*/ 3412729 h 5794771"/>
              <a:gd name="connsiteX5" fmla="*/ 0 w 5168900"/>
              <a:gd name="connsiteY5" fmla="*/ 3581400 h 5794771"/>
              <a:gd name="connsiteX6" fmla="*/ 1073942 w 5168900"/>
              <a:gd name="connsiteY6" fmla="*/ 2959100 h 5794771"/>
              <a:gd name="connsiteX7" fmla="*/ 2124471 w 5168900"/>
              <a:gd name="connsiteY7" fmla="*/ 2193529 h 5794771"/>
              <a:gd name="connsiteX8" fmla="*/ 67071 w 5168900"/>
              <a:gd name="connsiteY8" fmla="*/ 752871 h 5794771"/>
              <a:gd name="connsiteX0" fmla="*/ 67071 w 5168900"/>
              <a:gd name="connsiteY0" fmla="*/ 752871 h 5794771"/>
              <a:gd name="connsiteX1" fmla="*/ 1086642 w 5168900"/>
              <a:gd name="connsiteY1" fmla="*/ 0 h 5794771"/>
              <a:gd name="connsiteX2" fmla="*/ 5168900 w 5168900"/>
              <a:gd name="connsiteY2" fmla="*/ 2857500 h 5794771"/>
              <a:gd name="connsiteX3" fmla="*/ 1121171 w 5168900"/>
              <a:gd name="connsiteY3" fmla="*/ 5794771 h 5794771"/>
              <a:gd name="connsiteX4" fmla="*/ 155971 w 5168900"/>
              <a:gd name="connsiteY4" fmla="*/ 5076429 h 5794771"/>
              <a:gd name="connsiteX5" fmla="*/ 0 w 5168900"/>
              <a:gd name="connsiteY5" fmla="*/ 3581400 h 5794771"/>
              <a:gd name="connsiteX6" fmla="*/ 1073942 w 5168900"/>
              <a:gd name="connsiteY6" fmla="*/ 2959100 h 5794771"/>
              <a:gd name="connsiteX7" fmla="*/ 2124471 w 5168900"/>
              <a:gd name="connsiteY7" fmla="*/ 2193529 h 5794771"/>
              <a:gd name="connsiteX8" fmla="*/ 67071 w 5168900"/>
              <a:gd name="connsiteY8" fmla="*/ 752871 h 5794771"/>
              <a:gd name="connsiteX0" fmla="*/ 0 w 5101829"/>
              <a:gd name="connsiteY0" fmla="*/ 752871 h 5794771"/>
              <a:gd name="connsiteX1" fmla="*/ 1019571 w 5101829"/>
              <a:gd name="connsiteY1" fmla="*/ 0 h 5794771"/>
              <a:gd name="connsiteX2" fmla="*/ 5101829 w 5101829"/>
              <a:gd name="connsiteY2" fmla="*/ 2857500 h 5794771"/>
              <a:gd name="connsiteX3" fmla="*/ 1054100 w 5101829"/>
              <a:gd name="connsiteY3" fmla="*/ 5794771 h 5794771"/>
              <a:gd name="connsiteX4" fmla="*/ 88900 w 5101829"/>
              <a:gd name="connsiteY4" fmla="*/ 5076429 h 5794771"/>
              <a:gd name="connsiteX5" fmla="*/ 1964929 w 5101829"/>
              <a:gd name="connsiteY5" fmla="*/ 3670300 h 5794771"/>
              <a:gd name="connsiteX6" fmla="*/ 1006871 w 5101829"/>
              <a:gd name="connsiteY6" fmla="*/ 2959100 h 5794771"/>
              <a:gd name="connsiteX7" fmla="*/ 2057400 w 5101829"/>
              <a:gd name="connsiteY7" fmla="*/ 2193529 h 5794771"/>
              <a:gd name="connsiteX8" fmla="*/ 0 w 5101829"/>
              <a:gd name="connsiteY8" fmla="*/ 752871 h 5794771"/>
              <a:gd name="connsiteX0" fmla="*/ 0 w 5101829"/>
              <a:gd name="connsiteY0" fmla="*/ 752871 h 5794771"/>
              <a:gd name="connsiteX1" fmla="*/ 1019571 w 5101829"/>
              <a:gd name="connsiteY1" fmla="*/ 0 h 5794771"/>
              <a:gd name="connsiteX2" fmla="*/ 5101829 w 5101829"/>
              <a:gd name="connsiteY2" fmla="*/ 2857500 h 5794771"/>
              <a:gd name="connsiteX3" fmla="*/ 1054100 w 5101829"/>
              <a:gd name="connsiteY3" fmla="*/ 5794771 h 5794771"/>
              <a:gd name="connsiteX4" fmla="*/ 50800 w 5101829"/>
              <a:gd name="connsiteY4" fmla="*/ 5038329 h 5794771"/>
              <a:gd name="connsiteX5" fmla="*/ 1964929 w 5101829"/>
              <a:gd name="connsiteY5" fmla="*/ 3670300 h 5794771"/>
              <a:gd name="connsiteX6" fmla="*/ 1006871 w 5101829"/>
              <a:gd name="connsiteY6" fmla="*/ 2959100 h 5794771"/>
              <a:gd name="connsiteX7" fmla="*/ 2057400 w 5101829"/>
              <a:gd name="connsiteY7" fmla="*/ 2193529 h 5794771"/>
              <a:gd name="connsiteX8" fmla="*/ 0 w 5101829"/>
              <a:gd name="connsiteY8" fmla="*/ 752871 h 5794771"/>
              <a:gd name="connsiteX0" fmla="*/ 0 w 5101829"/>
              <a:gd name="connsiteY0" fmla="*/ 752871 h 5794771"/>
              <a:gd name="connsiteX1" fmla="*/ 1019571 w 5101829"/>
              <a:gd name="connsiteY1" fmla="*/ 0 h 5794771"/>
              <a:gd name="connsiteX2" fmla="*/ 5101829 w 5101829"/>
              <a:gd name="connsiteY2" fmla="*/ 2857500 h 5794771"/>
              <a:gd name="connsiteX3" fmla="*/ 1104900 w 5101829"/>
              <a:gd name="connsiteY3" fmla="*/ 5794771 h 5794771"/>
              <a:gd name="connsiteX4" fmla="*/ 50800 w 5101829"/>
              <a:gd name="connsiteY4" fmla="*/ 5038329 h 5794771"/>
              <a:gd name="connsiteX5" fmla="*/ 1964929 w 5101829"/>
              <a:gd name="connsiteY5" fmla="*/ 3670300 h 5794771"/>
              <a:gd name="connsiteX6" fmla="*/ 1006871 w 5101829"/>
              <a:gd name="connsiteY6" fmla="*/ 2959100 h 5794771"/>
              <a:gd name="connsiteX7" fmla="*/ 2057400 w 5101829"/>
              <a:gd name="connsiteY7" fmla="*/ 2193529 h 5794771"/>
              <a:gd name="connsiteX8" fmla="*/ 0 w 5101829"/>
              <a:gd name="connsiteY8" fmla="*/ 752871 h 5794771"/>
              <a:gd name="connsiteX0" fmla="*/ 0 w 5101829"/>
              <a:gd name="connsiteY0" fmla="*/ 752871 h 5794771"/>
              <a:gd name="connsiteX1" fmla="*/ 1019571 w 5101829"/>
              <a:gd name="connsiteY1" fmla="*/ 0 h 5794771"/>
              <a:gd name="connsiteX2" fmla="*/ 5101829 w 5101829"/>
              <a:gd name="connsiteY2" fmla="*/ 2857500 h 5794771"/>
              <a:gd name="connsiteX3" fmla="*/ 1104900 w 5101829"/>
              <a:gd name="connsiteY3" fmla="*/ 5794771 h 5794771"/>
              <a:gd name="connsiteX4" fmla="*/ 50800 w 5101829"/>
              <a:gd name="connsiteY4" fmla="*/ 5038329 h 5794771"/>
              <a:gd name="connsiteX5" fmla="*/ 1964929 w 5101829"/>
              <a:gd name="connsiteY5" fmla="*/ 3670300 h 5794771"/>
              <a:gd name="connsiteX6" fmla="*/ 1006871 w 5101829"/>
              <a:gd name="connsiteY6" fmla="*/ 2997200 h 5794771"/>
              <a:gd name="connsiteX7" fmla="*/ 2057400 w 5101829"/>
              <a:gd name="connsiteY7" fmla="*/ 2193529 h 5794771"/>
              <a:gd name="connsiteX8" fmla="*/ 0 w 5101829"/>
              <a:gd name="connsiteY8" fmla="*/ 752871 h 5794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01829" h="5794771">
                <a:moveTo>
                  <a:pt x="0" y="752871"/>
                </a:moveTo>
                <a:lnTo>
                  <a:pt x="1019571" y="0"/>
                </a:lnTo>
                <a:lnTo>
                  <a:pt x="5101829" y="2857500"/>
                </a:lnTo>
                <a:lnTo>
                  <a:pt x="1104900" y="5794771"/>
                </a:lnTo>
                <a:lnTo>
                  <a:pt x="50800" y="5038329"/>
                </a:lnTo>
                <a:lnTo>
                  <a:pt x="1964929" y="3670300"/>
                </a:lnTo>
                <a:lnTo>
                  <a:pt x="1006871" y="2997200"/>
                </a:lnTo>
                <a:lnTo>
                  <a:pt x="2057400" y="2193529"/>
                </a:lnTo>
                <a:lnTo>
                  <a:pt x="0" y="752871"/>
                </a:lnTo>
                <a:close/>
              </a:path>
            </a:pathLst>
          </a:custGeom>
          <a:noFill/>
          <a:ln>
            <a:noFill/>
          </a:ln>
        </p:spPr>
        <p:txBody>
          <a:bodyPr>
            <a:normAutofit/>
          </a:bodyPr>
          <a:lstStyle>
            <a:lvl1pPr algn="l">
              <a:defRPr sz="3000">
                <a:solidFill>
                  <a:schemeClr val="bg1"/>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                    Click here</a:t>
            </a:r>
          </a:p>
          <a:p>
            <a:r>
              <a:rPr lang="en-US" dirty="0"/>
              <a:t>                 to add photo</a:t>
            </a:r>
          </a:p>
        </p:txBody>
      </p:sp>
      <p:sp>
        <p:nvSpPr>
          <p:cNvPr id="22" name="Text Placeholder 23"/>
          <p:cNvSpPr>
            <a:spLocks noGrp="1"/>
          </p:cNvSpPr>
          <p:nvPr>
            <p:ph type="body" sz="quarter" idx="12" hasCustomPrompt="1"/>
          </p:nvPr>
        </p:nvSpPr>
        <p:spPr>
          <a:xfrm>
            <a:off x="404782" y="2765791"/>
            <a:ext cx="4354050" cy="1650628"/>
          </a:xfrm>
        </p:spPr>
        <p:txBody>
          <a:bodyPr>
            <a:normAutofit/>
          </a:bodyPr>
          <a:lstStyle>
            <a:lvl1pPr marL="0" indent="0" algn="l">
              <a:lnSpc>
                <a:spcPts val="4000"/>
              </a:lnSpc>
              <a:buNone/>
              <a:defRPr sz="3600" b="0" baseline="0">
                <a:solidFill>
                  <a:srgbClr val="6D6E6C"/>
                </a:solidFill>
              </a:defRPr>
            </a:lvl1pPr>
            <a:lvl2pPr marL="457200" indent="0">
              <a:buNone/>
              <a:defRPr b="1">
                <a:solidFill>
                  <a:schemeClr val="bg1"/>
                </a:solidFill>
              </a:defRPr>
            </a:lvl2pPr>
            <a:lvl3pPr marL="914400" indent="0">
              <a:buNone/>
              <a:defRPr b="1">
                <a:solidFill>
                  <a:schemeClr val="bg1"/>
                </a:solidFill>
              </a:defRPr>
            </a:lvl3pPr>
            <a:lvl4pPr marL="1371600" indent="0">
              <a:buNone/>
              <a:defRPr b="1">
                <a:solidFill>
                  <a:schemeClr val="bg1"/>
                </a:solidFill>
              </a:defRPr>
            </a:lvl4pPr>
            <a:lvl5pPr marL="1828800" indent="0">
              <a:buNone/>
              <a:defRPr b="1">
                <a:solidFill>
                  <a:schemeClr val="bg1"/>
                </a:solidFill>
              </a:defRPr>
            </a:lvl5pPr>
          </a:lstStyle>
          <a:p>
            <a:pPr lvl="0"/>
            <a:r>
              <a:rPr lang="en-US" dirty="0"/>
              <a:t>Title</a:t>
            </a: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4">
    <p:spTree>
      <p:nvGrpSpPr>
        <p:cNvPr id="1" name=""/>
        <p:cNvGrpSpPr/>
        <p:nvPr/>
      </p:nvGrpSpPr>
      <p:grpSpPr>
        <a:xfrm>
          <a:off x="0" y="0"/>
          <a:ext cx="0" cy="0"/>
          <a:chOff x="0" y="0"/>
          <a:chExt cx="0" cy="0"/>
        </a:xfrm>
      </p:grpSpPr>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5">
    <p:spTree>
      <p:nvGrpSpPr>
        <p:cNvPr id="1" name=""/>
        <p:cNvGrpSpPr/>
        <p:nvPr/>
      </p:nvGrpSpPr>
      <p:grpSpPr>
        <a:xfrm>
          <a:off x="0" y="0"/>
          <a:ext cx="0" cy="0"/>
          <a:chOff x="0" y="0"/>
          <a:chExt cx="0" cy="0"/>
        </a:xfrm>
      </p:grpSpPr>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6">
    <p:spTree>
      <p:nvGrpSpPr>
        <p:cNvPr id="1" name=""/>
        <p:cNvGrpSpPr/>
        <p:nvPr/>
      </p:nvGrpSpPr>
      <p:grpSpPr>
        <a:xfrm>
          <a:off x="0" y="0"/>
          <a:ext cx="0" cy="0"/>
          <a:chOff x="0" y="0"/>
          <a:chExt cx="0" cy="0"/>
        </a:xfrm>
      </p:grpSpPr>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7">
    <p:spTree>
      <p:nvGrpSpPr>
        <p:cNvPr id="1" name=""/>
        <p:cNvGrpSpPr/>
        <p:nvPr/>
      </p:nvGrpSpPr>
      <p:grpSpPr>
        <a:xfrm>
          <a:off x="0" y="0"/>
          <a:ext cx="0" cy="0"/>
          <a:chOff x="0" y="0"/>
          <a:chExt cx="0" cy="0"/>
        </a:xfrm>
      </p:grpSpPr>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8">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26807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 only with 1 colum - RIGHT">
    <p:spTree>
      <p:nvGrpSpPr>
        <p:cNvPr id="1" name=""/>
        <p:cNvGrpSpPr/>
        <p:nvPr/>
      </p:nvGrpSpPr>
      <p:grpSpPr>
        <a:xfrm>
          <a:off x="0" y="0"/>
          <a:ext cx="0" cy="0"/>
          <a:chOff x="0" y="0"/>
          <a:chExt cx="0" cy="0"/>
        </a:xfrm>
      </p:grpSpPr>
      <p:sp>
        <p:nvSpPr>
          <p:cNvPr id="15" name="Text Placeholder 23"/>
          <p:cNvSpPr>
            <a:spLocks noGrp="1"/>
          </p:cNvSpPr>
          <p:nvPr>
            <p:ph type="body" sz="quarter" idx="13" hasCustomPrompt="1"/>
          </p:nvPr>
        </p:nvSpPr>
        <p:spPr>
          <a:xfrm>
            <a:off x="4161984" y="1007773"/>
            <a:ext cx="7407087" cy="697353"/>
          </a:xfrm>
        </p:spPr>
        <p:txBody>
          <a:bodyPr>
            <a:normAutofit/>
          </a:bodyPr>
          <a:lstStyle>
            <a:lvl1pPr marL="0" indent="0" algn="l">
              <a:buNone/>
              <a:defRPr sz="3600">
                <a:solidFill>
                  <a:srgbClr val="6D6E6C"/>
                </a:solidFill>
                <a:latin typeface="+mn-lt"/>
              </a:defRPr>
            </a:lvl1pPr>
          </a:lstStyle>
          <a:p>
            <a:pPr lvl="0"/>
            <a:r>
              <a:rPr lang="en-US" dirty="0"/>
              <a:t>TITLE</a:t>
            </a:r>
          </a:p>
        </p:txBody>
      </p:sp>
      <p:sp>
        <p:nvSpPr>
          <p:cNvPr id="17" name="Text Placeholder 25"/>
          <p:cNvSpPr>
            <a:spLocks noGrp="1"/>
          </p:cNvSpPr>
          <p:nvPr>
            <p:ph type="body" sz="quarter" idx="14" hasCustomPrompt="1"/>
          </p:nvPr>
        </p:nvSpPr>
        <p:spPr>
          <a:xfrm>
            <a:off x="4161985" y="2117448"/>
            <a:ext cx="7407087" cy="3975101"/>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cxnSp>
        <p:nvCxnSpPr>
          <p:cNvPr id="18" name="Straight Connector 17"/>
          <p:cNvCxnSpPr/>
          <p:nvPr userDrawn="1"/>
        </p:nvCxnSpPr>
        <p:spPr>
          <a:xfrm flipH="1">
            <a:off x="3764072" y="1901746"/>
            <a:ext cx="8178914"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10"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1" name="Picture 10"/>
          <p:cNvPicPr>
            <a:picLocks noChangeAspect="1"/>
          </p:cNvPicPr>
          <p:nvPr userDrawn="1"/>
        </p:nvPicPr>
        <p:blipFill rotWithShape="1">
          <a:blip r:embed="rId2" cstate="screen">
            <a:extLst>
              <a:ext uri="{28A0092B-C50C-407E-A947-70E740481C1C}">
                <a14:useLocalDpi xmlns:a14="http://schemas.microsoft.com/office/drawing/2010/main"/>
              </a:ext>
            </a:extLst>
          </a:blip>
          <a:srcRect t="-1782" r="-8732" b="-11970"/>
          <a:stretch/>
        </p:blipFill>
        <p:spPr>
          <a:xfrm>
            <a:off x="10040" y="-676466"/>
            <a:ext cx="2863971" cy="5790031"/>
          </a:xfrm>
          <a:prstGeom prst="rect">
            <a:avLst/>
          </a:prstGeom>
        </p:spPr>
      </p:pic>
      <p:pic>
        <p:nvPicPr>
          <p:cNvPr id="12" name="Picture 1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only with 2 colums - RIGHT">
    <p:spTree>
      <p:nvGrpSpPr>
        <p:cNvPr id="1" name=""/>
        <p:cNvGrpSpPr/>
        <p:nvPr/>
      </p:nvGrpSpPr>
      <p:grpSpPr>
        <a:xfrm>
          <a:off x="0" y="0"/>
          <a:ext cx="0" cy="0"/>
          <a:chOff x="0" y="0"/>
          <a:chExt cx="0" cy="0"/>
        </a:xfrm>
      </p:grpSpPr>
      <p:sp>
        <p:nvSpPr>
          <p:cNvPr id="15" name="Text Placeholder 23"/>
          <p:cNvSpPr>
            <a:spLocks noGrp="1"/>
          </p:cNvSpPr>
          <p:nvPr>
            <p:ph type="body" sz="quarter" idx="13" hasCustomPrompt="1"/>
          </p:nvPr>
        </p:nvSpPr>
        <p:spPr>
          <a:xfrm>
            <a:off x="4161984" y="1007773"/>
            <a:ext cx="7407087" cy="697353"/>
          </a:xfrm>
        </p:spPr>
        <p:txBody>
          <a:bodyPr>
            <a:normAutofit/>
          </a:bodyPr>
          <a:lstStyle>
            <a:lvl1pPr marL="0" indent="0" algn="l">
              <a:buNone/>
              <a:defRPr sz="3600">
                <a:solidFill>
                  <a:srgbClr val="6D6E6C"/>
                </a:solidFill>
                <a:latin typeface="+mn-lt"/>
              </a:defRPr>
            </a:lvl1pPr>
          </a:lstStyle>
          <a:p>
            <a:pPr lvl="0"/>
            <a:r>
              <a:rPr lang="en-US" dirty="0"/>
              <a:t>TITLE</a:t>
            </a:r>
          </a:p>
        </p:txBody>
      </p:sp>
      <p:cxnSp>
        <p:nvCxnSpPr>
          <p:cNvPr id="18" name="Straight Connector 17"/>
          <p:cNvCxnSpPr/>
          <p:nvPr userDrawn="1"/>
        </p:nvCxnSpPr>
        <p:spPr>
          <a:xfrm flipH="1">
            <a:off x="3764072" y="1901746"/>
            <a:ext cx="8178914"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24" name="Text Placeholder 25"/>
          <p:cNvSpPr>
            <a:spLocks noGrp="1"/>
          </p:cNvSpPr>
          <p:nvPr>
            <p:ph type="body" sz="quarter" idx="15" hasCustomPrompt="1"/>
          </p:nvPr>
        </p:nvSpPr>
        <p:spPr>
          <a:xfrm>
            <a:off x="4161986" y="2127058"/>
            <a:ext cx="3600000" cy="3960000"/>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5" name="Text Placeholder 25"/>
          <p:cNvSpPr>
            <a:spLocks noGrp="1"/>
          </p:cNvSpPr>
          <p:nvPr>
            <p:ph type="body" sz="quarter" idx="16" hasCustomPrompt="1"/>
          </p:nvPr>
        </p:nvSpPr>
        <p:spPr>
          <a:xfrm>
            <a:off x="7969071" y="2107839"/>
            <a:ext cx="3600000" cy="3975101"/>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9"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0" name="Picture 9"/>
          <p:cNvPicPr>
            <a:picLocks noChangeAspect="1"/>
          </p:cNvPicPr>
          <p:nvPr userDrawn="1"/>
        </p:nvPicPr>
        <p:blipFill rotWithShape="1">
          <a:blip r:embed="rId2" cstate="screen">
            <a:extLst>
              <a:ext uri="{28A0092B-C50C-407E-A947-70E740481C1C}">
                <a14:useLocalDpi xmlns:a14="http://schemas.microsoft.com/office/drawing/2010/main"/>
              </a:ext>
            </a:extLst>
          </a:blip>
          <a:srcRect t="-1782" r="-8732" b="-11970"/>
          <a:stretch/>
        </p:blipFill>
        <p:spPr>
          <a:xfrm>
            <a:off x="10040" y="-676466"/>
            <a:ext cx="2863971" cy="5790031"/>
          </a:xfrm>
          <a:prstGeom prst="rect">
            <a:avLst/>
          </a:prstGeom>
        </p:spPr>
      </p:pic>
      <p:pic>
        <p:nvPicPr>
          <p:cNvPr id="11" name="Picture 10"/>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only with 3 colums - RIGHT">
    <p:spTree>
      <p:nvGrpSpPr>
        <p:cNvPr id="1" name=""/>
        <p:cNvGrpSpPr/>
        <p:nvPr/>
      </p:nvGrpSpPr>
      <p:grpSpPr>
        <a:xfrm>
          <a:off x="0" y="0"/>
          <a:ext cx="0" cy="0"/>
          <a:chOff x="0" y="0"/>
          <a:chExt cx="0" cy="0"/>
        </a:xfrm>
      </p:grpSpPr>
      <p:sp>
        <p:nvSpPr>
          <p:cNvPr id="14" name="Text Placeholder 23"/>
          <p:cNvSpPr>
            <a:spLocks noGrp="1"/>
          </p:cNvSpPr>
          <p:nvPr>
            <p:ph type="body" sz="quarter" idx="13" hasCustomPrompt="1"/>
          </p:nvPr>
        </p:nvSpPr>
        <p:spPr>
          <a:xfrm>
            <a:off x="4161984" y="1007773"/>
            <a:ext cx="7407087" cy="697353"/>
          </a:xfrm>
        </p:spPr>
        <p:txBody>
          <a:bodyPr>
            <a:normAutofit/>
          </a:bodyPr>
          <a:lstStyle>
            <a:lvl1pPr marL="0" indent="0" algn="l">
              <a:buNone/>
              <a:defRPr sz="3600">
                <a:solidFill>
                  <a:srgbClr val="6D6E6C"/>
                </a:solidFill>
                <a:latin typeface="+mn-lt"/>
              </a:defRPr>
            </a:lvl1pPr>
          </a:lstStyle>
          <a:p>
            <a:pPr lvl="0"/>
            <a:r>
              <a:rPr lang="en-US" dirty="0"/>
              <a:t>TITLE</a:t>
            </a:r>
          </a:p>
        </p:txBody>
      </p:sp>
      <p:cxnSp>
        <p:nvCxnSpPr>
          <p:cNvPr id="16" name="Straight Connector 15"/>
          <p:cNvCxnSpPr>
            <a:cxnSpLocks/>
          </p:cNvCxnSpPr>
          <p:nvPr userDrawn="1"/>
        </p:nvCxnSpPr>
        <p:spPr>
          <a:xfrm flipH="1">
            <a:off x="3764072" y="1901746"/>
            <a:ext cx="8178914"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33" name="Text Placeholder 25"/>
          <p:cNvSpPr>
            <a:spLocks noGrp="1"/>
          </p:cNvSpPr>
          <p:nvPr>
            <p:ph type="body" sz="quarter" idx="15" hasCustomPrompt="1"/>
          </p:nvPr>
        </p:nvSpPr>
        <p:spPr>
          <a:xfrm>
            <a:off x="4175360" y="2128494"/>
            <a:ext cx="2340000" cy="3960000"/>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34" name="Text Placeholder 25"/>
          <p:cNvSpPr>
            <a:spLocks noGrp="1"/>
          </p:cNvSpPr>
          <p:nvPr>
            <p:ph type="body" sz="quarter" idx="16" hasCustomPrompt="1"/>
          </p:nvPr>
        </p:nvSpPr>
        <p:spPr>
          <a:xfrm>
            <a:off x="9228157" y="2123341"/>
            <a:ext cx="2340000" cy="3960000"/>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35" name="Text Placeholder 25"/>
          <p:cNvSpPr>
            <a:spLocks noGrp="1"/>
          </p:cNvSpPr>
          <p:nvPr>
            <p:ph type="body" sz="quarter" idx="17" hasCustomPrompt="1"/>
          </p:nvPr>
        </p:nvSpPr>
        <p:spPr>
          <a:xfrm>
            <a:off x="6723190" y="2123341"/>
            <a:ext cx="2340000" cy="3960000"/>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10"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1" name="Picture 10"/>
          <p:cNvPicPr>
            <a:picLocks noChangeAspect="1"/>
          </p:cNvPicPr>
          <p:nvPr userDrawn="1"/>
        </p:nvPicPr>
        <p:blipFill rotWithShape="1">
          <a:blip r:embed="rId2" cstate="screen">
            <a:extLst>
              <a:ext uri="{28A0092B-C50C-407E-A947-70E740481C1C}">
                <a14:useLocalDpi xmlns:a14="http://schemas.microsoft.com/office/drawing/2010/main"/>
              </a:ext>
            </a:extLst>
          </a:blip>
          <a:srcRect t="-1782" r="-8732" b="-11970"/>
          <a:stretch/>
        </p:blipFill>
        <p:spPr>
          <a:xfrm>
            <a:off x="10040" y="-676466"/>
            <a:ext cx="2863971" cy="5790031"/>
          </a:xfrm>
          <a:prstGeom prst="rect">
            <a:avLst/>
          </a:prstGeom>
        </p:spPr>
      </p:pic>
      <p:pic>
        <p:nvPicPr>
          <p:cNvPr id="12" name="Picture 1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5" Type="http://schemas.openxmlformats.org/officeDocument/2006/relationships/slideLayout" Target="../slideLayouts/slideLayout5.xml"/><Relationship Id="rId61" Type="http://schemas.openxmlformats.org/officeDocument/2006/relationships/slideLayout" Target="../slideLayouts/slideLayout61.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B587680-F485-A944-B74B-98B26E054E49}" type="datetimeFigureOut">
              <a:rPr lang="en-US" smtClean="0"/>
              <a:t>4/29/2020</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E004C27-DD68-9D4F-8D80-21602C2A289B}" type="slidenum">
              <a:rPr lang="en-US" smtClean="0"/>
              <a:t>‹#›</a:t>
            </a:fld>
            <a:endParaRPr lang="en-US" dirty="0"/>
          </a:p>
        </p:txBody>
      </p:sp>
    </p:spTree>
    <p:extLst>
      <p:ext uri="{BB962C8B-B14F-4D97-AF65-F5344CB8AC3E}">
        <p14:creationId xmlns:p14="http://schemas.microsoft.com/office/powerpoint/2010/main" val="1233805520"/>
      </p:ext>
    </p:extLst>
  </p:cSld>
  <p:clrMap bg1="lt1" tx1="dk1" bg2="lt2" tx2="dk2" accent1="accent1" accent2="accent2" accent3="accent3" accent4="accent4" accent5="accent5" accent6="accent6" hlink="hlink" folHlink="folHlink"/>
  <p:sldLayoutIdLst>
    <p:sldLayoutId id="2147483722" r:id="rId1"/>
    <p:sldLayoutId id="2147483760" r:id="rId2"/>
    <p:sldLayoutId id="2147483714" r:id="rId3"/>
    <p:sldLayoutId id="2147483700" r:id="rId4"/>
    <p:sldLayoutId id="2147483766" r:id="rId5"/>
    <p:sldLayoutId id="2147483762" r:id="rId6"/>
    <p:sldLayoutId id="2147483742" r:id="rId7"/>
    <p:sldLayoutId id="2147483743" r:id="rId8"/>
    <p:sldLayoutId id="2147483710" r:id="rId9"/>
    <p:sldLayoutId id="2147483771" r:id="rId10"/>
    <p:sldLayoutId id="2147483745" r:id="rId11"/>
    <p:sldLayoutId id="2147483707" r:id="rId12"/>
    <p:sldLayoutId id="2147483744" r:id="rId13"/>
    <p:sldLayoutId id="2147483720" r:id="rId14"/>
    <p:sldLayoutId id="2147483701" r:id="rId15"/>
    <p:sldLayoutId id="2147483698" r:id="rId16"/>
    <p:sldLayoutId id="2147483716" r:id="rId17"/>
    <p:sldLayoutId id="2147483715" r:id="rId18"/>
    <p:sldLayoutId id="2147483708" r:id="rId19"/>
    <p:sldLayoutId id="2147483719" r:id="rId20"/>
    <p:sldLayoutId id="2147483718" r:id="rId21"/>
    <p:sldLayoutId id="2147483723" r:id="rId22"/>
    <p:sldLayoutId id="2147483725" r:id="rId23"/>
    <p:sldLayoutId id="2147483721" r:id="rId24"/>
    <p:sldLayoutId id="2147483706" r:id="rId25"/>
    <p:sldLayoutId id="2147483765" r:id="rId26"/>
    <p:sldLayoutId id="2147483764" r:id="rId27"/>
    <p:sldLayoutId id="2147483773" r:id="rId28"/>
    <p:sldLayoutId id="2147483736" r:id="rId29"/>
    <p:sldLayoutId id="2147483703" r:id="rId30"/>
    <p:sldLayoutId id="2147483699" r:id="rId31"/>
    <p:sldLayoutId id="2147483711" r:id="rId32"/>
    <p:sldLayoutId id="2147483768" r:id="rId33"/>
    <p:sldLayoutId id="2147483769" r:id="rId34"/>
    <p:sldLayoutId id="2147483770" r:id="rId35"/>
    <p:sldLayoutId id="2147483704" r:id="rId36"/>
    <p:sldLayoutId id="2147483738" r:id="rId37"/>
    <p:sldLayoutId id="2147483739" r:id="rId38"/>
    <p:sldLayoutId id="2147483741" r:id="rId39"/>
    <p:sldLayoutId id="2147483686" r:id="rId40"/>
    <p:sldLayoutId id="2147483755" r:id="rId41"/>
    <p:sldLayoutId id="2147483756" r:id="rId42"/>
    <p:sldLayoutId id="2147483753" r:id="rId43"/>
    <p:sldLayoutId id="2147483746" r:id="rId44"/>
    <p:sldLayoutId id="2147483772" r:id="rId45"/>
    <p:sldLayoutId id="2147483734" r:id="rId46"/>
    <p:sldLayoutId id="2147483747" r:id="rId47"/>
    <p:sldLayoutId id="2147483767" r:id="rId48"/>
    <p:sldLayoutId id="2147483774" r:id="rId49"/>
    <p:sldLayoutId id="2147483775" r:id="rId50"/>
    <p:sldLayoutId id="2147483748" r:id="rId51"/>
    <p:sldLayoutId id="2147483749" r:id="rId52"/>
    <p:sldLayoutId id="2147483750" r:id="rId53"/>
    <p:sldLayoutId id="2147483751" r:id="rId54"/>
    <p:sldLayoutId id="2147483752" r:id="rId55"/>
    <p:sldLayoutId id="2147483687" r:id="rId56"/>
    <p:sldLayoutId id="2147483754" r:id="rId57"/>
    <p:sldLayoutId id="2147483740" r:id="rId58"/>
    <p:sldLayoutId id="2147483705" r:id="rId59"/>
    <p:sldLayoutId id="2147483737" r:id="rId60"/>
    <p:sldLayoutId id="2147483735" r:id="rId61"/>
    <p:sldLayoutId id="2147483709" r:id="rId62"/>
    <p:sldLayoutId id="2147483717" r:id="rId63"/>
    <p:sldLayoutId id="2147483654" r:id="rId64"/>
  </p:sldLayoutIdLst>
  <p:txStyles>
    <p:titleStyle>
      <a:lvl1pPr algn="l" defTabSz="914400" rtl="0" eaLnBrk="1" latinLnBrk="0" hangingPunct="1">
        <a:lnSpc>
          <a:spcPct val="90000"/>
        </a:lnSpc>
        <a:spcBef>
          <a:spcPct val="0"/>
        </a:spcBef>
        <a:buNone/>
        <a:defRPr sz="48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a:buNone/>
        <a:defRPr sz="3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26.svg"/><Relationship Id="rId2" Type="http://schemas.openxmlformats.org/officeDocument/2006/relationships/image" Target="../media/image25.png"/><Relationship Id="rId1" Type="http://schemas.openxmlformats.org/officeDocument/2006/relationships/slideLayout" Target="../slideLayouts/slideLayout34.xml"/></Relationships>
</file>

<file path=ppt/slides/_rels/slide11.xml.rels><?xml version="1.0" encoding="UTF-8" standalone="yes"?>
<Relationships xmlns="http://schemas.openxmlformats.org/package/2006/relationships"><Relationship Id="rId3" Type="http://schemas.openxmlformats.org/officeDocument/2006/relationships/image" Target="../media/image26.svg"/><Relationship Id="rId2" Type="http://schemas.openxmlformats.org/officeDocument/2006/relationships/image" Target="../media/image25.png"/><Relationship Id="rId1" Type="http://schemas.openxmlformats.org/officeDocument/2006/relationships/slideLayout" Target="../slideLayouts/slideLayout33.xml"/></Relationships>
</file>

<file path=ppt/slides/_rels/slide12.xml.rels><?xml version="1.0" encoding="UTF-8" standalone="yes"?>
<Relationships xmlns="http://schemas.openxmlformats.org/package/2006/relationships"><Relationship Id="rId3" Type="http://schemas.openxmlformats.org/officeDocument/2006/relationships/image" Target="../media/image26.svg"/><Relationship Id="rId2" Type="http://schemas.openxmlformats.org/officeDocument/2006/relationships/image" Target="../media/image25.png"/><Relationship Id="rId1" Type="http://schemas.openxmlformats.org/officeDocument/2006/relationships/slideLayout" Target="../slideLayouts/slideLayout33.xml"/></Relationships>
</file>

<file path=ppt/slides/_rels/slide13.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3.xml"/></Relationships>
</file>

<file path=ppt/slides/_rels/slide14.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3" Type="http://schemas.openxmlformats.org/officeDocument/2006/relationships/hyperlink" Target="http://3764f15.tracigardner.com/assignments/project-3-job-application-materials/" TargetMode="External"/><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3" Type="http://schemas.openxmlformats.org/officeDocument/2006/relationships/image" Target="../media/image33.svg"/><Relationship Id="rId2" Type="http://schemas.openxmlformats.org/officeDocument/2006/relationships/image" Target="../media/image32.png"/><Relationship Id="rId1" Type="http://schemas.openxmlformats.org/officeDocument/2006/relationships/slideLayout" Target="../slideLayouts/slideLayout4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20.xml.rels><?xml version="1.0" encoding="UTF-8" standalone="yes"?>
<Relationships xmlns="http://schemas.openxmlformats.org/package/2006/relationships"><Relationship Id="rId3" Type="http://schemas.openxmlformats.org/officeDocument/2006/relationships/hyperlink" Target="http://www.pngall.com/graphic-design-png" TargetMode="External"/><Relationship Id="rId2" Type="http://schemas.openxmlformats.org/officeDocument/2006/relationships/image" Target="../media/image36.png"/><Relationship Id="rId1" Type="http://schemas.openxmlformats.org/officeDocument/2006/relationships/slideLayout" Target="../slideLayouts/slideLayout42.xml"/></Relationships>
</file>

<file path=ppt/slides/_rels/slide21.xml.rels><?xml version="1.0" encoding="UTF-8" standalone="yes"?>
<Relationships xmlns="http://schemas.openxmlformats.org/package/2006/relationships"><Relationship Id="rId3" Type="http://schemas.openxmlformats.org/officeDocument/2006/relationships/hyperlink" Target="https://www.theaemt.com/electro-mechanical-engineering-career-support/mechanical-engineering-jobs-and-careers" TargetMode="External"/><Relationship Id="rId2" Type="http://schemas.openxmlformats.org/officeDocument/2006/relationships/image" Target="../media/image37.png"/><Relationship Id="rId1" Type="http://schemas.openxmlformats.org/officeDocument/2006/relationships/slideLayout" Target="../slideLayouts/slideLayout53.xml"/></Relationships>
</file>

<file path=ppt/slides/_rels/slide22.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2.xml"/></Relationships>
</file>

<file path=ppt/slides/_rels/slide23.xml.rels><?xml version="1.0" encoding="UTF-8" standalone="yes"?>
<Relationships xmlns="http://schemas.openxmlformats.org/package/2006/relationships"><Relationship Id="rId3" Type="http://schemas.openxmlformats.org/officeDocument/2006/relationships/hyperlink" Target="https://teensrc.wordpress.com/2012/11/" TargetMode="External"/><Relationship Id="rId2" Type="http://schemas.openxmlformats.org/officeDocument/2006/relationships/image" Target="../media/image39.jpeg"/><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hyperlink" Target="https://www.lyit.ie/News-Events/Article/lyit-careers-postgraduate-studies-fair-celebrates-13-years-of-success" TargetMode="External"/><Relationship Id="rId1" Type="http://schemas.openxmlformats.org/officeDocument/2006/relationships/slideLayout" Target="../slideLayouts/slideLayout11.xml"/><Relationship Id="rId4" Type="http://schemas.openxmlformats.org/officeDocument/2006/relationships/image" Target="../media/image41.png"/></Relationships>
</file>

<file path=ppt/slides/_rels/slide25.xml.rels><?xml version="1.0" encoding="UTF-8" standalone="yes"?>
<Relationships xmlns="http://schemas.openxmlformats.org/package/2006/relationships"><Relationship Id="rId3" Type="http://schemas.openxmlformats.org/officeDocument/2006/relationships/hyperlink" Target="http://jhblawyer5.wikidot.com/blog:_start/date/2016.11" TargetMode="External"/><Relationship Id="rId2" Type="http://schemas.openxmlformats.org/officeDocument/2006/relationships/image" Target="../media/image42.jpeg"/><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hyperlink" Target="https://en.wikipedia.org/wiki/Onboarding" TargetMode="External"/><Relationship Id="rId1" Type="http://schemas.openxmlformats.org/officeDocument/2006/relationships/slideLayout" Target="../slideLayouts/slideLayout12.xml"/><Relationship Id="rId4" Type="http://schemas.openxmlformats.org/officeDocument/2006/relationships/hyperlink" Target="https://pixabay.com/en/welcome-come-in-welcome-home-home-1185856/" TargetMode="External"/></Relationships>
</file>

<file path=ppt/slides/_rels/slide27.xml.rels><?xml version="1.0" encoding="UTF-8" standalone="yes"?>
<Relationships xmlns="http://schemas.openxmlformats.org/package/2006/relationships"><Relationship Id="rId3" Type="http://schemas.openxmlformats.org/officeDocument/2006/relationships/hyperlink" Target="https://www.nibusinessinfo.co.uk/content/armagh-city-banbridge-and-craigavon-borough-job-fair" TargetMode="External"/><Relationship Id="rId2" Type="http://schemas.openxmlformats.org/officeDocument/2006/relationships/image" Target="../media/image44.png"/><Relationship Id="rId1" Type="http://schemas.openxmlformats.org/officeDocument/2006/relationships/slideLayout" Target="../slideLayouts/slideLayout7.xml"/><Relationship Id="rId4" Type="http://schemas.openxmlformats.org/officeDocument/2006/relationships/hyperlink" Target="https://www.localenterprise.ie/Leitrim/News/Press-Releases/Jobs-Fair-2018.html" TargetMode="External"/></Relationships>
</file>

<file path=ppt/slides/_rels/slide28.xml.rels><?xml version="1.0" encoding="UTF-8" standalone="yes"?>
<Relationships xmlns="http://schemas.openxmlformats.org/package/2006/relationships"><Relationship Id="rId3" Type="http://schemas.openxmlformats.org/officeDocument/2006/relationships/hyperlink" Target="https://commons.wikimedia.org/wiki/File:Ghozt_Tramp_-_Business_Communication_Duplicat_model.jpg" TargetMode="External"/><Relationship Id="rId2" Type="http://schemas.openxmlformats.org/officeDocument/2006/relationships/image" Target="../media/image45.jpeg"/><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image" Target="../media/image47.svg"/><Relationship Id="rId2" Type="http://schemas.openxmlformats.org/officeDocument/2006/relationships/image" Target="../media/image46.png"/><Relationship Id="rId1" Type="http://schemas.openxmlformats.org/officeDocument/2006/relationships/slideLayout" Target="../slideLayouts/slideLayout30.xml"/><Relationship Id="rId5" Type="http://schemas.openxmlformats.org/officeDocument/2006/relationships/hyperlink" Target="http://www.thoughtshots.com/2011/05/simplify-your-job-search-with-rss-and-indeed/" TargetMode="External"/><Relationship Id="rId4" Type="http://schemas.openxmlformats.org/officeDocument/2006/relationships/image" Target="../media/image48.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0.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hyperlink" Target="http://www.monster.com/" TargetMode="External"/><Relationship Id="rId7" Type="http://schemas.openxmlformats.org/officeDocument/2006/relationships/hyperlink" Target="http://www.careerbuilder.com/jobs-europe" TargetMode="External"/><Relationship Id="rId2" Type="http://schemas.openxmlformats.org/officeDocument/2006/relationships/hyperlink" Target="http://www.indeed.com/" TargetMode="External"/><Relationship Id="rId1" Type="http://schemas.openxmlformats.org/officeDocument/2006/relationships/slideLayout" Target="../slideLayouts/slideLayout30.xml"/><Relationship Id="rId6" Type="http://schemas.openxmlformats.org/officeDocument/2006/relationships/hyperlink" Target="http://www.simplyhired.ie/" TargetMode="External"/><Relationship Id="rId5" Type="http://schemas.openxmlformats.org/officeDocument/2006/relationships/hyperlink" Target="http://www.simplyhired.co.uk/" TargetMode="External"/><Relationship Id="rId4" Type="http://schemas.openxmlformats.org/officeDocument/2006/relationships/hyperlink" Target="http://www.linkedin.com/" TargetMode="External"/><Relationship Id="rId9" Type="http://schemas.openxmlformats.org/officeDocument/2006/relationships/image" Target="../media/image49.sv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3" Type="http://schemas.openxmlformats.org/officeDocument/2006/relationships/hyperlink" Target="https://scienceforwork.com/blog/dont-use-the-crystal-ball-top-selection-methods-to-predict-employees-performance/" TargetMode="External"/><Relationship Id="rId2" Type="http://schemas.openxmlformats.org/officeDocument/2006/relationships/image" Target="../media/image50.jpeg"/><Relationship Id="rId1" Type="http://schemas.openxmlformats.org/officeDocument/2006/relationships/slideLayout" Target="../slideLayouts/slideLayout25.xml"/></Relationships>
</file>

<file path=ppt/slides/_rels/slide33.xml.rels><?xml version="1.0" encoding="UTF-8" standalone="yes"?>
<Relationships xmlns="http://schemas.openxmlformats.org/package/2006/relationships"><Relationship Id="rId3" Type="http://schemas.openxmlformats.org/officeDocument/2006/relationships/hyperlink" Target="https://pixabay.com/en/list-checkbox-checked-tick-note-147904/" TargetMode="External"/><Relationship Id="rId2" Type="http://schemas.openxmlformats.org/officeDocument/2006/relationships/image" Target="../media/image51.png"/><Relationship Id="rId1" Type="http://schemas.openxmlformats.org/officeDocument/2006/relationships/slideLayout" Target="../slideLayouts/slideLayout27.xml"/></Relationships>
</file>

<file path=ppt/slides/_rels/slide34.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15.xml"/></Relationships>
</file>

<file path=ppt/slides/_rels/slide35.xml.rels><?xml version="1.0" encoding="UTF-8" standalone="yes"?>
<Relationships xmlns="http://schemas.openxmlformats.org/package/2006/relationships"><Relationship Id="rId3" Type="http://schemas.openxmlformats.org/officeDocument/2006/relationships/hyperlink" Target="http://orestibanos.com/" TargetMode="External"/><Relationship Id="rId2" Type="http://schemas.openxmlformats.org/officeDocument/2006/relationships/image" Target="../media/image53.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8.xml.rels><?xml version="1.0" encoding="UTF-8" standalone="yes"?>
<Relationships xmlns="http://schemas.openxmlformats.org/package/2006/relationships"><Relationship Id="rId3" Type="http://schemas.openxmlformats.org/officeDocument/2006/relationships/image" Target="../media/image55.svg"/><Relationship Id="rId2" Type="http://schemas.openxmlformats.org/officeDocument/2006/relationships/image" Target="../media/image54.png"/><Relationship Id="rId1" Type="http://schemas.openxmlformats.org/officeDocument/2006/relationships/slideLayout" Target="../slideLayouts/slideLayout39.xml"/></Relationships>
</file>

<file path=ppt/slides/_rels/slide39.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40.xml.rels><?xml version="1.0" encoding="UTF-8" standalone="yes"?>
<Relationships xmlns="http://schemas.openxmlformats.org/package/2006/relationships"><Relationship Id="rId3" Type="http://schemas.openxmlformats.org/officeDocument/2006/relationships/image" Target="../media/image58.svg"/><Relationship Id="rId2" Type="http://schemas.openxmlformats.org/officeDocument/2006/relationships/image" Target="../media/image57.png"/><Relationship Id="rId1" Type="http://schemas.openxmlformats.org/officeDocument/2006/relationships/slideLayout" Target="../slideLayouts/slideLayout28.xml"/><Relationship Id="rId4" Type="http://schemas.openxmlformats.org/officeDocument/2006/relationships/hyperlink" Target="https://svgsilh.com/00bcd4/tag/graphic-4.html" TargetMode="External"/></Relationships>
</file>

<file path=ppt/slides/_rels/slide41.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15.xml"/></Relationships>
</file>

<file path=ppt/slides/_rels/slide42.xml.rels><?xml version="1.0" encoding="UTF-8" standalone="yes"?>
<Relationships xmlns="http://schemas.openxmlformats.org/package/2006/relationships"><Relationship Id="rId3" Type="http://schemas.openxmlformats.org/officeDocument/2006/relationships/hyperlink" Target="http://signor-julent.blogspot.com/2008/07/inviare-email-dal-desktop.html" TargetMode="External"/><Relationship Id="rId2" Type="http://schemas.openxmlformats.org/officeDocument/2006/relationships/image" Target="../media/image60.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44.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2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6.xml.rels><?xml version="1.0" encoding="UTF-8" standalone="yes"?>
<Relationships xmlns="http://schemas.openxmlformats.org/package/2006/relationships"><Relationship Id="rId3" Type="http://schemas.openxmlformats.org/officeDocument/2006/relationships/hyperlink" Target="https://en.wikipedia.org/wiki/Telepresence" TargetMode="External"/><Relationship Id="rId2" Type="http://schemas.openxmlformats.org/officeDocument/2006/relationships/image" Target="../media/image62.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15.xml"/></Relationships>
</file>

<file path=ppt/slides/_rels/slide49.xml.rels><?xml version="1.0" encoding="UTF-8" standalone="yes"?>
<Relationships xmlns="http://schemas.openxmlformats.org/package/2006/relationships"><Relationship Id="rId3" Type="http://schemas.openxmlformats.org/officeDocument/2006/relationships/hyperlink" Target="https://www.paralegalalliance.com/advance-your-career-negotiating-a-pay-increase/" TargetMode="External"/><Relationship Id="rId2" Type="http://schemas.openxmlformats.org/officeDocument/2006/relationships/image" Target="../media/image64.jpg"/><Relationship Id="rId1" Type="http://schemas.openxmlformats.org/officeDocument/2006/relationships/slideLayout" Target="../slideLayouts/slideLayout34.xml"/></Relationships>
</file>

<file path=ppt/slides/_rels/slide5.xml.rels><?xml version="1.0" encoding="UTF-8" standalone="yes"?>
<Relationships xmlns="http://schemas.openxmlformats.org/package/2006/relationships"><Relationship Id="rId3" Type="http://schemas.openxmlformats.org/officeDocument/2006/relationships/hyperlink" Target="https://pixabay.com/fr/aimant-de-client-aimant-clients-1019871/" TargetMode="External"/><Relationship Id="rId2" Type="http://schemas.openxmlformats.org/officeDocument/2006/relationships/image" Target="../media/image23.jpeg"/><Relationship Id="rId1" Type="http://schemas.openxmlformats.org/officeDocument/2006/relationships/slideLayout" Target="../slideLayouts/slideLayout26.xml"/></Relationships>
</file>

<file path=ppt/slides/_rels/slide50.xml.rels><?xml version="1.0" encoding="UTF-8" standalone="yes"?>
<Relationships xmlns="http://schemas.openxmlformats.org/package/2006/relationships"><Relationship Id="rId3" Type="http://schemas.openxmlformats.org/officeDocument/2006/relationships/hyperlink" Target="https://2012books.lardbucket.org/books/public-speaking-practice-and-ethics/s10-researching-your-speech.html" TargetMode="External"/><Relationship Id="rId2" Type="http://schemas.openxmlformats.org/officeDocument/2006/relationships/image" Target="../media/image65.jpeg"/><Relationship Id="rId1" Type="http://schemas.openxmlformats.org/officeDocument/2006/relationships/slideLayout" Target="../slideLayouts/slideLayout34.xml"/></Relationships>
</file>

<file path=ppt/slides/_rels/slide51.xml.rels><?xml version="1.0" encoding="UTF-8" standalone="yes"?>
<Relationships xmlns="http://schemas.openxmlformats.org/package/2006/relationships"><Relationship Id="rId3" Type="http://schemas.openxmlformats.org/officeDocument/2006/relationships/hyperlink" Target="http://thecollaboratory.wikidot.com/philosophy-of-thought-and-logic-2014-fall" TargetMode="External"/><Relationship Id="rId2" Type="http://schemas.openxmlformats.org/officeDocument/2006/relationships/image" Target="../media/image66.jpg"/><Relationship Id="rId1" Type="http://schemas.openxmlformats.org/officeDocument/2006/relationships/slideLayout" Target="../slideLayouts/slideLayout34.xml"/></Relationships>
</file>

<file path=ppt/slides/_rels/slide52.xml.rels><?xml version="1.0" encoding="UTF-8" standalone="yes"?>
<Relationships xmlns="http://schemas.openxmlformats.org/package/2006/relationships"><Relationship Id="rId3" Type="http://schemas.openxmlformats.org/officeDocument/2006/relationships/hyperlink" Target="http://www.hurca.com/leader-navigator/" TargetMode="External"/><Relationship Id="rId2" Type="http://schemas.openxmlformats.org/officeDocument/2006/relationships/image" Target="../media/image67.jpeg"/><Relationship Id="rId1" Type="http://schemas.openxmlformats.org/officeDocument/2006/relationships/slideLayout" Target="../slideLayouts/slideLayout34.xml"/></Relationships>
</file>

<file path=ppt/slides/_rels/slide53.xml.rels><?xml version="1.0" encoding="UTF-8" standalone="yes"?>
<Relationships xmlns="http://schemas.openxmlformats.org/package/2006/relationships"><Relationship Id="rId3" Type="http://schemas.openxmlformats.org/officeDocument/2006/relationships/hyperlink" Target="https://pixabay.com/en/peacock-bird-peacock-feathers-2740513/" TargetMode="External"/><Relationship Id="rId2" Type="http://schemas.openxmlformats.org/officeDocument/2006/relationships/image" Target="../media/image68.png"/><Relationship Id="rId1" Type="http://schemas.openxmlformats.org/officeDocument/2006/relationships/slideLayout" Target="../slideLayouts/slideLayout34.xml"/></Relationships>
</file>

<file path=ppt/slides/_rels/slide54.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hyperlink" Target="https://smallbiztrends.com/2018/11/interview-questions-to-ask-candidates.html" TargetMode="External"/><Relationship Id="rId1" Type="http://schemas.openxmlformats.org/officeDocument/2006/relationships/slideLayout" Target="../slideLayouts/slideLayout52.xml"/></Relationships>
</file>

<file path=ppt/slides/_rels/slide55.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14.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7.xml.rels><?xml version="1.0" encoding="UTF-8" standalone="yes"?>
<Relationships xmlns="http://schemas.openxmlformats.org/package/2006/relationships"><Relationship Id="rId3" Type="http://schemas.openxmlformats.org/officeDocument/2006/relationships/image" Target="../media/image72.svg"/><Relationship Id="rId2" Type="http://schemas.openxmlformats.org/officeDocument/2006/relationships/image" Target="../media/image71.png"/><Relationship Id="rId1" Type="http://schemas.openxmlformats.org/officeDocument/2006/relationships/slideLayout" Target="../slideLayouts/slideLayout31.xml"/><Relationship Id="rId5" Type="http://schemas.openxmlformats.org/officeDocument/2006/relationships/hyperlink" Target="http://womentakingastand.blogspot.com/2011/11/answering-call.html" TargetMode="External"/><Relationship Id="rId4" Type="http://schemas.openxmlformats.org/officeDocument/2006/relationships/image" Target="../media/image73.jpeg"/></Relationships>
</file>

<file path=ppt/slides/_rels/slide58.xml.rels><?xml version="1.0" encoding="UTF-8" standalone="yes"?>
<Relationships xmlns="http://schemas.openxmlformats.org/package/2006/relationships"><Relationship Id="rId3" Type="http://schemas.openxmlformats.org/officeDocument/2006/relationships/image" Target="../media/image72.svg"/><Relationship Id="rId2" Type="http://schemas.openxmlformats.org/officeDocument/2006/relationships/image" Target="../media/image71.png"/><Relationship Id="rId1" Type="http://schemas.openxmlformats.org/officeDocument/2006/relationships/slideLayout" Target="../slideLayouts/slideLayout31.xml"/></Relationships>
</file>

<file path=ppt/slides/_rels/slide59.xml.rels><?xml version="1.0" encoding="UTF-8" standalone="yes"?>
<Relationships xmlns="http://schemas.openxmlformats.org/package/2006/relationships"><Relationship Id="rId3" Type="http://schemas.openxmlformats.org/officeDocument/2006/relationships/image" Target="../media/image72.svg"/><Relationship Id="rId2" Type="http://schemas.openxmlformats.org/officeDocument/2006/relationships/image" Target="../media/image71.png"/><Relationship Id="rId1" Type="http://schemas.openxmlformats.org/officeDocument/2006/relationships/slideLayout" Target="../slideLayouts/slideLayout31.xml"/></Relationships>
</file>

<file path=ppt/slides/_rels/slide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4.xml"/></Relationships>
</file>

<file path=ppt/slides/_rels/slide60.xml.rels><?xml version="1.0" encoding="UTF-8" standalone="yes"?>
<Relationships xmlns="http://schemas.openxmlformats.org/package/2006/relationships"><Relationship Id="rId3" Type="http://schemas.openxmlformats.org/officeDocument/2006/relationships/hyperlink" Target="https://www.inc.com/jeff-haden/how-to-make-the-perfect-job-offer-9-tips.html" TargetMode="External"/><Relationship Id="rId2" Type="http://schemas.openxmlformats.org/officeDocument/2006/relationships/image" Target="../media/image74.png"/><Relationship Id="rId1" Type="http://schemas.openxmlformats.org/officeDocument/2006/relationships/slideLayout" Target="../slideLayouts/slideLayout15.xml"/></Relationships>
</file>

<file path=ppt/slides/_rels/slide61.xml.rels><?xml version="1.0" encoding="UTF-8" standalone="yes"?>
<Relationships xmlns="http://schemas.openxmlformats.org/package/2006/relationships"><Relationship Id="rId3" Type="http://schemas.openxmlformats.org/officeDocument/2006/relationships/hyperlink" Target="https://pixabay.com/en/hand-hands-keep-time-clock-226708/" TargetMode="External"/><Relationship Id="rId2" Type="http://schemas.openxmlformats.org/officeDocument/2006/relationships/image" Target="../media/image75.jpeg"/><Relationship Id="rId1" Type="http://schemas.openxmlformats.org/officeDocument/2006/relationships/slideLayout" Target="../slideLayouts/slideLayout33.xml"/></Relationships>
</file>

<file path=ppt/slides/_rels/slide62.xml.rels><?xml version="1.0" encoding="UTF-8" standalone="yes"?>
<Relationships xmlns="http://schemas.openxmlformats.org/package/2006/relationships"><Relationship Id="rId3" Type="http://schemas.openxmlformats.org/officeDocument/2006/relationships/hyperlink" Target="http://www.svginger.com/2014/04/startup-do-dont/" TargetMode="External"/><Relationship Id="rId2" Type="http://schemas.openxmlformats.org/officeDocument/2006/relationships/image" Target="../media/image76.jpeg"/><Relationship Id="rId1" Type="http://schemas.openxmlformats.org/officeDocument/2006/relationships/slideLayout" Target="../slideLayouts/slideLayout33.xml"/></Relationships>
</file>

<file path=ppt/slides/_rels/slide63.xml.rels><?xml version="1.0" encoding="UTF-8" standalone="yes"?>
<Relationships xmlns="http://schemas.openxmlformats.org/package/2006/relationships"><Relationship Id="rId3" Type="http://schemas.openxmlformats.org/officeDocument/2006/relationships/hyperlink" Target="http://eduspiral.com/2013/02/16/banking-and-finance-your-love-for-money-as-your-career/" TargetMode="External"/><Relationship Id="rId2" Type="http://schemas.openxmlformats.org/officeDocument/2006/relationships/image" Target="../media/image77.jpeg"/><Relationship Id="rId1" Type="http://schemas.openxmlformats.org/officeDocument/2006/relationships/slideLayout" Target="../slideLayouts/slideLayout33.xml"/></Relationships>
</file>

<file path=ppt/slides/_rels/slide64.xml.rels><?xml version="1.0" encoding="UTF-8" standalone="yes"?>
<Relationships xmlns="http://schemas.openxmlformats.org/package/2006/relationships"><Relationship Id="rId3" Type="http://schemas.openxmlformats.org/officeDocument/2006/relationships/hyperlink" Target="https://www.peoplematters.in/article/compensation-benefits/overall-salary-increase-108-2015-10738" TargetMode="External"/><Relationship Id="rId2" Type="http://schemas.openxmlformats.org/officeDocument/2006/relationships/image" Target="../media/image78.jpeg"/><Relationship Id="rId1" Type="http://schemas.openxmlformats.org/officeDocument/2006/relationships/slideLayout" Target="../slideLayouts/slideLayout33.xml"/></Relationships>
</file>

<file path=ppt/slides/_rels/slide65.xml.rels><?xml version="1.0" encoding="UTF-8" standalone="yes"?>
<Relationships xmlns="http://schemas.openxmlformats.org/package/2006/relationships"><Relationship Id="rId3" Type="http://schemas.openxmlformats.org/officeDocument/2006/relationships/hyperlink" Target="https://www.peoplematters.in/blog/employee-engagement/10-reasons-why-top-talent-stay-you-13324" TargetMode="External"/><Relationship Id="rId2" Type="http://schemas.openxmlformats.org/officeDocument/2006/relationships/image" Target="../media/image79.jpg"/><Relationship Id="rId1" Type="http://schemas.openxmlformats.org/officeDocument/2006/relationships/slideLayout" Target="../slideLayouts/slideLayout33.xml"/></Relationships>
</file>

<file path=ppt/slides/_rels/slide66.xml.rels><?xml version="1.0" encoding="UTF-8" standalone="yes"?>
<Relationships xmlns="http://schemas.openxmlformats.org/package/2006/relationships"><Relationship Id="rId3" Type="http://schemas.openxmlformats.org/officeDocument/2006/relationships/hyperlink" Target="http://womentakingastand.blogspot.com/2012/02/listen-to-meeee.html" TargetMode="External"/><Relationship Id="rId2" Type="http://schemas.openxmlformats.org/officeDocument/2006/relationships/image" Target="../media/image80.gif"/><Relationship Id="rId1" Type="http://schemas.openxmlformats.org/officeDocument/2006/relationships/slideLayout" Target="../slideLayouts/slideLayout33.xml"/></Relationships>
</file>

<file path=ppt/slides/_rels/slide67.xml.rels><?xml version="1.0" encoding="UTF-8" standalone="yes"?>
<Relationships xmlns="http://schemas.openxmlformats.org/package/2006/relationships"><Relationship Id="rId3" Type="http://schemas.openxmlformats.org/officeDocument/2006/relationships/hyperlink" Target="http://www.chaidir.web.id/2013/04/trik-menebak-tanggal-lahir.html" TargetMode="External"/><Relationship Id="rId2" Type="http://schemas.openxmlformats.org/officeDocument/2006/relationships/image" Target="../media/image81.jpg"/><Relationship Id="rId1" Type="http://schemas.openxmlformats.org/officeDocument/2006/relationships/slideLayout" Target="../slideLayouts/slideLayout33.xml"/></Relationships>
</file>

<file path=ppt/slides/_rels/slide68.xml.rels><?xml version="1.0" encoding="UTF-8" standalone="yes"?>
<Relationships xmlns="http://schemas.openxmlformats.org/package/2006/relationships"><Relationship Id="rId3" Type="http://schemas.openxmlformats.org/officeDocument/2006/relationships/hyperlink" Target="http://2012books.lardbucket.org/books/beginning-project-management-v1.0/s07-01-working-with-individuals.html" TargetMode="External"/><Relationship Id="rId2" Type="http://schemas.openxmlformats.org/officeDocument/2006/relationships/image" Target="../media/image82.jpeg"/><Relationship Id="rId1" Type="http://schemas.openxmlformats.org/officeDocument/2006/relationships/slideLayout" Target="../slideLayouts/slideLayout33.xml"/></Relationships>
</file>

<file path=ppt/slides/_rels/slide69.xml.rels><?xml version="1.0" encoding="UTF-8" standalone="yes"?>
<Relationships xmlns="http://schemas.openxmlformats.org/package/2006/relationships"><Relationship Id="rId3" Type="http://schemas.openxmlformats.org/officeDocument/2006/relationships/hyperlink" Target="http://www.spring.org.uk/2016/04/instantly-read-someones-personality-one-question.php" TargetMode="External"/><Relationship Id="rId2" Type="http://schemas.openxmlformats.org/officeDocument/2006/relationships/image" Target="../media/image83.jpeg"/><Relationship Id="rId1" Type="http://schemas.openxmlformats.org/officeDocument/2006/relationships/slideLayout" Target="../slideLayouts/slideLayout33.xml"/></Relationships>
</file>

<file path=ppt/slides/_rels/slide7.xml.rels><?xml version="1.0" encoding="UTF-8" standalone="yes"?>
<Relationships xmlns="http://schemas.openxmlformats.org/package/2006/relationships"><Relationship Id="rId3" Type="http://schemas.openxmlformats.org/officeDocument/2006/relationships/image" Target="../media/image26.svg"/><Relationship Id="rId2" Type="http://schemas.openxmlformats.org/officeDocument/2006/relationships/image" Target="../media/image25.png"/><Relationship Id="rId1" Type="http://schemas.openxmlformats.org/officeDocument/2006/relationships/slideLayout" Target="../slideLayouts/slideLayout34.xml"/><Relationship Id="rId5" Type="http://schemas.openxmlformats.org/officeDocument/2006/relationships/hyperlink" Target="https://www.flickr.com/photos/141761303@N08/24835247668" TargetMode="External"/><Relationship Id="rId4" Type="http://schemas.openxmlformats.org/officeDocument/2006/relationships/image" Target="../media/image27.jpeg"/></Relationships>
</file>

<file path=ppt/slides/_rels/slide70.xml.rels><?xml version="1.0" encoding="UTF-8" standalone="yes"?>
<Relationships xmlns="http://schemas.openxmlformats.org/package/2006/relationships"><Relationship Id="rId2" Type="http://schemas.openxmlformats.org/officeDocument/2006/relationships/hyperlink" Target="https://resources.workable.com/candidate-rejection-letter-template" TargetMode="External"/><Relationship Id="rId1" Type="http://schemas.openxmlformats.org/officeDocument/2006/relationships/slideLayout" Target="../slideLayouts/slideLayout49.xml"/></Relationships>
</file>

<file path=ppt/slides/_rels/slide71.xml.rels><?xml version="1.0" encoding="UTF-8" standalone="yes"?>
<Relationships xmlns="http://schemas.openxmlformats.org/package/2006/relationships"><Relationship Id="rId3" Type="http://schemas.openxmlformats.org/officeDocument/2006/relationships/hyperlink" Target="http://openclipart.org/detail/193532/contract-by-alastair-193532" TargetMode="External"/><Relationship Id="rId2" Type="http://schemas.openxmlformats.org/officeDocument/2006/relationships/image" Target="../media/image84.png"/><Relationship Id="rId1" Type="http://schemas.openxmlformats.org/officeDocument/2006/relationships/slideLayout" Target="../slideLayouts/slideLayout25.xml"/></Relationships>
</file>

<file path=ppt/slides/_rels/slide72.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14.xml"/></Relationships>
</file>

<file path=ppt/slides/_rels/slide73.xml.rels><?xml version="1.0" encoding="UTF-8" standalone="yes"?>
<Relationships xmlns="http://schemas.openxmlformats.org/package/2006/relationships"><Relationship Id="rId3" Type="http://schemas.openxmlformats.org/officeDocument/2006/relationships/hyperlink" Target="https://www.gov.uk/register-employer" TargetMode="External"/><Relationship Id="rId2" Type="http://schemas.openxmlformats.org/officeDocument/2006/relationships/hyperlink" Target="https://www.gov.uk/government/publications/preventing-illegal-working-guidance-for-employers-october-2013.html" TargetMode="External"/><Relationship Id="rId1" Type="http://schemas.openxmlformats.org/officeDocument/2006/relationships/slideLayout" Target="../slideLayouts/slideLayout50.xml"/><Relationship Id="rId4" Type="http://schemas.openxmlformats.org/officeDocument/2006/relationships/image" Target="../media/image86.png"/></Relationships>
</file>

<file path=ppt/slides/_rels/slide74.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hyperlink" Target="https://www.revenue.ie/en/online-services/support/help-guides/eregistration/index.aspx" TargetMode="External"/><Relationship Id="rId1" Type="http://schemas.openxmlformats.org/officeDocument/2006/relationships/slideLayout" Target="../slideLayouts/slideLayout50.xml"/></Relationships>
</file>

<file path=ppt/slides/_rels/slide75.xml.rels><?xml version="1.0" encoding="UTF-8" standalone="yes"?>
<Relationships xmlns="http://schemas.openxmlformats.org/package/2006/relationships"><Relationship Id="rId3" Type="http://schemas.openxmlformats.org/officeDocument/2006/relationships/hyperlink" Target="https://www.revenue.ie/en/employing-people/becoming-an-employer-and-ongoing-obligations/employer-obligations-from-1-january-2019/payroll-submissions.aspx" TargetMode="External"/><Relationship Id="rId2" Type="http://schemas.openxmlformats.org/officeDocument/2006/relationships/hyperlink" Target="https://www.smallbizdaily.com/setting-up-your-payroll-uk/" TargetMode="External"/><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77.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14.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79.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3" Type="http://schemas.openxmlformats.org/officeDocument/2006/relationships/image" Target="../media/image26.svg"/><Relationship Id="rId2" Type="http://schemas.openxmlformats.org/officeDocument/2006/relationships/image" Target="../media/image25.png"/><Relationship Id="rId1" Type="http://schemas.openxmlformats.org/officeDocument/2006/relationships/slideLayout" Target="../slideLayouts/slideLayout33.xml"/><Relationship Id="rId5" Type="http://schemas.openxmlformats.org/officeDocument/2006/relationships/hyperlink" Target="http://wehavemovedtousa.blogspot.com/2010/11/busy-bee.html" TargetMode="External"/><Relationship Id="rId4" Type="http://schemas.openxmlformats.org/officeDocument/2006/relationships/image" Target="../media/image28.jpg"/></Relationships>
</file>

<file path=ppt/slides/_rels/slide80.xml.rels><?xml version="1.0" encoding="UTF-8" standalone="yes"?>
<Relationships xmlns="http://schemas.openxmlformats.org/package/2006/relationships"><Relationship Id="rId3" Type="http://schemas.openxmlformats.org/officeDocument/2006/relationships/hyperlink" Target="https://www.gov.uk/night-working-hours" TargetMode="External"/><Relationship Id="rId7" Type="http://schemas.openxmlformats.org/officeDocument/2006/relationships/image" Target="../media/image86.png"/><Relationship Id="rId2" Type="http://schemas.openxmlformats.org/officeDocument/2006/relationships/hyperlink" Target="https://www.gov.uk/sunday-working" TargetMode="External"/><Relationship Id="rId1" Type="http://schemas.openxmlformats.org/officeDocument/2006/relationships/slideLayout" Target="../slideLayouts/slideLayout10.xml"/><Relationship Id="rId6" Type="http://schemas.openxmlformats.org/officeDocument/2006/relationships/hyperlink" Target="https://www.gov.uk/employer-relocation-your-rights" TargetMode="External"/><Relationship Id="rId5" Type="http://schemas.openxmlformats.org/officeDocument/2006/relationships/hyperlink" Target="https://www.gov.uk/holiday-entitlement-rights" TargetMode="External"/><Relationship Id="rId4" Type="http://schemas.openxmlformats.org/officeDocument/2006/relationships/hyperlink" Target="https://www.gov.uk/overtime-your-rights/overview" TargetMode="External"/></Relationships>
</file>

<file path=ppt/slides/_rels/slide81.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10.xml"/></Relationships>
</file>

<file path=ppt/slides/_rels/slide82.xml.rels><?xml version="1.0" encoding="UTF-8" standalone="yes"?>
<Relationships xmlns="http://schemas.openxmlformats.org/package/2006/relationships"><Relationship Id="rId3" Type="http://schemas.openxmlformats.org/officeDocument/2006/relationships/hyperlink" Target="https://www.gov.uk/government/publications/employment-particulars-written-statement-form" TargetMode="External"/><Relationship Id="rId2" Type="http://schemas.openxmlformats.org/officeDocument/2006/relationships/hyperlink" Target="http://www.nidirect.gov.uk/written-statement-of-employment-particulars" TargetMode="External"/><Relationship Id="rId1" Type="http://schemas.openxmlformats.org/officeDocument/2006/relationships/slideLayout" Target="../slideLayouts/slideLayout10.xml"/><Relationship Id="rId4" Type="http://schemas.openxmlformats.org/officeDocument/2006/relationships/image" Target="../media/image86.png"/></Relationships>
</file>

<file path=ppt/slides/_rels/slide83.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hyperlink" Target="https://www.citizensinformation.ie/en/employment/employment_rights_and_conditions/contracts_of_employment/fixed_term_or_specified_purpose_contracts.en.html" TargetMode="External"/><Relationship Id="rId1" Type="http://schemas.openxmlformats.org/officeDocument/2006/relationships/slideLayout" Target="../slideLayouts/slideLayout10.xml"/></Relationships>
</file>

<file path=ppt/slides/_rels/slide84.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hyperlink" Target="https://www.citizensinformation.ie/en/employment/employment_rights_and_conditions/contracts_of_employment/contract_of_employment.html#startcontent" TargetMode="External"/><Relationship Id="rId1" Type="http://schemas.openxmlformats.org/officeDocument/2006/relationships/slideLayout" Target="../slideLayouts/slideLayout10.xml"/><Relationship Id="rId5" Type="http://schemas.openxmlformats.org/officeDocument/2006/relationships/image" Target="../media/image87.png"/><Relationship Id="rId4" Type="http://schemas.openxmlformats.org/officeDocument/2006/relationships/image" Target="../media/image90.png"/></Relationships>
</file>

<file path=ppt/slides/_rels/slide8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1.png"/><Relationship Id="rId1" Type="http://schemas.openxmlformats.org/officeDocument/2006/relationships/slideLayout" Target="../slideLayouts/slideLayout56.xml"/></Relationships>
</file>

<file path=ppt/slides/_rels/slide9.xml.rels><?xml version="1.0" encoding="UTF-8" standalone="yes"?>
<Relationships xmlns="http://schemas.openxmlformats.org/package/2006/relationships"><Relationship Id="rId3" Type="http://schemas.openxmlformats.org/officeDocument/2006/relationships/image" Target="../media/image26.svg"/><Relationship Id="rId2" Type="http://schemas.openxmlformats.org/officeDocument/2006/relationships/image" Target="../media/image25.png"/><Relationship Id="rId1" Type="http://schemas.openxmlformats.org/officeDocument/2006/relationships/slideLayout" Target="../slideLayouts/slideLayout3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p:cNvSpPr>
            <a:spLocks noGrp="1"/>
          </p:cNvSpPr>
          <p:nvPr>
            <p:ph type="body" sz="quarter" idx="12"/>
          </p:nvPr>
        </p:nvSpPr>
        <p:spPr>
          <a:xfrm>
            <a:off x="673903" y="2775738"/>
            <a:ext cx="3587201" cy="2472917"/>
          </a:xfrm>
        </p:spPr>
        <p:txBody>
          <a:bodyPr>
            <a:normAutofit/>
          </a:bodyPr>
          <a:lstStyle/>
          <a:p>
            <a:r>
              <a:rPr lang="en-US" sz="2800" b="1" dirty="0">
                <a:solidFill>
                  <a:srgbClr val="CE1779"/>
                </a:solidFill>
              </a:rPr>
              <a:t>MODULE 4: </a:t>
            </a:r>
            <a:r>
              <a:rPr lang="en-US" b="1" dirty="0"/>
              <a:t>	</a:t>
            </a:r>
          </a:p>
          <a:p>
            <a:pPr>
              <a:lnSpc>
                <a:spcPct val="100000"/>
              </a:lnSpc>
            </a:pPr>
            <a:endParaRPr lang="en-US" sz="300" b="1" dirty="0"/>
          </a:p>
          <a:p>
            <a:pPr>
              <a:lnSpc>
                <a:spcPct val="100000"/>
              </a:lnSpc>
              <a:spcBef>
                <a:spcPts val="0"/>
              </a:spcBef>
            </a:pPr>
            <a:r>
              <a:rPr lang="en-IE" sz="3300" b="1" dirty="0"/>
              <a:t>THE PROCESS, ATTRACTING TALENT</a:t>
            </a:r>
            <a:endParaRPr lang="en-US" sz="3300" b="1" dirty="0"/>
          </a:p>
        </p:txBody>
      </p:sp>
      <p:sp>
        <p:nvSpPr>
          <p:cNvPr id="12" name="Picture Placeholder 16">
            <a:extLst>
              <a:ext uri="{FF2B5EF4-FFF2-40B4-BE49-F238E27FC236}">
                <a16:creationId xmlns:a16="http://schemas.microsoft.com/office/drawing/2014/main" id="{D5BA23C3-2299-924F-BC5D-675D454AB30B}"/>
              </a:ext>
            </a:extLst>
          </p:cNvPr>
          <p:cNvSpPr txBox="1">
            <a:spLocks/>
          </p:cNvSpPr>
          <p:nvPr/>
        </p:nvSpPr>
        <p:spPr>
          <a:xfrm>
            <a:off x="5451904" y="16556"/>
            <a:ext cx="6740095" cy="6841444"/>
          </a:xfrm>
          <a:custGeom>
            <a:avLst/>
            <a:gdLst>
              <a:gd name="connsiteX0" fmla="*/ 6723802 w 6723803"/>
              <a:gd name="connsiteY0" fmla="*/ 0 h 6824907"/>
              <a:gd name="connsiteX1" fmla="*/ 6723803 w 6723803"/>
              <a:gd name="connsiteY1" fmla="*/ 6824907 h 6824907"/>
              <a:gd name="connsiteX2" fmla="*/ 2829368 w 6723803"/>
              <a:gd name="connsiteY2" fmla="*/ 6824907 h 6824907"/>
              <a:gd name="connsiteX3" fmla="*/ 0 w 6723803"/>
              <a:gd name="connsiteY3" fmla="*/ 4877830 h 6824907"/>
            </a:gdLst>
            <a:ahLst/>
            <a:cxnLst>
              <a:cxn ang="0">
                <a:pos x="connsiteX0" y="connsiteY0"/>
              </a:cxn>
              <a:cxn ang="0">
                <a:pos x="connsiteX1" y="connsiteY1"/>
              </a:cxn>
              <a:cxn ang="0">
                <a:pos x="connsiteX2" y="connsiteY2"/>
              </a:cxn>
              <a:cxn ang="0">
                <a:pos x="connsiteX3" y="connsiteY3"/>
              </a:cxn>
            </a:cxnLst>
            <a:rect l="l" t="t" r="r" b="b"/>
            <a:pathLst>
              <a:path w="6723803" h="6824907">
                <a:moveTo>
                  <a:pt x="6723802" y="0"/>
                </a:moveTo>
                <a:lnTo>
                  <a:pt x="6723803" y="6824907"/>
                </a:lnTo>
                <a:lnTo>
                  <a:pt x="2829368" y="6824907"/>
                </a:lnTo>
                <a:lnTo>
                  <a:pt x="0" y="4877830"/>
                </a:lnTo>
                <a:close/>
              </a:path>
            </a:pathLst>
          </a:custGeom>
          <a:solidFill>
            <a:srgbClr val="02917D"/>
          </a:solidFill>
        </p:spPr>
        <p:txBody>
          <a:bodyPr vert="horz" wrap="square" lIns="91440" tIns="45720" rIns="91440" bIns="45720" rtlCol="0">
            <a:noAutofit/>
          </a:bodyPr>
          <a:lstStyle>
            <a:lvl1pPr marL="0" indent="0" algn="l" defTabSz="914400" rtl="0" eaLnBrk="1" latinLnBrk="0" hangingPunct="1">
              <a:lnSpc>
                <a:spcPct val="90000"/>
              </a:lnSpc>
              <a:spcBef>
                <a:spcPts val="1000"/>
              </a:spcBef>
              <a:buFont typeface="Arial"/>
              <a:buNone/>
              <a:defRPr sz="3200" kern="1200" baseline="0">
                <a:solidFill>
                  <a:srgbClr val="6D6E6C"/>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endParaRPr lang="en-US" dirty="0"/>
          </a:p>
          <a:p>
            <a:endParaRPr lang="en-US" dirty="0"/>
          </a:p>
          <a:p>
            <a:endParaRPr lang="en-US" dirty="0"/>
          </a:p>
          <a:p>
            <a:endParaRPr lang="en-US" dirty="0"/>
          </a:p>
          <a:p>
            <a:endParaRPr lang="en-US" dirty="0"/>
          </a:p>
          <a:p>
            <a:endParaRPr lang="en-US" dirty="0"/>
          </a:p>
          <a:p>
            <a:endParaRPr lang="en-US" dirty="0"/>
          </a:p>
        </p:txBody>
      </p:sp>
      <p:sp>
        <p:nvSpPr>
          <p:cNvPr id="9" name="Picture Placeholder 16">
            <a:extLst>
              <a:ext uri="{FF2B5EF4-FFF2-40B4-BE49-F238E27FC236}">
                <a16:creationId xmlns:a16="http://schemas.microsoft.com/office/drawing/2014/main" id="{8F01A517-29B2-EA4E-9B40-B7F04D511AD2}"/>
              </a:ext>
            </a:extLst>
          </p:cNvPr>
          <p:cNvSpPr txBox="1">
            <a:spLocks/>
          </p:cNvSpPr>
          <p:nvPr/>
        </p:nvSpPr>
        <p:spPr>
          <a:xfrm>
            <a:off x="5451905" y="12700"/>
            <a:ext cx="6740095" cy="6841444"/>
          </a:xfrm>
          <a:custGeom>
            <a:avLst/>
            <a:gdLst>
              <a:gd name="connsiteX0" fmla="*/ 6723802 w 6723803"/>
              <a:gd name="connsiteY0" fmla="*/ 0 h 6824907"/>
              <a:gd name="connsiteX1" fmla="*/ 6723803 w 6723803"/>
              <a:gd name="connsiteY1" fmla="*/ 6824907 h 6824907"/>
              <a:gd name="connsiteX2" fmla="*/ 2829368 w 6723803"/>
              <a:gd name="connsiteY2" fmla="*/ 6824907 h 6824907"/>
              <a:gd name="connsiteX3" fmla="*/ 0 w 6723803"/>
              <a:gd name="connsiteY3" fmla="*/ 4877830 h 6824907"/>
            </a:gdLst>
            <a:ahLst/>
            <a:cxnLst>
              <a:cxn ang="0">
                <a:pos x="connsiteX0" y="connsiteY0"/>
              </a:cxn>
              <a:cxn ang="0">
                <a:pos x="connsiteX1" y="connsiteY1"/>
              </a:cxn>
              <a:cxn ang="0">
                <a:pos x="connsiteX2" y="connsiteY2"/>
              </a:cxn>
              <a:cxn ang="0">
                <a:pos x="connsiteX3" y="connsiteY3"/>
              </a:cxn>
            </a:cxnLst>
            <a:rect l="l" t="t" r="r" b="b"/>
            <a:pathLst>
              <a:path w="6723803" h="6824907">
                <a:moveTo>
                  <a:pt x="6723802" y="0"/>
                </a:moveTo>
                <a:lnTo>
                  <a:pt x="6723803" y="6824907"/>
                </a:lnTo>
                <a:lnTo>
                  <a:pt x="2829368" y="6824907"/>
                </a:lnTo>
                <a:lnTo>
                  <a:pt x="0" y="4877830"/>
                </a:lnTo>
                <a:close/>
              </a:path>
            </a:pathLst>
          </a:custGeom>
          <a:blipFill>
            <a:blip r:embed="rId2" cstate="screen">
              <a:extLst>
                <a:ext uri="{28A0092B-C50C-407E-A947-70E740481C1C}">
                  <a14:useLocalDpi xmlns:a14="http://schemas.microsoft.com/office/drawing/2010/main"/>
                </a:ext>
              </a:extLst>
            </a:blip>
            <a:stretch>
              <a:fillRect l="9556" t="4394"/>
            </a:stretch>
          </a:blipFill>
        </p:spPr>
        <p:txBody>
          <a:bodyPr vert="horz" wrap="square" lIns="91440" tIns="45720" rIns="91440" bIns="45720" rtlCol="0">
            <a:noAutofit/>
          </a:bodyPr>
          <a:lstStyle>
            <a:lvl1pPr marL="0" indent="0" algn="l" defTabSz="914400" rtl="0" eaLnBrk="1" latinLnBrk="0" hangingPunct="1">
              <a:lnSpc>
                <a:spcPct val="90000"/>
              </a:lnSpc>
              <a:spcBef>
                <a:spcPts val="1000"/>
              </a:spcBef>
              <a:buFont typeface="Arial"/>
              <a:buNone/>
              <a:defRPr sz="3200" kern="1200" baseline="0">
                <a:solidFill>
                  <a:srgbClr val="6D6E6C"/>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endParaRPr lang="en-US" dirty="0"/>
          </a:p>
          <a:p>
            <a:endParaRPr lang="en-US" dirty="0"/>
          </a:p>
          <a:p>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11125506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AC7B6CA-280E-EB41-8472-B334B494A9BE}"/>
              </a:ext>
            </a:extLst>
          </p:cNvPr>
          <p:cNvSpPr>
            <a:spLocks noGrp="1"/>
          </p:cNvSpPr>
          <p:nvPr>
            <p:ph type="body" sz="quarter" idx="20"/>
          </p:nvPr>
        </p:nvSpPr>
        <p:spPr>
          <a:xfrm>
            <a:off x="5698575" y="1426543"/>
            <a:ext cx="6288638" cy="3722513"/>
          </a:xfrm>
        </p:spPr>
        <p:txBody>
          <a:bodyPr/>
          <a:lstStyle/>
          <a:p>
            <a:pPr fontAlgn="base"/>
            <a:r>
              <a:rPr lang="en-IE" dirty="0"/>
              <a:t>There are the</a:t>
            </a:r>
            <a:r>
              <a:rPr lang="en-IE" dirty="0">
                <a:solidFill>
                  <a:srgbClr val="CE1779"/>
                </a:solidFill>
              </a:rPr>
              <a:t> 3 main advantages </a:t>
            </a:r>
            <a:r>
              <a:rPr lang="en-IE" dirty="0"/>
              <a:t>of using a recruitment agency:</a:t>
            </a:r>
            <a:endParaRPr lang="en-IE" sz="2800" dirty="0"/>
          </a:p>
          <a:p>
            <a:pPr marL="569912" lvl="1" indent="-457200" algn="l" fontAlgn="base">
              <a:buClr>
                <a:srgbClr val="CE1779"/>
              </a:buClr>
              <a:buFont typeface="+mj-lt"/>
              <a:buAutoNum type="arabicPeriod"/>
            </a:pPr>
            <a:endParaRPr lang="en-IE" sz="200" dirty="0">
              <a:solidFill>
                <a:srgbClr val="6D6E6C"/>
              </a:solidFill>
            </a:endParaRPr>
          </a:p>
          <a:p>
            <a:pPr marL="569912" lvl="1" indent="-457200" algn="l" fontAlgn="base">
              <a:spcBef>
                <a:spcPts val="100"/>
              </a:spcBef>
              <a:buClr>
                <a:srgbClr val="CE1779"/>
              </a:buClr>
              <a:buFont typeface="+mj-lt"/>
              <a:buAutoNum type="arabicPeriod" startAt="2"/>
            </a:pPr>
            <a:r>
              <a:rPr lang="en-US" dirty="0">
                <a:solidFill>
                  <a:srgbClr val="6D6E6C"/>
                </a:solidFill>
              </a:rPr>
              <a:t>H</a:t>
            </a:r>
            <a:r>
              <a:rPr lang="en-IE" dirty="0" err="1">
                <a:solidFill>
                  <a:srgbClr val="6D6E6C"/>
                </a:solidFill>
              </a:rPr>
              <a:t>igher</a:t>
            </a:r>
            <a:r>
              <a:rPr lang="en-IE" dirty="0">
                <a:solidFill>
                  <a:srgbClr val="6D6E6C"/>
                </a:solidFill>
              </a:rPr>
              <a:t> quality candidates - </a:t>
            </a:r>
            <a:r>
              <a:rPr lang="en-US" dirty="0">
                <a:solidFill>
                  <a:srgbClr val="6D6E6C"/>
                </a:solidFill>
              </a:rPr>
              <a:t>Using a recruitment agency can improve the quality of candidates in your recruitment process. Recruitment agencies </a:t>
            </a:r>
            <a:r>
              <a:rPr lang="en-US" b="1" dirty="0">
                <a:solidFill>
                  <a:srgbClr val="6D6E6C"/>
                </a:solidFill>
              </a:rPr>
              <a:t>already </a:t>
            </a:r>
            <a:r>
              <a:rPr lang="en-US" dirty="0">
                <a:solidFill>
                  <a:srgbClr val="6D6E6C"/>
                </a:solidFill>
              </a:rPr>
              <a:t>have a </a:t>
            </a:r>
            <a:r>
              <a:rPr lang="en-US" b="1" dirty="0">
                <a:solidFill>
                  <a:srgbClr val="6D6E6C"/>
                </a:solidFill>
              </a:rPr>
              <a:t>talent network</a:t>
            </a:r>
            <a:r>
              <a:rPr lang="en-US" dirty="0">
                <a:solidFill>
                  <a:srgbClr val="6D6E6C"/>
                </a:solidFill>
              </a:rPr>
              <a:t> of already </a:t>
            </a:r>
            <a:r>
              <a:rPr lang="en-US" b="1" dirty="0">
                <a:solidFill>
                  <a:srgbClr val="6D6E6C"/>
                </a:solidFill>
              </a:rPr>
              <a:t>vetted, </a:t>
            </a:r>
            <a:r>
              <a:rPr lang="en-US" dirty="0">
                <a:solidFill>
                  <a:srgbClr val="6D6E6C"/>
                </a:solidFill>
              </a:rPr>
              <a:t>pre-screened and pre-referenced candidates.  R</a:t>
            </a:r>
            <a:r>
              <a:rPr lang="en-IE" dirty="0" err="1">
                <a:solidFill>
                  <a:srgbClr val="6D6E6C"/>
                </a:solidFill>
              </a:rPr>
              <a:t>ecruitment</a:t>
            </a:r>
            <a:r>
              <a:rPr lang="en-IE" dirty="0">
                <a:solidFill>
                  <a:srgbClr val="6D6E6C"/>
                </a:solidFill>
              </a:rPr>
              <a:t> agency personnel are professionally trained to assess candidates.</a:t>
            </a:r>
            <a:endParaRPr lang="en-IE" sz="2800" dirty="0">
              <a:solidFill>
                <a:srgbClr val="6D6E6C"/>
              </a:solidFill>
            </a:endParaRPr>
          </a:p>
          <a:p>
            <a:pPr marL="569912" indent="-457200">
              <a:spcBef>
                <a:spcPts val="100"/>
              </a:spcBef>
              <a:buClr>
                <a:srgbClr val="CE1779"/>
              </a:buClr>
              <a:buFont typeface="+mj-lt"/>
              <a:buAutoNum type="arabicPeriod" startAt="3"/>
            </a:pPr>
            <a:r>
              <a:rPr lang="en-IE" dirty="0"/>
              <a:t>Many agencies specialize in recruiting for a certain industry, role or level.   They have built up industry contacts and use them</a:t>
            </a:r>
          </a:p>
        </p:txBody>
      </p:sp>
      <p:sp>
        <p:nvSpPr>
          <p:cNvPr id="3" name="Text Placeholder 2">
            <a:extLst>
              <a:ext uri="{FF2B5EF4-FFF2-40B4-BE49-F238E27FC236}">
                <a16:creationId xmlns:a16="http://schemas.microsoft.com/office/drawing/2014/main" id="{A9C2C26A-5D7B-1C49-90F3-45BA682EAF30}"/>
              </a:ext>
            </a:extLst>
          </p:cNvPr>
          <p:cNvSpPr>
            <a:spLocks noGrp="1"/>
          </p:cNvSpPr>
          <p:nvPr>
            <p:ph type="body" sz="quarter" idx="22"/>
          </p:nvPr>
        </p:nvSpPr>
        <p:spPr>
          <a:xfrm>
            <a:off x="5698576" y="695140"/>
            <a:ext cx="5689704" cy="857158"/>
          </a:xfrm>
        </p:spPr>
        <p:txBody>
          <a:bodyPr>
            <a:normAutofit/>
          </a:bodyPr>
          <a:lstStyle/>
          <a:p>
            <a:r>
              <a:rPr lang="en-US" dirty="0"/>
              <a:t>ADVANTAGES</a:t>
            </a:r>
          </a:p>
        </p:txBody>
      </p:sp>
      <p:sp>
        <p:nvSpPr>
          <p:cNvPr id="4" name="Text Placeholder 3">
            <a:extLst>
              <a:ext uri="{FF2B5EF4-FFF2-40B4-BE49-F238E27FC236}">
                <a16:creationId xmlns:a16="http://schemas.microsoft.com/office/drawing/2014/main" id="{7C11DBCA-A912-634D-AB32-76960313BEBE}"/>
              </a:ext>
            </a:extLst>
          </p:cNvPr>
          <p:cNvSpPr>
            <a:spLocks noGrp="1"/>
          </p:cNvSpPr>
          <p:nvPr>
            <p:ph type="body" sz="quarter" idx="23"/>
          </p:nvPr>
        </p:nvSpPr>
        <p:spPr>
          <a:xfrm>
            <a:off x="358938" y="460802"/>
            <a:ext cx="3584412" cy="5482798"/>
          </a:xfrm>
        </p:spPr>
        <p:txBody>
          <a:bodyPr/>
          <a:lstStyle/>
          <a:p>
            <a:r>
              <a:rPr lang="en-US" dirty="0"/>
              <a:t>USING A           </a:t>
            </a:r>
            <a:r>
              <a:rPr lang="en-US" b="1" dirty="0">
                <a:solidFill>
                  <a:srgbClr val="CE1779"/>
                </a:solidFill>
              </a:rPr>
              <a:t>THIRD-PARTY RECRUITER</a:t>
            </a:r>
          </a:p>
          <a:p>
            <a:endParaRPr lang="en-US" b="1" dirty="0">
              <a:solidFill>
                <a:srgbClr val="CE1779"/>
              </a:solidFill>
            </a:endParaRPr>
          </a:p>
          <a:p>
            <a:r>
              <a:rPr lang="en-US" sz="2400" i="1" dirty="0"/>
              <a:t>Third-party recruiters are agencies, </a:t>
            </a:r>
            <a:r>
              <a:rPr lang="en-US" sz="2400" i="1" dirty="0" err="1"/>
              <a:t>organisations</a:t>
            </a:r>
            <a:r>
              <a:rPr lang="en-US" sz="2400" i="1" dirty="0"/>
              <a:t>, or individuals recruiting candidates for temporary, part-time, or full-time employment opportunities for their clients. </a:t>
            </a:r>
            <a:endParaRPr lang="en-IE" sz="2400" i="1" dirty="0"/>
          </a:p>
          <a:p>
            <a:endParaRPr lang="en-IE" b="1" dirty="0">
              <a:solidFill>
                <a:srgbClr val="CE1779"/>
              </a:solidFill>
            </a:endParaRPr>
          </a:p>
        </p:txBody>
      </p:sp>
      <p:pic>
        <p:nvPicPr>
          <p:cNvPr id="11" name="Graphic 10" descr="Thumbs up sign">
            <a:extLst>
              <a:ext uri="{FF2B5EF4-FFF2-40B4-BE49-F238E27FC236}">
                <a16:creationId xmlns:a16="http://schemas.microsoft.com/office/drawing/2014/main" id="{4373A6CE-8AC1-174F-BE25-8A55657157C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298034" y="695140"/>
            <a:ext cx="639046" cy="639046"/>
          </a:xfrm>
          <a:prstGeom prst="rect">
            <a:avLst/>
          </a:prstGeom>
        </p:spPr>
      </p:pic>
    </p:spTree>
    <p:extLst>
      <p:ext uri="{BB962C8B-B14F-4D97-AF65-F5344CB8AC3E}">
        <p14:creationId xmlns:p14="http://schemas.microsoft.com/office/powerpoint/2010/main" val="32245630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AC7B6CA-280E-EB41-8472-B334B494A9BE}"/>
              </a:ext>
            </a:extLst>
          </p:cNvPr>
          <p:cNvSpPr>
            <a:spLocks noGrp="1"/>
          </p:cNvSpPr>
          <p:nvPr>
            <p:ph type="body" sz="quarter" idx="20"/>
          </p:nvPr>
        </p:nvSpPr>
        <p:spPr>
          <a:xfrm>
            <a:off x="5694300" y="1459941"/>
            <a:ext cx="6337119" cy="4000503"/>
          </a:xfrm>
        </p:spPr>
        <p:txBody>
          <a:bodyPr/>
          <a:lstStyle/>
          <a:p>
            <a:pPr marL="457200" lvl="0" indent="-457200" fontAlgn="base">
              <a:buClr>
                <a:srgbClr val="2E95D2"/>
              </a:buClr>
              <a:buFont typeface="+mj-lt"/>
              <a:buAutoNum type="arabicPeriod"/>
            </a:pPr>
            <a:r>
              <a:rPr lang="en-IE" dirty="0"/>
              <a:t>Higher cost – engaging a recruitment agency can be an </a:t>
            </a:r>
            <a:r>
              <a:rPr lang="en-IE" b="1" dirty="0"/>
              <a:t>expensive </a:t>
            </a:r>
            <a:r>
              <a:rPr lang="en-IE" dirty="0"/>
              <a:t>choice. In general, recruitment agencies’ fees are around</a:t>
            </a:r>
            <a:r>
              <a:rPr lang="en-IE" b="1" dirty="0"/>
              <a:t> 15 to 20% of the employee’s annual salary (UK) and even higher in some countries. </a:t>
            </a:r>
            <a:endParaRPr lang="en-IE" dirty="0"/>
          </a:p>
          <a:p>
            <a:pPr marL="457200" lvl="0" indent="-457200" fontAlgn="base">
              <a:buClr>
                <a:srgbClr val="2E95D2"/>
              </a:buClr>
              <a:buFont typeface="+mj-lt"/>
              <a:buAutoNum type="arabicPeriod"/>
            </a:pPr>
            <a:r>
              <a:rPr lang="en-IE" dirty="0"/>
              <a:t>Lack of employer branding - If you use recruitment agencies, you </a:t>
            </a:r>
            <a:r>
              <a:rPr lang="en-IE" b="1" dirty="0"/>
              <a:t>miss </a:t>
            </a:r>
            <a:r>
              <a:rPr lang="en-IE" dirty="0"/>
              <a:t>an opportunity to build your company’s reputation.  </a:t>
            </a:r>
            <a:r>
              <a:rPr lang="en-IE" b="1" dirty="0"/>
              <a:t>Someone else </a:t>
            </a:r>
            <a:r>
              <a:rPr lang="en-IE" dirty="0"/>
              <a:t>will be presenting and selling your brand to your potential candidates. Potential candidates will create their </a:t>
            </a:r>
            <a:r>
              <a:rPr lang="en-IE" b="1" dirty="0"/>
              <a:t>first impressio</a:t>
            </a:r>
            <a:r>
              <a:rPr lang="en-IE" dirty="0"/>
              <a:t>n of your company so you need to invest time with the agency to ensure they understand your company.</a:t>
            </a:r>
          </a:p>
        </p:txBody>
      </p:sp>
      <p:sp>
        <p:nvSpPr>
          <p:cNvPr id="3" name="Text Placeholder 2">
            <a:extLst>
              <a:ext uri="{FF2B5EF4-FFF2-40B4-BE49-F238E27FC236}">
                <a16:creationId xmlns:a16="http://schemas.microsoft.com/office/drawing/2014/main" id="{A9C2C26A-5D7B-1C49-90F3-45BA682EAF30}"/>
              </a:ext>
            </a:extLst>
          </p:cNvPr>
          <p:cNvSpPr>
            <a:spLocks noGrp="1"/>
          </p:cNvSpPr>
          <p:nvPr>
            <p:ph type="body" sz="quarter" idx="22"/>
          </p:nvPr>
        </p:nvSpPr>
        <p:spPr>
          <a:xfrm>
            <a:off x="5694301" y="602783"/>
            <a:ext cx="5579898" cy="857158"/>
          </a:xfrm>
        </p:spPr>
        <p:txBody>
          <a:bodyPr>
            <a:normAutofit/>
          </a:bodyPr>
          <a:lstStyle/>
          <a:p>
            <a:r>
              <a:rPr lang="en-US" dirty="0"/>
              <a:t>DISADVANTAGES</a:t>
            </a:r>
          </a:p>
        </p:txBody>
      </p:sp>
      <p:pic>
        <p:nvPicPr>
          <p:cNvPr id="11" name="Graphic 10" descr="Thumbs up sign">
            <a:extLst>
              <a:ext uri="{FF2B5EF4-FFF2-40B4-BE49-F238E27FC236}">
                <a16:creationId xmlns:a16="http://schemas.microsoft.com/office/drawing/2014/main" id="{4373A6CE-8AC1-174F-BE25-8A55657157C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flipV="1">
            <a:off x="4298034" y="711839"/>
            <a:ext cx="639046" cy="639046"/>
          </a:xfrm>
          <a:prstGeom prst="rect">
            <a:avLst/>
          </a:prstGeom>
        </p:spPr>
      </p:pic>
      <p:sp>
        <p:nvSpPr>
          <p:cNvPr id="9" name="Text Placeholder 3">
            <a:extLst>
              <a:ext uri="{FF2B5EF4-FFF2-40B4-BE49-F238E27FC236}">
                <a16:creationId xmlns:a16="http://schemas.microsoft.com/office/drawing/2014/main" id="{48CAD0FC-AE52-3842-92DE-0CC10F120FA1}"/>
              </a:ext>
            </a:extLst>
          </p:cNvPr>
          <p:cNvSpPr>
            <a:spLocks noGrp="1"/>
          </p:cNvSpPr>
          <p:nvPr>
            <p:ph type="body" sz="quarter" idx="23"/>
          </p:nvPr>
        </p:nvSpPr>
        <p:spPr>
          <a:xfrm>
            <a:off x="358938" y="460802"/>
            <a:ext cx="3584412" cy="5482798"/>
          </a:xfrm>
        </p:spPr>
        <p:txBody>
          <a:bodyPr/>
          <a:lstStyle/>
          <a:p>
            <a:pPr>
              <a:tabLst>
                <a:tab pos="3230563" algn="l"/>
              </a:tabLst>
            </a:pPr>
            <a:r>
              <a:rPr lang="en-US" dirty="0"/>
              <a:t>USING A           </a:t>
            </a:r>
            <a:r>
              <a:rPr lang="en-US" b="1" dirty="0">
                <a:solidFill>
                  <a:srgbClr val="2E95D2"/>
                </a:solidFill>
              </a:rPr>
              <a:t>THIRD-PARTY RECRUITER</a:t>
            </a:r>
          </a:p>
          <a:p>
            <a:endParaRPr lang="en-US" b="1" dirty="0">
              <a:solidFill>
                <a:srgbClr val="CE1779"/>
              </a:solidFill>
            </a:endParaRPr>
          </a:p>
          <a:p>
            <a:r>
              <a:rPr lang="en-US" sz="2400" i="1" dirty="0"/>
              <a:t>Third-party recruiters are agencies, </a:t>
            </a:r>
            <a:r>
              <a:rPr lang="en-US" sz="2400" i="1" dirty="0" err="1"/>
              <a:t>organisations</a:t>
            </a:r>
            <a:r>
              <a:rPr lang="en-US" sz="2400" i="1" dirty="0"/>
              <a:t>, or individuals recruiting candidates for temporary, part-time, or full-time employment opportunities for their clients. </a:t>
            </a:r>
            <a:endParaRPr lang="en-IE" sz="2400" i="1" dirty="0"/>
          </a:p>
          <a:p>
            <a:endParaRPr lang="en-IE" b="1" dirty="0">
              <a:solidFill>
                <a:srgbClr val="CE1779"/>
              </a:solidFill>
            </a:endParaRPr>
          </a:p>
        </p:txBody>
      </p:sp>
    </p:spTree>
    <p:extLst>
      <p:ext uri="{BB962C8B-B14F-4D97-AF65-F5344CB8AC3E}">
        <p14:creationId xmlns:p14="http://schemas.microsoft.com/office/powerpoint/2010/main" val="23164366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AC7B6CA-280E-EB41-8472-B334B494A9BE}"/>
              </a:ext>
            </a:extLst>
          </p:cNvPr>
          <p:cNvSpPr>
            <a:spLocks noGrp="1"/>
          </p:cNvSpPr>
          <p:nvPr>
            <p:ph type="body" sz="quarter" idx="20"/>
          </p:nvPr>
        </p:nvSpPr>
        <p:spPr>
          <a:xfrm>
            <a:off x="5694301" y="1459941"/>
            <a:ext cx="6292912" cy="4000503"/>
          </a:xfrm>
        </p:spPr>
        <p:txBody>
          <a:bodyPr/>
          <a:lstStyle/>
          <a:p>
            <a:pPr marL="457200" indent="-457200">
              <a:buClr>
                <a:srgbClr val="2E95D2"/>
              </a:buClr>
              <a:buFont typeface="+mj-lt"/>
              <a:buAutoNum type="arabicPeriod" startAt="3"/>
            </a:pPr>
            <a:r>
              <a:rPr lang="en-US" dirty="0"/>
              <a:t>Recruitment agencies can deliver the candidates that are the best fit for a certain position</a:t>
            </a:r>
            <a:r>
              <a:rPr lang="en-US" b="1" dirty="0"/>
              <a:t> </a:t>
            </a:r>
            <a:r>
              <a:rPr lang="en-US" dirty="0"/>
              <a:t>and role. However, they are much weaker at assessing a cultural fit with your values and priorities. </a:t>
            </a:r>
            <a:endParaRPr lang="en-IE" dirty="0"/>
          </a:p>
        </p:txBody>
      </p:sp>
      <p:sp>
        <p:nvSpPr>
          <p:cNvPr id="3" name="Text Placeholder 2">
            <a:extLst>
              <a:ext uri="{FF2B5EF4-FFF2-40B4-BE49-F238E27FC236}">
                <a16:creationId xmlns:a16="http://schemas.microsoft.com/office/drawing/2014/main" id="{A9C2C26A-5D7B-1C49-90F3-45BA682EAF30}"/>
              </a:ext>
            </a:extLst>
          </p:cNvPr>
          <p:cNvSpPr>
            <a:spLocks noGrp="1"/>
          </p:cNvSpPr>
          <p:nvPr>
            <p:ph type="body" sz="quarter" idx="22"/>
          </p:nvPr>
        </p:nvSpPr>
        <p:spPr>
          <a:xfrm>
            <a:off x="5694301" y="602783"/>
            <a:ext cx="5579898" cy="857158"/>
          </a:xfrm>
        </p:spPr>
        <p:txBody>
          <a:bodyPr>
            <a:normAutofit/>
          </a:bodyPr>
          <a:lstStyle/>
          <a:p>
            <a:r>
              <a:rPr lang="en-US" dirty="0"/>
              <a:t>DISADVANTAGES</a:t>
            </a:r>
          </a:p>
        </p:txBody>
      </p:sp>
      <p:pic>
        <p:nvPicPr>
          <p:cNvPr id="11" name="Graphic 10" descr="Thumbs up sign">
            <a:extLst>
              <a:ext uri="{FF2B5EF4-FFF2-40B4-BE49-F238E27FC236}">
                <a16:creationId xmlns:a16="http://schemas.microsoft.com/office/drawing/2014/main" id="{4373A6CE-8AC1-174F-BE25-8A55657157C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flipV="1">
            <a:off x="4298034" y="711839"/>
            <a:ext cx="639046" cy="639046"/>
          </a:xfrm>
          <a:prstGeom prst="rect">
            <a:avLst/>
          </a:prstGeom>
        </p:spPr>
      </p:pic>
      <p:sp>
        <p:nvSpPr>
          <p:cNvPr id="9" name="Text Placeholder 3">
            <a:extLst>
              <a:ext uri="{FF2B5EF4-FFF2-40B4-BE49-F238E27FC236}">
                <a16:creationId xmlns:a16="http://schemas.microsoft.com/office/drawing/2014/main" id="{48CAD0FC-AE52-3842-92DE-0CC10F120FA1}"/>
              </a:ext>
            </a:extLst>
          </p:cNvPr>
          <p:cNvSpPr>
            <a:spLocks noGrp="1"/>
          </p:cNvSpPr>
          <p:nvPr>
            <p:ph type="body" sz="quarter" idx="23"/>
          </p:nvPr>
        </p:nvSpPr>
        <p:spPr>
          <a:xfrm>
            <a:off x="358938" y="460802"/>
            <a:ext cx="3584412" cy="5482798"/>
          </a:xfrm>
        </p:spPr>
        <p:txBody>
          <a:bodyPr/>
          <a:lstStyle/>
          <a:p>
            <a:pPr>
              <a:tabLst>
                <a:tab pos="3230563" algn="l"/>
              </a:tabLst>
            </a:pPr>
            <a:r>
              <a:rPr lang="en-US" dirty="0"/>
              <a:t>USING A           </a:t>
            </a:r>
            <a:r>
              <a:rPr lang="en-US" b="1" dirty="0">
                <a:solidFill>
                  <a:srgbClr val="2E95D2"/>
                </a:solidFill>
              </a:rPr>
              <a:t>THIRD-PARTY RECRUITER</a:t>
            </a:r>
          </a:p>
          <a:p>
            <a:endParaRPr lang="en-US" b="1" dirty="0">
              <a:solidFill>
                <a:srgbClr val="CE1779"/>
              </a:solidFill>
            </a:endParaRPr>
          </a:p>
          <a:p>
            <a:r>
              <a:rPr lang="en-US" sz="2400" i="1" dirty="0"/>
              <a:t>Third-party recruiters are agencies, </a:t>
            </a:r>
            <a:r>
              <a:rPr lang="en-US" sz="2400" i="1" dirty="0" err="1"/>
              <a:t>organisations</a:t>
            </a:r>
            <a:r>
              <a:rPr lang="en-US" sz="2400" i="1" dirty="0"/>
              <a:t>, or individuals recruiting candidates for temporary, part-time, or full-time employment opportunities for their clients. </a:t>
            </a:r>
            <a:endParaRPr lang="en-IE" sz="2400" i="1" dirty="0"/>
          </a:p>
          <a:p>
            <a:endParaRPr lang="en-IE" b="1" dirty="0">
              <a:solidFill>
                <a:srgbClr val="CE1779"/>
              </a:solidFill>
            </a:endParaRPr>
          </a:p>
        </p:txBody>
      </p:sp>
    </p:spTree>
    <p:extLst>
      <p:ext uri="{BB962C8B-B14F-4D97-AF65-F5344CB8AC3E}">
        <p14:creationId xmlns:p14="http://schemas.microsoft.com/office/powerpoint/2010/main" val="26342419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DC3A3A36-777A-2743-A6CD-8C6557A36769}"/>
              </a:ext>
            </a:extLst>
          </p:cNvPr>
          <p:cNvSpPr>
            <a:spLocks noGrp="1"/>
          </p:cNvSpPr>
          <p:nvPr>
            <p:ph type="body" sz="quarter" idx="25"/>
          </p:nvPr>
        </p:nvSpPr>
        <p:spPr>
          <a:xfrm>
            <a:off x="0" y="4286249"/>
            <a:ext cx="12186838" cy="1757363"/>
          </a:xfrm>
          <a:solidFill>
            <a:schemeClr val="bg1"/>
          </a:solidFill>
        </p:spPr>
        <p:txBody>
          <a:bodyPr>
            <a:noAutofit/>
          </a:bodyPr>
          <a:lstStyle/>
          <a:p>
            <a:r>
              <a:rPr lang="en-US" sz="2400" dirty="0">
                <a:latin typeface="+mn-lt"/>
              </a:rPr>
              <a:t>Determining the cost-to-benefit ratio of spending your own vs a recruitment agency's time                on finding a new employee should help you decide which decision is best for you.                                      In some countries and regions, employment agencies operate as an external source of recruitment. Employment agencies are run by various sectors like private, public,                                 or government. These agencies hold a database of qualified candidates and                                                     </a:t>
            </a:r>
            <a:r>
              <a:rPr lang="en-US" sz="2400" dirty="0" err="1">
                <a:latin typeface="+mn-lt"/>
              </a:rPr>
              <a:t>organisations</a:t>
            </a:r>
            <a:r>
              <a:rPr lang="en-US" sz="2400" dirty="0">
                <a:latin typeface="+mn-lt"/>
              </a:rPr>
              <a:t> can use their services at a cost.</a:t>
            </a:r>
            <a:endParaRPr lang="en-IE" sz="2400" dirty="0">
              <a:latin typeface="+mn-lt"/>
            </a:endParaRPr>
          </a:p>
          <a:p>
            <a:endParaRPr lang="en-US" sz="2400" dirty="0">
              <a:latin typeface="+mn-lt"/>
            </a:endParaRPr>
          </a:p>
        </p:txBody>
      </p:sp>
      <p:pic>
        <p:nvPicPr>
          <p:cNvPr id="5" name="Picture Placeholder 4" descr="A picture containing clock&#10;&#10;Description automatically generated">
            <a:extLst>
              <a:ext uri="{FF2B5EF4-FFF2-40B4-BE49-F238E27FC236}">
                <a16:creationId xmlns:a16="http://schemas.microsoft.com/office/drawing/2014/main" id="{BA9B0C15-8149-094C-8FF8-3BF1F1B89F8A}"/>
              </a:ext>
            </a:extLst>
          </p:cNvPr>
          <p:cNvPicPr>
            <a:picLocks noGrp="1" noChangeAspect="1"/>
          </p:cNvPicPr>
          <p:nvPr>
            <p:ph type="pic" sz="quarter" idx="27"/>
          </p:nvPr>
        </p:nvPicPr>
        <p:blipFill rotWithShape="1">
          <a:blip r:embed="rId2" cstate="screen">
            <a:extLst>
              <a:ext uri="{28A0092B-C50C-407E-A947-70E740481C1C}">
                <a14:useLocalDpi xmlns:a14="http://schemas.microsoft.com/office/drawing/2010/main"/>
              </a:ext>
            </a:extLst>
          </a:blip>
          <a:srcRect r="-76"/>
          <a:stretch/>
        </p:blipFill>
        <p:spPr>
          <a:xfrm>
            <a:off x="9267" y="-1972"/>
            <a:ext cx="12186838" cy="3804275"/>
          </a:xfrm>
        </p:spPr>
      </p:pic>
    </p:spTree>
    <p:extLst>
      <p:ext uri="{BB962C8B-B14F-4D97-AF65-F5344CB8AC3E}">
        <p14:creationId xmlns:p14="http://schemas.microsoft.com/office/powerpoint/2010/main" val="29872020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A8360A5F-601F-984E-8ED6-CA92DCA037CF}"/>
              </a:ext>
            </a:extLst>
          </p:cNvPr>
          <p:cNvSpPr>
            <a:spLocks noGrp="1"/>
          </p:cNvSpPr>
          <p:nvPr>
            <p:ph type="body" sz="quarter" idx="16"/>
          </p:nvPr>
        </p:nvSpPr>
        <p:spPr/>
        <p:txBody>
          <a:bodyPr/>
          <a:lstStyle/>
          <a:p>
            <a:pPr algn="l"/>
            <a:r>
              <a:rPr lang="en-IE" dirty="0"/>
              <a:t>JOB ADVERTISING </a:t>
            </a:r>
            <a:endParaRPr lang="en-US" dirty="0"/>
          </a:p>
        </p:txBody>
      </p:sp>
      <p:sp>
        <p:nvSpPr>
          <p:cNvPr id="6" name="Text Placeholder 5">
            <a:extLst>
              <a:ext uri="{FF2B5EF4-FFF2-40B4-BE49-F238E27FC236}">
                <a16:creationId xmlns:a16="http://schemas.microsoft.com/office/drawing/2014/main" id="{6D67A6D4-9BB0-2A4E-84F2-71ED2FA79597}"/>
              </a:ext>
            </a:extLst>
          </p:cNvPr>
          <p:cNvSpPr>
            <a:spLocks noGrp="1"/>
          </p:cNvSpPr>
          <p:nvPr>
            <p:ph type="body" sz="quarter" idx="17"/>
          </p:nvPr>
        </p:nvSpPr>
        <p:spPr>
          <a:xfrm>
            <a:off x="729770" y="1994708"/>
            <a:ext cx="5366114" cy="3947440"/>
          </a:xfrm>
        </p:spPr>
        <p:txBody>
          <a:bodyPr/>
          <a:lstStyle/>
          <a:p>
            <a:pPr algn="just"/>
            <a:r>
              <a:rPr lang="en-IE" dirty="0"/>
              <a:t>Advertisements are the traditional, and for many, a preferred source of recruitment. Typically, the job vacancy is announced through various print and media channels. </a:t>
            </a:r>
          </a:p>
          <a:p>
            <a:pPr algn="just"/>
            <a:r>
              <a:rPr lang="en-IE" dirty="0"/>
              <a:t>The advert is preferred in a graphic design format using a summary of the job description and specifications of the job requirements which you have prepared as part of </a:t>
            </a:r>
            <a:r>
              <a:rPr lang="en-US" b="1" dirty="0"/>
              <a:t>Module 2  The role – who is your ideal employee? Crafting a winning job description</a:t>
            </a:r>
            <a:r>
              <a:rPr lang="en-IE" b="1" dirty="0"/>
              <a:t>.</a:t>
            </a:r>
            <a:r>
              <a:rPr lang="en-IE" dirty="0"/>
              <a:t>   </a:t>
            </a:r>
            <a:endParaRPr lang="en-US" dirty="0"/>
          </a:p>
        </p:txBody>
      </p:sp>
      <p:pic>
        <p:nvPicPr>
          <p:cNvPr id="16" name="Picture Placeholder 15" descr="A close up of a logo&#10;&#10;Description automatically generated">
            <a:extLst>
              <a:ext uri="{FF2B5EF4-FFF2-40B4-BE49-F238E27FC236}">
                <a16:creationId xmlns:a16="http://schemas.microsoft.com/office/drawing/2014/main" id="{75DFFDDC-C885-D742-A9C2-7FA910366805}"/>
              </a:ext>
            </a:extLst>
          </p:cNvPr>
          <p:cNvPicPr>
            <a:picLocks noGrp="1" noChangeAspect="1"/>
          </p:cNvPicPr>
          <p:nvPr>
            <p:ph type="pic" sz="quarter" idx="18"/>
          </p:nvPr>
        </p:nvPicPr>
        <p:blipFill rotWithShape="1">
          <a:blip r:embed="rId2" cstate="screen">
            <a:extLst>
              <a:ext uri="{28A0092B-C50C-407E-A947-70E740481C1C}">
                <a14:useLocalDpi xmlns:a14="http://schemas.microsoft.com/office/drawing/2010/main"/>
              </a:ext>
            </a:extLst>
          </a:blip>
          <a:srcRect b="-70"/>
          <a:stretch/>
        </p:blipFill>
        <p:spPr>
          <a:xfrm flipH="1">
            <a:off x="6325641" y="4724"/>
            <a:ext cx="5850251" cy="6782936"/>
          </a:xfrm>
        </p:spPr>
      </p:pic>
    </p:spTree>
    <p:extLst>
      <p:ext uri="{BB962C8B-B14F-4D97-AF65-F5344CB8AC3E}">
        <p14:creationId xmlns:p14="http://schemas.microsoft.com/office/powerpoint/2010/main" val="26418719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C02AD8C6-B058-1D48-874E-6DBFA890745E}"/>
              </a:ext>
            </a:extLst>
          </p:cNvPr>
          <p:cNvSpPr>
            <a:spLocks noGrp="1"/>
          </p:cNvSpPr>
          <p:nvPr>
            <p:ph type="body" sz="quarter" idx="13"/>
          </p:nvPr>
        </p:nvSpPr>
        <p:spPr>
          <a:xfrm>
            <a:off x="3900726" y="1007773"/>
            <a:ext cx="7407087" cy="697353"/>
          </a:xfrm>
        </p:spPr>
        <p:txBody>
          <a:bodyPr/>
          <a:lstStyle/>
          <a:p>
            <a:r>
              <a:rPr lang="en-IE" dirty="0"/>
              <a:t>JOB ADVERTISING </a:t>
            </a:r>
            <a:endParaRPr lang="en-US" dirty="0"/>
          </a:p>
          <a:p>
            <a:pPr algn="r"/>
            <a:endParaRPr lang="en-US" dirty="0"/>
          </a:p>
        </p:txBody>
      </p:sp>
      <p:sp>
        <p:nvSpPr>
          <p:cNvPr id="6" name="Text Placeholder 5">
            <a:extLst>
              <a:ext uri="{FF2B5EF4-FFF2-40B4-BE49-F238E27FC236}">
                <a16:creationId xmlns:a16="http://schemas.microsoft.com/office/drawing/2014/main" id="{C9F8CA24-887A-6443-957E-8E6ACB84F8D1}"/>
              </a:ext>
            </a:extLst>
          </p:cNvPr>
          <p:cNvSpPr>
            <a:spLocks noGrp="1"/>
          </p:cNvSpPr>
          <p:nvPr>
            <p:ph type="body" sz="quarter" idx="14"/>
          </p:nvPr>
        </p:nvSpPr>
        <p:spPr>
          <a:xfrm>
            <a:off x="3799115" y="2117448"/>
            <a:ext cx="8142514" cy="3975101"/>
          </a:xfrm>
        </p:spPr>
        <p:txBody>
          <a:bodyPr/>
          <a:lstStyle/>
          <a:p>
            <a:r>
              <a:rPr lang="en-IE" dirty="0"/>
              <a:t>Newspaper recruitment is the most effective method if you are trying to hire someone locally/regionally or if you sue specialist trade press to reach your ideal employee audience. </a:t>
            </a:r>
          </a:p>
          <a:p>
            <a:r>
              <a:rPr lang="en-IE" dirty="0"/>
              <a:t>It is also a more formal method of recruiting and suitable when hiring for senior positions.  </a:t>
            </a:r>
          </a:p>
          <a:p>
            <a:r>
              <a:rPr lang="en-IE" dirty="0"/>
              <a:t>Crafting a job advert needs effort but it will reap rewards. </a:t>
            </a:r>
          </a:p>
          <a:p>
            <a:endParaRPr lang="en-US" dirty="0"/>
          </a:p>
        </p:txBody>
      </p:sp>
      <p:pic>
        <p:nvPicPr>
          <p:cNvPr id="3" name="Picture 2" descr="A picture containing table&#10;&#10;Description automatically generated">
            <a:extLst>
              <a:ext uri="{FF2B5EF4-FFF2-40B4-BE49-F238E27FC236}">
                <a16:creationId xmlns:a16="http://schemas.microsoft.com/office/drawing/2014/main" id="{A85B1C80-465E-49F4-976B-B638135E2534}"/>
              </a:ext>
            </a:extLst>
          </p:cNvPr>
          <p:cNvPicPr>
            <a:picLocks noChangeAspect="1"/>
          </p:cNvPicPr>
          <p:nvPr/>
        </p:nvPicPr>
        <p:blipFill>
          <a:blip r:embed="rId2">
            <a:extLst>
              <a:ext uri="{837473B0-CC2E-450A-ABE3-18F120FF3D39}">
                <a1611:picAttrSrcUrl xmlns:a1611="http://schemas.microsoft.com/office/drawing/2016/11/main" r:id="rId3"/>
              </a:ext>
            </a:extLst>
          </a:blip>
          <a:stretch>
            <a:fillRect/>
          </a:stretch>
        </p:blipFill>
        <p:spPr>
          <a:xfrm>
            <a:off x="718456" y="3429000"/>
            <a:ext cx="2492829" cy="2492829"/>
          </a:xfrm>
          <a:prstGeom prst="rect">
            <a:avLst/>
          </a:prstGeom>
        </p:spPr>
      </p:pic>
    </p:spTree>
    <p:extLst>
      <p:ext uri="{BB962C8B-B14F-4D97-AF65-F5344CB8AC3E}">
        <p14:creationId xmlns:p14="http://schemas.microsoft.com/office/powerpoint/2010/main" val="359667891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04DC6611-545B-454E-A3C1-F3BD08CA6C4B}"/>
              </a:ext>
            </a:extLst>
          </p:cNvPr>
          <p:cNvSpPr>
            <a:spLocks noGrp="1"/>
          </p:cNvSpPr>
          <p:nvPr>
            <p:ph type="body" sz="quarter" idx="14"/>
          </p:nvPr>
        </p:nvSpPr>
        <p:spPr>
          <a:xfrm>
            <a:off x="433390" y="361426"/>
            <a:ext cx="9082087" cy="3975101"/>
          </a:xfrm>
          <a:solidFill>
            <a:schemeClr val="bg1"/>
          </a:solidFill>
        </p:spPr>
        <p:txBody>
          <a:bodyPr/>
          <a:lstStyle/>
          <a:p>
            <a:pPr marL="457200" lvl="0" indent="-457200">
              <a:spcBef>
                <a:spcPts val="100"/>
              </a:spcBef>
              <a:buClr>
                <a:srgbClr val="CE1779"/>
              </a:buClr>
              <a:buFont typeface="+mj-lt"/>
              <a:buAutoNum type="arabicPeriod"/>
            </a:pPr>
            <a:r>
              <a:rPr lang="en-IE" dirty="0"/>
              <a:t>Strong company branding – make sure you use the opportunity to share your brand </a:t>
            </a:r>
          </a:p>
          <a:p>
            <a:pPr marL="457200" lvl="0" indent="-457200">
              <a:spcBef>
                <a:spcPts val="100"/>
              </a:spcBef>
              <a:buClr>
                <a:srgbClr val="CE1779"/>
              </a:buClr>
              <a:buFont typeface="+mj-lt"/>
              <a:buAutoNum type="arabicPeriod"/>
            </a:pPr>
            <a:r>
              <a:rPr lang="en-IE" dirty="0"/>
              <a:t>Job title – Be clear. When conducting their search, job hunters will use these keywords and if your job title doesn’t conform, it could be harder for them to find your vacancy.  </a:t>
            </a:r>
          </a:p>
          <a:p>
            <a:pPr marL="457200" lvl="0" indent="-457200">
              <a:spcBef>
                <a:spcPts val="100"/>
              </a:spcBef>
              <a:buClr>
                <a:srgbClr val="CE1779"/>
              </a:buClr>
              <a:buFont typeface="+mj-lt"/>
              <a:buAutoNum type="arabicPeriod"/>
            </a:pPr>
            <a:r>
              <a:rPr lang="en-IE" dirty="0"/>
              <a:t>Salary and location - Below the job title it is common practise to include the salary bracket and the location of the position. Without this information you risk attracting candidates who while interested in the role may not be interested in your location. Be clear right from the start.</a:t>
            </a:r>
          </a:p>
          <a:p>
            <a:pPr marL="457200" lvl="0" indent="-457200">
              <a:spcBef>
                <a:spcPts val="100"/>
              </a:spcBef>
              <a:buClr>
                <a:srgbClr val="CE1779"/>
              </a:buClr>
              <a:buFont typeface="+mj-lt"/>
              <a:buAutoNum type="arabicPeriod"/>
            </a:pPr>
            <a:r>
              <a:rPr lang="en-IE" dirty="0"/>
              <a:t>A small introduction – just a few sentences – which outlines your business and the role you’re advertising for. This section of the advert should contain keywords that help candidates know right from the start if this role is something they’d be interested in. This is also your chance to let the candidate know a little bit more about your business and use the content you have created in Module 2 about why talented candidates want to come and work for you.</a:t>
            </a:r>
          </a:p>
          <a:p>
            <a:pPr marL="457200" indent="-457200">
              <a:spcBef>
                <a:spcPts val="100"/>
              </a:spcBef>
              <a:buClr>
                <a:srgbClr val="CE1779"/>
              </a:buClr>
              <a:buFont typeface="+mj-lt"/>
              <a:buAutoNum type="arabicPeriod"/>
            </a:pPr>
            <a:endParaRPr lang="en-US" dirty="0"/>
          </a:p>
        </p:txBody>
      </p:sp>
    </p:spTree>
    <p:extLst>
      <p:ext uri="{BB962C8B-B14F-4D97-AF65-F5344CB8AC3E}">
        <p14:creationId xmlns:p14="http://schemas.microsoft.com/office/powerpoint/2010/main" val="29499820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B2C3F537-7E4A-A245-83B1-6E9509C0E936}"/>
              </a:ext>
            </a:extLst>
          </p:cNvPr>
          <p:cNvSpPr>
            <a:spLocks noGrp="1"/>
          </p:cNvSpPr>
          <p:nvPr>
            <p:ph type="body" sz="quarter" idx="22"/>
          </p:nvPr>
        </p:nvSpPr>
        <p:spPr/>
        <p:txBody>
          <a:bodyPr/>
          <a:lstStyle/>
          <a:p>
            <a:r>
              <a:rPr lang="en-IE" b="1" i="0" dirty="0">
                <a:solidFill>
                  <a:srgbClr val="EE7123"/>
                </a:solidFill>
              </a:rPr>
              <a:t>EXAMPLE</a:t>
            </a:r>
          </a:p>
          <a:p>
            <a:r>
              <a:rPr lang="en-IE" dirty="0"/>
              <a:t> </a:t>
            </a:r>
          </a:p>
          <a:p>
            <a:r>
              <a:rPr lang="en-IE" sz="2400" dirty="0">
                <a:solidFill>
                  <a:srgbClr val="EE7123"/>
                </a:solidFill>
              </a:rPr>
              <a:t>{Your company name} </a:t>
            </a:r>
            <a:r>
              <a:rPr lang="en-IE" sz="2400" i="0" dirty="0"/>
              <a:t>specialises in </a:t>
            </a:r>
            <a:r>
              <a:rPr lang="en-IE" sz="2400" dirty="0">
                <a:solidFill>
                  <a:srgbClr val="EE7123"/>
                </a:solidFill>
              </a:rPr>
              <a:t>{your industry or niche} </a:t>
            </a:r>
            <a:r>
              <a:rPr lang="en-IE" sz="2400" i="0" dirty="0"/>
              <a:t>and                                                              has an exciting opportunity for an enthusiastic                                                                                    Marketing Executive to join our dynamic team.</a:t>
            </a:r>
          </a:p>
          <a:p>
            <a:r>
              <a:rPr lang="en-IE" sz="2400" i="0" dirty="0"/>
              <a:t> This permanent position is well suited to an individual that is looking                                                       to advance their career in marketing and gain  hands-on experience                                                          in a thriving and supportive workplace </a:t>
            </a:r>
            <a:endParaRPr lang="en-US" sz="2400" i="0" dirty="0"/>
          </a:p>
        </p:txBody>
      </p:sp>
      <p:pic>
        <p:nvPicPr>
          <p:cNvPr id="9" name="Graphic 8" descr="Document">
            <a:extLst>
              <a:ext uri="{FF2B5EF4-FFF2-40B4-BE49-F238E27FC236}">
                <a16:creationId xmlns:a16="http://schemas.microsoft.com/office/drawing/2014/main" id="{1E77C468-6B0F-1A42-943A-171DCB52389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779293" y="766761"/>
            <a:ext cx="633413" cy="633413"/>
          </a:xfrm>
          <a:prstGeom prst="rect">
            <a:avLst/>
          </a:prstGeom>
        </p:spPr>
      </p:pic>
    </p:spTree>
    <p:extLst>
      <p:ext uri="{BB962C8B-B14F-4D97-AF65-F5344CB8AC3E}">
        <p14:creationId xmlns:p14="http://schemas.microsoft.com/office/powerpoint/2010/main" val="337904811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C9F8CA24-887A-6443-957E-8E6ACB84F8D1}"/>
              </a:ext>
            </a:extLst>
          </p:cNvPr>
          <p:cNvSpPr>
            <a:spLocks noGrp="1"/>
          </p:cNvSpPr>
          <p:nvPr>
            <p:ph type="body" sz="quarter" idx="14"/>
          </p:nvPr>
        </p:nvSpPr>
        <p:spPr>
          <a:xfrm>
            <a:off x="3028950" y="442914"/>
            <a:ext cx="8929687" cy="5649636"/>
          </a:xfrm>
          <a:solidFill>
            <a:schemeClr val="bg1"/>
          </a:solidFill>
        </p:spPr>
        <p:txBody>
          <a:bodyPr/>
          <a:lstStyle/>
          <a:p>
            <a:pPr marL="457200" lvl="0" indent="-457200">
              <a:spcBef>
                <a:spcPts val="100"/>
              </a:spcBef>
              <a:buClr>
                <a:srgbClr val="CE1779"/>
              </a:buClr>
              <a:buFont typeface="+mj-lt"/>
              <a:buAutoNum type="arabicPeriod" startAt="5"/>
            </a:pPr>
            <a:r>
              <a:rPr lang="en-IE" dirty="0"/>
              <a:t>The objectives - after introducing the position, next set out the goals or objectives for the candidate. Again, just a few sentences.  This is a good opportunity to help the candidate understand the role they’ll play, and the contribution they will make within the business.</a:t>
            </a:r>
          </a:p>
          <a:p>
            <a:pPr marL="457200" lvl="0" indent="-457200">
              <a:spcBef>
                <a:spcPts val="100"/>
              </a:spcBef>
              <a:buClr>
                <a:srgbClr val="CE1779"/>
              </a:buClr>
              <a:buFont typeface="+mj-lt"/>
              <a:buAutoNum type="arabicPeriod" startAt="5"/>
            </a:pPr>
            <a:endParaRPr lang="en-IE" sz="800" dirty="0"/>
          </a:p>
          <a:p>
            <a:pPr marL="457200" lvl="0" indent="-457200">
              <a:spcBef>
                <a:spcPts val="100"/>
              </a:spcBef>
              <a:buClr>
                <a:srgbClr val="CE1779"/>
              </a:buClr>
              <a:buFont typeface="+mj-lt"/>
              <a:buAutoNum type="arabicPeriod" startAt="5"/>
            </a:pPr>
            <a:r>
              <a:rPr lang="en-IE" dirty="0"/>
              <a:t> Responsibilities - outline what the role will entail and list a few of the main responsibilities which is important to potential candidates.  Be honest about what will be expected of candidates</a:t>
            </a:r>
          </a:p>
          <a:p>
            <a:pPr lvl="0">
              <a:spcBef>
                <a:spcPts val="100"/>
              </a:spcBef>
              <a:buClr>
                <a:srgbClr val="CE1779"/>
              </a:buClr>
            </a:pPr>
            <a:r>
              <a:rPr lang="en-IE" sz="800" dirty="0"/>
              <a:t>.</a:t>
            </a:r>
          </a:p>
          <a:p>
            <a:pPr marL="457200" lvl="0" indent="-457200">
              <a:spcBef>
                <a:spcPts val="100"/>
              </a:spcBef>
              <a:buClr>
                <a:srgbClr val="CE1779"/>
              </a:buClr>
              <a:buFont typeface="+mj-lt"/>
              <a:buAutoNum type="arabicPeriod" startAt="7"/>
            </a:pPr>
            <a:r>
              <a:rPr lang="en-IE" dirty="0"/>
              <a:t>Requirements – next you need to outline the key requirements of the position; there are a number of parts to this. </a:t>
            </a:r>
          </a:p>
          <a:p>
            <a:pPr marL="987425" lvl="0" indent="-466725">
              <a:spcBef>
                <a:spcPts val="100"/>
              </a:spcBef>
              <a:buClr>
                <a:srgbClr val="CE1779"/>
              </a:buClr>
              <a:buFont typeface="Arial" panose="020B0604020202020204" pitchFamily="34" charset="0"/>
              <a:buChar char="•"/>
            </a:pPr>
            <a:r>
              <a:rPr lang="en-IE" dirty="0"/>
              <a:t>State whether your candidate needs qualifications, for example specific certificates or a degree. Are these qualifications are vital or just advantageous</a:t>
            </a:r>
          </a:p>
          <a:p>
            <a:pPr marL="987425" lvl="0" indent="-466725">
              <a:spcBef>
                <a:spcPts val="100"/>
              </a:spcBef>
              <a:buClr>
                <a:srgbClr val="CE1779"/>
              </a:buClr>
              <a:buFont typeface="Arial" panose="020B0604020202020204" pitchFamily="34" charset="0"/>
              <a:buChar char="•"/>
            </a:pPr>
            <a:r>
              <a:rPr lang="en-IE" dirty="0"/>
              <a:t>Outline any personality traits or soft skills you wish your candidate to possess. For example, maybe you want them to be enthusiastic, with good communication skills and have an interest in the industry.</a:t>
            </a:r>
          </a:p>
        </p:txBody>
      </p:sp>
    </p:spTree>
    <p:extLst>
      <p:ext uri="{BB962C8B-B14F-4D97-AF65-F5344CB8AC3E}">
        <p14:creationId xmlns:p14="http://schemas.microsoft.com/office/powerpoint/2010/main" val="405614574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C9F8CA24-887A-6443-957E-8E6ACB84F8D1}"/>
              </a:ext>
            </a:extLst>
          </p:cNvPr>
          <p:cNvSpPr>
            <a:spLocks noGrp="1"/>
          </p:cNvSpPr>
          <p:nvPr>
            <p:ph type="body" sz="quarter" idx="14"/>
          </p:nvPr>
        </p:nvSpPr>
        <p:spPr>
          <a:xfrm>
            <a:off x="3028950" y="442914"/>
            <a:ext cx="8929687" cy="5649636"/>
          </a:xfrm>
          <a:solidFill>
            <a:schemeClr val="bg1"/>
          </a:solidFill>
        </p:spPr>
        <p:txBody>
          <a:bodyPr/>
          <a:lstStyle/>
          <a:p>
            <a:pPr marL="457200" lvl="0" indent="-457200">
              <a:spcBef>
                <a:spcPts val="100"/>
              </a:spcBef>
              <a:buClr>
                <a:srgbClr val="CE1779"/>
              </a:buClr>
              <a:buFont typeface="+mj-lt"/>
              <a:buAutoNum type="arabicPeriod" startAt="8"/>
            </a:pPr>
            <a:r>
              <a:rPr lang="en-IE" dirty="0"/>
              <a:t>If you would like someone with a certain amount of experience, highlight this here.  </a:t>
            </a:r>
          </a:p>
          <a:p>
            <a:pPr marL="457200" lvl="0" indent="-457200">
              <a:spcBef>
                <a:spcPts val="100"/>
              </a:spcBef>
              <a:buClr>
                <a:srgbClr val="CE1779"/>
              </a:buClr>
              <a:buFont typeface="+mj-lt"/>
              <a:buAutoNum type="arabicPeriod" startAt="8"/>
            </a:pPr>
            <a:endParaRPr lang="en-IE" dirty="0"/>
          </a:p>
          <a:p>
            <a:pPr marL="457200" lvl="0" indent="-457200">
              <a:spcBef>
                <a:spcPts val="100"/>
              </a:spcBef>
              <a:buClr>
                <a:srgbClr val="CE1779"/>
              </a:buClr>
              <a:buFont typeface="+mj-lt"/>
              <a:buAutoNum type="arabicPeriod" startAt="8"/>
            </a:pPr>
            <a:r>
              <a:rPr lang="en-IE" dirty="0"/>
              <a:t>Benefits of working in your business - take this opportunity to outline any benefits or perks that the candidate would receive in your employment. Today’s employees want to feel valued at work. Workplace perks are important to today’s professionals, so don’t forget to include these in your job advert.  Again, back to Module 2 content. </a:t>
            </a:r>
          </a:p>
        </p:txBody>
      </p:sp>
      <p:pic>
        <p:nvPicPr>
          <p:cNvPr id="3" name="Picture 2" descr="A person posing for the camera&#10;&#10;Description automatically generated">
            <a:extLst>
              <a:ext uri="{FF2B5EF4-FFF2-40B4-BE49-F238E27FC236}">
                <a16:creationId xmlns:a16="http://schemas.microsoft.com/office/drawing/2014/main" id="{2A2DC8B8-BACA-564E-AAAB-0CC377EB3A5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558349" y="3671889"/>
            <a:ext cx="3204020" cy="1800225"/>
          </a:xfrm>
          <a:prstGeom prst="rect">
            <a:avLst/>
          </a:prstGeom>
        </p:spPr>
      </p:pic>
      <p:pic>
        <p:nvPicPr>
          <p:cNvPr id="5" name="Picture 4">
            <a:extLst>
              <a:ext uri="{FF2B5EF4-FFF2-40B4-BE49-F238E27FC236}">
                <a16:creationId xmlns:a16="http://schemas.microsoft.com/office/drawing/2014/main" id="{1FD7B4DD-C945-1641-8D35-BE833713D62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000487" y="3429000"/>
            <a:ext cx="4325126" cy="2530078"/>
          </a:xfrm>
          <a:prstGeom prst="rect">
            <a:avLst/>
          </a:prstGeom>
        </p:spPr>
      </p:pic>
    </p:spTree>
    <p:extLst>
      <p:ext uri="{BB962C8B-B14F-4D97-AF65-F5344CB8AC3E}">
        <p14:creationId xmlns:p14="http://schemas.microsoft.com/office/powerpoint/2010/main" val="25724153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74">
            <a:extLst>
              <a:ext uri="{FF2B5EF4-FFF2-40B4-BE49-F238E27FC236}">
                <a16:creationId xmlns:a16="http://schemas.microsoft.com/office/drawing/2014/main" id="{04F68262-9675-DD40-98DC-FBD05C7A3D35}"/>
              </a:ext>
            </a:extLst>
          </p:cNvPr>
          <p:cNvSpPr txBox="1">
            <a:spLocks/>
          </p:cNvSpPr>
          <p:nvPr/>
        </p:nvSpPr>
        <p:spPr>
          <a:xfrm>
            <a:off x="1622193" y="421505"/>
            <a:ext cx="3656284" cy="251684"/>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1113" lvl="1"/>
            <a:r>
              <a:rPr lang="en-US" sz="2400" dirty="0">
                <a:solidFill>
                  <a:srgbClr val="6D6E6C"/>
                </a:solidFill>
              </a:rPr>
              <a:t>Introduction</a:t>
            </a:r>
            <a:endParaRPr lang="en-IE" sz="2400" dirty="0">
              <a:solidFill>
                <a:srgbClr val="6D6E6C"/>
              </a:solidFill>
            </a:endParaRPr>
          </a:p>
        </p:txBody>
      </p:sp>
      <p:sp>
        <p:nvSpPr>
          <p:cNvPr id="16" name="Triangle 15">
            <a:extLst>
              <a:ext uri="{FF2B5EF4-FFF2-40B4-BE49-F238E27FC236}">
                <a16:creationId xmlns:a16="http://schemas.microsoft.com/office/drawing/2014/main" id="{6BFA50FA-D586-FE4B-B146-40BBFBD191BE}"/>
              </a:ext>
            </a:extLst>
          </p:cNvPr>
          <p:cNvSpPr/>
          <p:nvPr/>
        </p:nvSpPr>
        <p:spPr>
          <a:xfrm rot="5400000">
            <a:off x="867310" y="267431"/>
            <a:ext cx="796578" cy="686705"/>
          </a:xfrm>
          <a:prstGeom prst="triangle">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E7123"/>
              </a:solidFill>
            </a:endParaRPr>
          </a:p>
        </p:txBody>
      </p:sp>
      <p:sp>
        <p:nvSpPr>
          <p:cNvPr id="17" name="Text Placeholder 74">
            <a:extLst>
              <a:ext uri="{FF2B5EF4-FFF2-40B4-BE49-F238E27FC236}">
                <a16:creationId xmlns:a16="http://schemas.microsoft.com/office/drawing/2014/main" id="{182174CE-3AF8-5243-9479-BD93B48A5F01}"/>
              </a:ext>
            </a:extLst>
          </p:cNvPr>
          <p:cNvSpPr txBox="1">
            <a:spLocks/>
          </p:cNvSpPr>
          <p:nvPr/>
        </p:nvSpPr>
        <p:spPr>
          <a:xfrm>
            <a:off x="1654190" y="1279821"/>
            <a:ext cx="5295175" cy="569893"/>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1113" lvl="1"/>
            <a:r>
              <a:rPr lang="en-US" sz="2400" dirty="0">
                <a:solidFill>
                  <a:srgbClr val="6D6E6C"/>
                </a:solidFill>
              </a:rPr>
              <a:t>Attracting talent. Use recruitment as a marketing opportunity</a:t>
            </a:r>
          </a:p>
        </p:txBody>
      </p:sp>
      <p:sp>
        <p:nvSpPr>
          <p:cNvPr id="18" name="Triangle 17">
            <a:extLst>
              <a:ext uri="{FF2B5EF4-FFF2-40B4-BE49-F238E27FC236}">
                <a16:creationId xmlns:a16="http://schemas.microsoft.com/office/drawing/2014/main" id="{59DE43AB-619E-A84A-BF13-C7F7231F457A}"/>
              </a:ext>
            </a:extLst>
          </p:cNvPr>
          <p:cNvSpPr/>
          <p:nvPr/>
        </p:nvSpPr>
        <p:spPr>
          <a:xfrm rot="5400000">
            <a:off x="880551" y="1236664"/>
            <a:ext cx="796578" cy="686705"/>
          </a:xfrm>
          <a:prstGeom prst="triangle">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 Placeholder 74">
            <a:extLst>
              <a:ext uri="{FF2B5EF4-FFF2-40B4-BE49-F238E27FC236}">
                <a16:creationId xmlns:a16="http://schemas.microsoft.com/office/drawing/2014/main" id="{3E5D0AA7-22D7-F144-ACEB-FF454A34D328}"/>
              </a:ext>
            </a:extLst>
          </p:cNvPr>
          <p:cNvSpPr txBox="1">
            <a:spLocks/>
          </p:cNvSpPr>
          <p:nvPr/>
        </p:nvSpPr>
        <p:spPr>
          <a:xfrm>
            <a:off x="1636978" y="2347761"/>
            <a:ext cx="6779941" cy="524132"/>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1113" lvl="1"/>
            <a:r>
              <a:rPr lang="en-US" sz="2400" dirty="0">
                <a:solidFill>
                  <a:srgbClr val="6D6E6C"/>
                </a:solidFill>
              </a:rPr>
              <a:t>Shortlisting</a:t>
            </a:r>
          </a:p>
        </p:txBody>
      </p:sp>
      <p:sp>
        <p:nvSpPr>
          <p:cNvPr id="20" name="Triangle 19">
            <a:extLst>
              <a:ext uri="{FF2B5EF4-FFF2-40B4-BE49-F238E27FC236}">
                <a16:creationId xmlns:a16="http://schemas.microsoft.com/office/drawing/2014/main" id="{8C19BFFB-C733-034A-8439-8455B2A8B75D}"/>
              </a:ext>
            </a:extLst>
          </p:cNvPr>
          <p:cNvSpPr/>
          <p:nvPr/>
        </p:nvSpPr>
        <p:spPr>
          <a:xfrm rot="5400000">
            <a:off x="867309" y="2266475"/>
            <a:ext cx="796578" cy="686705"/>
          </a:xfrm>
          <a:prstGeom prst="triangle">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E7123"/>
              </a:solidFill>
            </a:endParaRPr>
          </a:p>
        </p:txBody>
      </p:sp>
      <p:cxnSp>
        <p:nvCxnSpPr>
          <p:cNvPr id="21" name="Straight Connector 20">
            <a:extLst>
              <a:ext uri="{FF2B5EF4-FFF2-40B4-BE49-F238E27FC236}">
                <a16:creationId xmlns:a16="http://schemas.microsoft.com/office/drawing/2014/main" id="{7CE2C194-3194-874C-94A7-A9848E31FB8E}"/>
              </a:ext>
            </a:extLst>
          </p:cNvPr>
          <p:cNvCxnSpPr>
            <a:cxnSpLocks/>
          </p:cNvCxnSpPr>
          <p:nvPr/>
        </p:nvCxnSpPr>
        <p:spPr>
          <a:xfrm>
            <a:off x="-10275" y="626660"/>
            <a:ext cx="945762" cy="0"/>
          </a:xfrm>
          <a:prstGeom prst="line">
            <a:avLst/>
          </a:prstGeom>
          <a:ln>
            <a:solidFill>
              <a:srgbClr val="2E95D2"/>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F6DA9547-B32A-B34B-A190-F3C5D78445DA}"/>
              </a:ext>
            </a:extLst>
          </p:cNvPr>
          <p:cNvCxnSpPr>
            <a:cxnSpLocks/>
          </p:cNvCxnSpPr>
          <p:nvPr/>
        </p:nvCxnSpPr>
        <p:spPr>
          <a:xfrm>
            <a:off x="-10275" y="1574817"/>
            <a:ext cx="945762"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66981623-1A22-7B4B-9A85-AA27C7CC9F29}"/>
              </a:ext>
            </a:extLst>
          </p:cNvPr>
          <p:cNvCxnSpPr>
            <a:cxnSpLocks/>
          </p:cNvCxnSpPr>
          <p:nvPr/>
        </p:nvCxnSpPr>
        <p:spPr>
          <a:xfrm>
            <a:off x="-10275" y="2563559"/>
            <a:ext cx="932520" cy="0"/>
          </a:xfrm>
          <a:prstGeom prst="line">
            <a:avLst/>
          </a:prstGeom>
          <a:ln>
            <a:solidFill>
              <a:srgbClr val="EE7123"/>
            </a:solidFill>
          </a:ln>
        </p:spPr>
        <p:style>
          <a:lnRef idx="1">
            <a:schemeClr val="accent1"/>
          </a:lnRef>
          <a:fillRef idx="0">
            <a:schemeClr val="accent1"/>
          </a:fillRef>
          <a:effectRef idx="0">
            <a:schemeClr val="accent1"/>
          </a:effectRef>
          <a:fontRef idx="minor">
            <a:schemeClr val="tx1"/>
          </a:fontRef>
        </p:style>
      </p:cxnSp>
      <p:sp>
        <p:nvSpPr>
          <p:cNvPr id="24" name="Text Placeholder 74">
            <a:extLst>
              <a:ext uri="{FF2B5EF4-FFF2-40B4-BE49-F238E27FC236}">
                <a16:creationId xmlns:a16="http://schemas.microsoft.com/office/drawing/2014/main" id="{567BC736-3D4C-2045-B96C-4FF7417E757A}"/>
              </a:ext>
            </a:extLst>
          </p:cNvPr>
          <p:cNvSpPr txBox="1">
            <a:spLocks/>
          </p:cNvSpPr>
          <p:nvPr/>
        </p:nvSpPr>
        <p:spPr>
          <a:xfrm>
            <a:off x="892338" y="430731"/>
            <a:ext cx="686706" cy="251684"/>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1113" lvl="1"/>
            <a:r>
              <a:rPr lang="en-US" sz="1800" dirty="0">
                <a:solidFill>
                  <a:schemeClr val="bg1"/>
                </a:solidFill>
              </a:rPr>
              <a:t>4.1</a:t>
            </a:r>
            <a:endParaRPr lang="en-IE" sz="1800" dirty="0">
              <a:solidFill>
                <a:schemeClr val="bg1"/>
              </a:solidFill>
            </a:endParaRPr>
          </a:p>
        </p:txBody>
      </p:sp>
      <p:sp>
        <p:nvSpPr>
          <p:cNvPr id="25" name="Text Placeholder 74">
            <a:extLst>
              <a:ext uri="{FF2B5EF4-FFF2-40B4-BE49-F238E27FC236}">
                <a16:creationId xmlns:a16="http://schemas.microsoft.com/office/drawing/2014/main" id="{DC9C93F8-E940-2C46-9404-E4D271F31613}"/>
              </a:ext>
            </a:extLst>
          </p:cNvPr>
          <p:cNvSpPr txBox="1">
            <a:spLocks/>
          </p:cNvSpPr>
          <p:nvPr/>
        </p:nvSpPr>
        <p:spPr>
          <a:xfrm>
            <a:off x="903489" y="1413346"/>
            <a:ext cx="703582" cy="251684"/>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1113" lvl="1"/>
            <a:r>
              <a:rPr lang="en-US" sz="1800" dirty="0">
                <a:solidFill>
                  <a:schemeClr val="bg1"/>
                </a:solidFill>
              </a:rPr>
              <a:t>4.2</a:t>
            </a:r>
            <a:endParaRPr lang="en-IE" sz="1800" dirty="0">
              <a:solidFill>
                <a:schemeClr val="bg1"/>
              </a:solidFill>
            </a:endParaRPr>
          </a:p>
        </p:txBody>
      </p:sp>
      <p:sp>
        <p:nvSpPr>
          <p:cNvPr id="26" name="Text Placeholder 74">
            <a:extLst>
              <a:ext uri="{FF2B5EF4-FFF2-40B4-BE49-F238E27FC236}">
                <a16:creationId xmlns:a16="http://schemas.microsoft.com/office/drawing/2014/main" id="{044D33A0-E646-1D48-8B18-EF4C251C1CF6}"/>
              </a:ext>
            </a:extLst>
          </p:cNvPr>
          <p:cNvSpPr txBox="1">
            <a:spLocks/>
          </p:cNvSpPr>
          <p:nvPr/>
        </p:nvSpPr>
        <p:spPr>
          <a:xfrm>
            <a:off x="894218" y="2429416"/>
            <a:ext cx="684826" cy="524132"/>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1113" lvl="1"/>
            <a:r>
              <a:rPr lang="en-US" sz="1800" dirty="0">
                <a:solidFill>
                  <a:schemeClr val="bg1"/>
                </a:solidFill>
              </a:rPr>
              <a:t>4.3</a:t>
            </a:r>
            <a:endParaRPr lang="en-IE" sz="1800" dirty="0">
              <a:solidFill>
                <a:schemeClr val="bg1"/>
              </a:solidFill>
            </a:endParaRPr>
          </a:p>
        </p:txBody>
      </p:sp>
      <p:sp>
        <p:nvSpPr>
          <p:cNvPr id="28" name="Text Placeholder 9">
            <a:extLst>
              <a:ext uri="{FF2B5EF4-FFF2-40B4-BE49-F238E27FC236}">
                <a16:creationId xmlns:a16="http://schemas.microsoft.com/office/drawing/2014/main" id="{0D51B58D-4E0D-C944-A8C8-AC3E9AA3DE5F}"/>
              </a:ext>
            </a:extLst>
          </p:cNvPr>
          <p:cNvSpPr txBox="1">
            <a:spLocks/>
          </p:cNvSpPr>
          <p:nvPr/>
        </p:nvSpPr>
        <p:spPr>
          <a:xfrm>
            <a:off x="7595006" y="1677799"/>
            <a:ext cx="4354050" cy="3072668"/>
          </a:xfrm>
          <a:prstGeom prst="rect">
            <a:avLst/>
          </a:prstGeom>
        </p:spPr>
        <p:txBody>
          <a:bodyPr>
            <a:normAutofit/>
          </a:bodyPr>
          <a:lstStyle>
            <a:lvl1pPr marL="0" indent="0" algn="l" defTabSz="914400" rtl="0" eaLnBrk="1" latinLnBrk="0" hangingPunct="1">
              <a:lnSpc>
                <a:spcPct val="90000"/>
              </a:lnSpc>
              <a:spcBef>
                <a:spcPts val="1000"/>
              </a:spcBef>
              <a:buFont typeface="Arial"/>
              <a:buNone/>
              <a:defRPr sz="3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r"/>
            <a:r>
              <a:rPr lang="en-US" sz="2800" b="1" dirty="0">
                <a:solidFill>
                  <a:schemeClr val="bg1"/>
                </a:solidFill>
              </a:rPr>
              <a:t>MODULE 4:</a:t>
            </a:r>
            <a:endParaRPr lang="en-US" b="1" dirty="0">
              <a:solidFill>
                <a:schemeClr val="bg1"/>
              </a:solidFill>
            </a:endParaRPr>
          </a:p>
          <a:p>
            <a:pPr algn="r">
              <a:lnSpc>
                <a:spcPct val="100000"/>
              </a:lnSpc>
            </a:pPr>
            <a:endParaRPr lang="en-US" sz="300" b="1" dirty="0">
              <a:solidFill>
                <a:schemeClr val="bg1"/>
              </a:solidFill>
            </a:endParaRPr>
          </a:p>
          <a:p>
            <a:pPr algn="r">
              <a:lnSpc>
                <a:spcPct val="100000"/>
              </a:lnSpc>
              <a:spcBef>
                <a:spcPts val="0"/>
              </a:spcBef>
            </a:pPr>
            <a:r>
              <a:rPr lang="en-IE" dirty="0">
                <a:solidFill>
                  <a:schemeClr val="bg1"/>
                </a:solidFill>
              </a:rPr>
              <a:t>THE PROCESS, ATTRACTING            TALENT</a:t>
            </a:r>
            <a:endParaRPr lang="en-US" dirty="0">
              <a:solidFill>
                <a:schemeClr val="bg1"/>
              </a:solidFill>
            </a:endParaRPr>
          </a:p>
        </p:txBody>
      </p:sp>
      <p:sp>
        <p:nvSpPr>
          <p:cNvPr id="29" name="Triangle 28">
            <a:extLst>
              <a:ext uri="{FF2B5EF4-FFF2-40B4-BE49-F238E27FC236}">
                <a16:creationId xmlns:a16="http://schemas.microsoft.com/office/drawing/2014/main" id="{3B0A0F29-73D8-4842-9A3C-A4DBC1060A26}"/>
              </a:ext>
            </a:extLst>
          </p:cNvPr>
          <p:cNvSpPr/>
          <p:nvPr/>
        </p:nvSpPr>
        <p:spPr>
          <a:xfrm rot="5400000">
            <a:off x="865429" y="3256702"/>
            <a:ext cx="796578" cy="686705"/>
          </a:xfrm>
          <a:prstGeom prst="triangle">
            <a:avLst/>
          </a:prstGeom>
          <a:solidFill>
            <a:srgbClr val="FDC0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E7123"/>
              </a:solidFill>
            </a:endParaRPr>
          </a:p>
        </p:txBody>
      </p:sp>
      <p:cxnSp>
        <p:nvCxnSpPr>
          <p:cNvPr id="30" name="Straight Connector 29">
            <a:extLst>
              <a:ext uri="{FF2B5EF4-FFF2-40B4-BE49-F238E27FC236}">
                <a16:creationId xmlns:a16="http://schemas.microsoft.com/office/drawing/2014/main" id="{28950D14-7F7D-CB4A-98DA-960C40EC9CC3}"/>
              </a:ext>
            </a:extLst>
          </p:cNvPr>
          <p:cNvCxnSpPr>
            <a:cxnSpLocks/>
          </p:cNvCxnSpPr>
          <p:nvPr/>
        </p:nvCxnSpPr>
        <p:spPr>
          <a:xfrm>
            <a:off x="-12155" y="3553786"/>
            <a:ext cx="932520" cy="0"/>
          </a:xfrm>
          <a:prstGeom prst="line">
            <a:avLst/>
          </a:prstGeom>
          <a:ln>
            <a:solidFill>
              <a:srgbClr val="FDC010"/>
            </a:solidFill>
          </a:ln>
        </p:spPr>
        <p:style>
          <a:lnRef idx="1">
            <a:schemeClr val="accent1"/>
          </a:lnRef>
          <a:fillRef idx="0">
            <a:schemeClr val="accent1"/>
          </a:fillRef>
          <a:effectRef idx="0">
            <a:schemeClr val="accent1"/>
          </a:effectRef>
          <a:fontRef idx="minor">
            <a:schemeClr val="tx1"/>
          </a:fontRef>
        </p:style>
      </p:cxnSp>
      <p:sp>
        <p:nvSpPr>
          <p:cNvPr id="31" name="Text Placeholder 74">
            <a:extLst>
              <a:ext uri="{FF2B5EF4-FFF2-40B4-BE49-F238E27FC236}">
                <a16:creationId xmlns:a16="http://schemas.microsoft.com/office/drawing/2014/main" id="{91EE3373-B457-A942-8275-EA7E467E9EEE}"/>
              </a:ext>
            </a:extLst>
          </p:cNvPr>
          <p:cNvSpPr txBox="1">
            <a:spLocks/>
          </p:cNvSpPr>
          <p:nvPr/>
        </p:nvSpPr>
        <p:spPr>
          <a:xfrm>
            <a:off x="892338" y="3419643"/>
            <a:ext cx="684826" cy="524132"/>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1113" lvl="1"/>
            <a:r>
              <a:rPr lang="en-US" sz="1800" dirty="0">
                <a:solidFill>
                  <a:schemeClr val="bg1"/>
                </a:solidFill>
              </a:rPr>
              <a:t>4.4</a:t>
            </a:r>
            <a:endParaRPr lang="en-IE" sz="1800" dirty="0">
              <a:solidFill>
                <a:schemeClr val="bg1"/>
              </a:solidFill>
            </a:endParaRPr>
          </a:p>
        </p:txBody>
      </p:sp>
      <p:sp>
        <p:nvSpPr>
          <p:cNvPr id="32" name="Text Placeholder 74">
            <a:extLst>
              <a:ext uri="{FF2B5EF4-FFF2-40B4-BE49-F238E27FC236}">
                <a16:creationId xmlns:a16="http://schemas.microsoft.com/office/drawing/2014/main" id="{F71555E0-2FB0-234C-BB08-6B0B6CE57241}"/>
              </a:ext>
            </a:extLst>
          </p:cNvPr>
          <p:cNvSpPr txBox="1">
            <a:spLocks/>
          </p:cNvSpPr>
          <p:nvPr/>
        </p:nvSpPr>
        <p:spPr>
          <a:xfrm>
            <a:off x="1654190" y="3261496"/>
            <a:ext cx="5295175" cy="960329"/>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1113" lvl="1"/>
            <a:r>
              <a:rPr lang="en-US" sz="2400" dirty="0">
                <a:solidFill>
                  <a:srgbClr val="6D6E6C"/>
                </a:solidFill>
              </a:rPr>
              <a:t>Interviewing - what can I ask and getting best results from the interview</a:t>
            </a:r>
            <a:endParaRPr lang="en-IE" sz="2400" dirty="0">
              <a:solidFill>
                <a:srgbClr val="6D6E6C"/>
              </a:solidFill>
            </a:endParaRPr>
          </a:p>
        </p:txBody>
      </p:sp>
      <p:sp>
        <p:nvSpPr>
          <p:cNvPr id="33" name="Text Placeholder 74">
            <a:extLst>
              <a:ext uri="{FF2B5EF4-FFF2-40B4-BE49-F238E27FC236}">
                <a16:creationId xmlns:a16="http://schemas.microsoft.com/office/drawing/2014/main" id="{F2496002-EE39-AD4F-8E31-0C48D7C61E35}"/>
              </a:ext>
            </a:extLst>
          </p:cNvPr>
          <p:cNvSpPr txBox="1">
            <a:spLocks/>
          </p:cNvSpPr>
          <p:nvPr/>
        </p:nvSpPr>
        <p:spPr>
          <a:xfrm>
            <a:off x="1627619" y="4341191"/>
            <a:ext cx="6139644" cy="251684"/>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1113" lvl="1"/>
            <a:r>
              <a:rPr lang="en-US" sz="2400" dirty="0">
                <a:solidFill>
                  <a:srgbClr val="6D6E6C"/>
                </a:solidFill>
              </a:rPr>
              <a:t>Red tape and Contracts</a:t>
            </a:r>
            <a:endParaRPr lang="en-IE" sz="2400" dirty="0">
              <a:solidFill>
                <a:srgbClr val="6D6E6C"/>
              </a:solidFill>
            </a:endParaRPr>
          </a:p>
        </p:txBody>
      </p:sp>
      <p:sp>
        <p:nvSpPr>
          <p:cNvPr id="34" name="Triangle 33">
            <a:extLst>
              <a:ext uri="{FF2B5EF4-FFF2-40B4-BE49-F238E27FC236}">
                <a16:creationId xmlns:a16="http://schemas.microsoft.com/office/drawing/2014/main" id="{BC2C73E6-C634-1940-9C69-4E4A0B5E19AD}"/>
              </a:ext>
            </a:extLst>
          </p:cNvPr>
          <p:cNvSpPr/>
          <p:nvPr/>
        </p:nvSpPr>
        <p:spPr>
          <a:xfrm rot="5400000">
            <a:off x="872736" y="4187117"/>
            <a:ext cx="796578" cy="686705"/>
          </a:xfrm>
          <a:prstGeom prst="triangle">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E7123"/>
              </a:solidFill>
            </a:endParaRPr>
          </a:p>
        </p:txBody>
      </p:sp>
      <p:cxnSp>
        <p:nvCxnSpPr>
          <p:cNvPr id="35" name="Straight Connector 34">
            <a:extLst>
              <a:ext uri="{FF2B5EF4-FFF2-40B4-BE49-F238E27FC236}">
                <a16:creationId xmlns:a16="http://schemas.microsoft.com/office/drawing/2014/main" id="{CF4281FD-5671-294C-A03E-4A9C81C5C6F9}"/>
              </a:ext>
            </a:extLst>
          </p:cNvPr>
          <p:cNvCxnSpPr>
            <a:cxnSpLocks/>
          </p:cNvCxnSpPr>
          <p:nvPr/>
        </p:nvCxnSpPr>
        <p:spPr>
          <a:xfrm>
            <a:off x="-4849" y="4546346"/>
            <a:ext cx="945762" cy="0"/>
          </a:xfrm>
          <a:prstGeom prst="line">
            <a:avLst/>
          </a:prstGeom>
          <a:ln>
            <a:solidFill>
              <a:srgbClr val="2E95D2"/>
            </a:solidFill>
          </a:ln>
        </p:spPr>
        <p:style>
          <a:lnRef idx="1">
            <a:schemeClr val="accent1"/>
          </a:lnRef>
          <a:fillRef idx="0">
            <a:schemeClr val="accent1"/>
          </a:fillRef>
          <a:effectRef idx="0">
            <a:schemeClr val="accent1"/>
          </a:effectRef>
          <a:fontRef idx="minor">
            <a:schemeClr val="tx1"/>
          </a:fontRef>
        </p:style>
      </p:cxnSp>
      <p:sp>
        <p:nvSpPr>
          <p:cNvPr id="36" name="Text Placeholder 74">
            <a:extLst>
              <a:ext uri="{FF2B5EF4-FFF2-40B4-BE49-F238E27FC236}">
                <a16:creationId xmlns:a16="http://schemas.microsoft.com/office/drawing/2014/main" id="{C5C2043F-F264-1348-AA85-B8643D98BE60}"/>
              </a:ext>
            </a:extLst>
          </p:cNvPr>
          <p:cNvSpPr txBox="1">
            <a:spLocks/>
          </p:cNvSpPr>
          <p:nvPr/>
        </p:nvSpPr>
        <p:spPr>
          <a:xfrm>
            <a:off x="897764" y="4350417"/>
            <a:ext cx="686706" cy="251684"/>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1113" lvl="1"/>
            <a:r>
              <a:rPr lang="en-US" sz="1800" dirty="0">
                <a:solidFill>
                  <a:schemeClr val="bg1"/>
                </a:solidFill>
              </a:rPr>
              <a:t>4.5</a:t>
            </a:r>
            <a:endParaRPr lang="en-IE" sz="1800" dirty="0">
              <a:solidFill>
                <a:schemeClr val="bg1"/>
              </a:solidFill>
            </a:endParaRPr>
          </a:p>
        </p:txBody>
      </p:sp>
      <p:sp>
        <p:nvSpPr>
          <p:cNvPr id="37" name="Text Placeholder 74">
            <a:extLst>
              <a:ext uri="{FF2B5EF4-FFF2-40B4-BE49-F238E27FC236}">
                <a16:creationId xmlns:a16="http://schemas.microsoft.com/office/drawing/2014/main" id="{C9B8E01A-F6BC-5242-A3CB-9E7C6AE7F85F}"/>
              </a:ext>
            </a:extLst>
          </p:cNvPr>
          <p:cNvSpPr txBox="1">
            <a:spLocks/>
          </p:cNvSpPr>
          <p:nvPr/>
        </p:nvSpPr>
        <p:spPr>
          <a:xfrm>
            <a:off x="1654190" y="5417837"/>
            <a:ext cx="5295175" cy="569893"/>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1113" lvl="1"/>
            <a:r>
              <a:rPr lang="en-US" sz="2400" dirty="0">
                <a:solidFill>
                  <a:srgbClr val="6D6E6C"/>
                </a:solidFill>
              </a:rPr>
              <a:t>Employment Contracts</a:t>
            </a:r>
          </a:p>
        </p:txBody>
      </p:sp>
      <p:sp>
        <p:nvSpPr>
          <p:cNvPr id="38" name="Triangle 37">
            <a:extLst>
              <a:ext uri="{FF2B5EF4-FFF2-40B4-BE49-F238E27FC236}">
                <a16:creationId xmlns:a16="http://schemas.microsoft.com/office/drawing/2014/main" id="{C02335CC-CACD-3E4A-8407-94408900BBBD}"/>
              </a:ext>
            </a:extLst>
          </p:cNvPr>
          <p:cNvSpPr/>
          <p:nvPr/>
        </p:nvSpPr>
        <p:spPr>
          <a:xfrm rot="5400000">
            <a:off x="880551" y="5246089"/>
            <a:ext cx="796578" cy="686705"/>
          </a:xfrm>
          <a:prstGeom prst="triangle">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cxnSp>
        <p:nvCxnSpPr>
          <p:cNvPr id="39" name="Straight Connector 38">
            <a:extLst>
              <a:ext uri="{FF2B5EF4-FFF2-40B4-BE49-F238E27FC236}">
                <a16:creationId xmlns:a16="http://schemas.microsoft.com/office/drawing/2014/main" id="{1C1A0227-188A-A848-9C45-BE7AD614C86F}"/>
              </a:ext>
            </a:extLst>
          </p:cNvPr>
          <p:cNvCxnSpPr>
            <a:cxnSpLocks/>
          </p:cNvCxnSpPr>
          <p:nvPr/>
        </p:nvCxnSpPr>
        <p:spPr>
          <a:xfrm>
            <a:off x="-10275" y="5584242"/>
            <a:ext cx="945762"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40" name="Text Placeholder 74">
            <a:extLst>
              <a:ext uri="{FF2B5EF4-FFF2-40B4-BE49-F238E27FC236}">
                <a16:creationId xmlns:a16="http://schemas.microsoft.com/office/drawing/2014/main" id="{075ED82E-FEE6-B64D-A10D-DB85C3181723}"/>
              </a:ext>
            </a:extLst>
          </p:cNvPr>
          <p:cNvSpPr txBox="1">
            <a:spLocks/>
          </p:cNvSpPr>
          <p:nvPr/>
        </p:nvSpPr>
        <p:spPr>
          <a:xfrm>
            <a:off x="903489" y="5422771"/>
            <a:ext cx="703582" cy="251684"/>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1113" lvl="1"/>
            <a:r>
              <a:rPr lang="en-US" sz="1800" dirty="0">
                <a:solidFill>
                  <a:schemeClr val="bg1"/>
                </a:solidFill>
              </a:rPr>
              <a:t>4.6</a:t>
            </a:r>
            <a:endParaRPr lang="en-IE" sz="1800" dirty="0">
              <a:solidFill>
                <a:schemeClr val="bg1"/>
              </a:solidFill>
            </a:endParaRPr>
          </a:p>
        </p:txBody>
      </p:sp>
      <p:sp>
        <p:nvSpPr>
          <p:cNvPr id="2" name="Rectangle 1">
            <a:extLst>
              <a:ext uri="{FF2B5EF4-FFF2-40B4-BE49-F238E27FC236}">
                <a16:creationId xmlns:a16="http://schemas.microsoft.com/office/drawing/2014/main" id="{BC744284-CF1D-43D6-9654-75164E1AFA9F}"/>
              </a:ext>
            </a:extLst>
          </p:cNvPr>
          <p:cNvSpPr/>
          <p:nvPr/>
        </p:nvSpPr>
        <p:spPr>
          <a:xfrm>
            <a:off x="5359757" y="4830384"/>
            <a:ext cx="4983123" cy="1569660"/>
          </a:xfrm>
          <a:prstGeom prst="rect">
            <a:avLst/>
          </a:prstGeom>
        </p:spPr>
        <p:txBody>
          <a:bodyPr wrap="square">
            <a:spAutoFit/>
          </a:bodyPr>
          <a:lstStyle/>
          <a:p>
            <a:r>
              <a:rPr lang="en-US" sz="1600" dirty="0">
                <a:latin typeface="MVWVBI+Helvetica"/>
              </a:rPr>
              <a:t>This project has been funded with support from the European Commission. This publication reflects the views only of the author, and the Commission cannot be held responsible for any use, which may be made of the information contained therein. Project number: 2018-1-UK01-KA202-048089</a:t>
            </a:r>
            <a:r>
              <a:rPr lang="en-IE" sz="1600" b="1" dirty="0"/>
              <a:t> </a:t>
            </a:r>
            <a:endParaRPr lang="en-IE" sz="1600" dirty="0"/>
          </a:p>
        </p:txBody>
      </p:sp>
    </p:spTree>
    <p:extLst>
      <p:ext uri="{BB962C8B-B14F-4D97-AF65-F5344CB8AC3E}">
        <p14:creationId xmlns:p14="http://schemas.microsoft.com/office/powerpoint/2010/main" val="127146759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E2182B04-D144-E64F-AAA1-1B395F8FA89E}"/>
              </a:ext>
            </a:extLst>
          </p:cNvPr>
          <p:cNvSpPr>
            <a:spLocks noGrp="1"/>
          </p:cNvSpPr>
          <p:nvPr>
            <p:ph type="body" sz="quarter" idx="13"/>
          </p:nvPr>
        </p:nvSpPr>
        <p:spPr>
          <a:xfrm>
            <a:off x="411614" y="3114675"/>
            <a:ext cx="7860849" cy="2559748"/>
          </a:xfrm>
        </p:spPr>
        <p:txBody>
          <a:bodyPr>
            <a:noAutofit/>
          </a:bodyPr>
          <a:lstStyle/>
          <a:p>
            <a:r>
              <a:rPr lang="en-IE" sz="2800" dirty="0"/>
              <a:t>In summary, taking the time to perfect your job advert, use graphic designer to create a professional ad. First impressions count! This is a big step in building the brand of your business as you expand.  An appealing ad will also boost application rates.</a:t>
            </a:r>
          </a:p>
        </p:txBody>
      </p:sp>
      <p:pic>
        <p:nvPicPr>
          <p:cNvPr id="3" name="Picture 2" descr="A picture containing indoor, sitting, book, laptop&#10;&#10;Description automatically generated">
            <a:extLst>
              <a:ext uri="{FF2B5EF4-FFF2-40B4-BE49-F238E27FC236}">
                <a16:creationId xmlns:a16="http://schemas.microsoft.com/office/drawing/2014/main" id="{5D5DED27-060D-44FF-95DE-B3057EBDF663}"/>
              </a:ext>
            </a:extLst>
          </p:cNvPr>
          <p:cNvPicPr>
            <a:picLocks noChangeAspect="1"/>
          </p:cNvPicPr>
          <p:nvPr/>
        </p:nvPicPr>
        <p:blipFill>
          <a:blip r:embed="rId2" cstate="screen">
            <a:extLst>
              <a:ext uri="{28A0092B-C50C-407E-A947-70E740481C1C}">
                <a14:useLocalDpi xmlns:a14="http://schemas.microsoft.com/office/drawing/2010/main"/>
              </a:ext>
              <a:ext uri="{837473B0-CC2E-450A-ABE3-18F120FF3D39}">
                <a1611:picAttrSrcUrl xmlns:a1611="http://schemas.microsoft.com/office/drawing/2016/11/main" r:id="rId3"/>
              </a:ext>
            </a:extLst>
          </a:blip>
          <a:stretch>
            <a:fillRect/>
          </a:stretch>
        </p:blipFill>
        <p:spPr>
          <a:xfrm>
            <a:off x="6487886" y="259558"/>
            <a:ext cx="3413112" cy="2193488"/>
          </a:xfrm>
          <a:prstGeom prst="rect">
            <a:avLst/>
          </a:prstGeom>
        </p:spPr>
      </p:pic>
    </p:spTree>
    <p:extLst>
      <p:ext uri="{BB962C8B-B14F-4D97-AF65-F5344CB8AC3E}">
        <p14:creationId xmlns:p14="http://schemas.microsoft.com/office/powerpoint/2010/main" val="279550478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screenshot of a cell phone&#10;&#10;Description automatically generated">
            <a:extLst>
              <a:ext uri="{FF2B5EF4-FFF2-40B4-BE49-F238E27FC236}">
                <a16:creationId xmlns:a16="http://schemas.microsoft.com/office/drawing/2014/main" id="{77CD1987-4090-394A-8888-EEF46F9D0EC5}"/>
              </a:ext>
            </a:extLst>
          </p:cNvPr>
          <p:cNvPicPr/>
          <p:nvPr/>
        </p:nvPicPr>
        <p:blipFill rotWithShape="1">
          <a:blip r:embed="rId2" cstate="screen">
            <a:extLst>
              <a:ext uri="{28A0092B-C50C-407E-A947-70E740481C1C}">
                <a14:useLocalDpi xmlns:a14="http://schemas.microsoft.com/office/drawing/2010/main"/>
              </a:ext>
            </a:extLst>
          </a:blip>
          <a:srcRect/>
          <a:stretch/>
        </p:blipFill>
        <p:spPr>
          <a:xfrm>
            <a:off x="8801099" y="1222129"/>
            <a:ext cx="3390902" cy="4092821"/>
          </a:xfrm>
          <a:prstGeom prst="rect">
            <a:avLst/>
          </a:prstGeom>
        </p:spPr>
      </p:pic>
      <p:sp>
        <p:nvSpPr>
          <p:cNvPr id="5" name="Text Placeholder 4">
            <a:extLst>
              <a:ext uri="{FF2B5EF4-FFF2-40B4-BE49-F238E27FC236}">
                <a16:creationId xmlns:a16="http://schemas.microsoft.com/office/drawing/2014/main" id="{E6F84629-7BBB-A34A-992C-4ADF909ED19B}"/>
              </a:ext>
            </a:extLst>
          </p:cNvPr>
          <p:cNvSpPr>
            <a:spLocks noGrp="1"/>
          </p:cNvSpPr>
          <p:nvPr>
            <p:ph type="body" sz="quarter" idx="16"/>
          </p:nvPr>
        </p:nvSpPr>
        <p:spPr>
          <a:xfrm>
            <a:off x="643223" y="431351"/>
            <a:ext cx="6361734" cy="697353"/>
          </a:xfrm>
        </p:spPr>
        <p:txBody>
          <a:bodyPr/>
          <a:lstStyle/>
          <a:p>
            <a:r>
              <a:rPr lang="en-IE" dirty="0"/>
              <a:t>PROFESSIONAL ASSOCIATIONS     </a:t>
            </a:r>
          </a:p>
          <a:p>
            <a:endParaRPr lang="en-US" dirty="0"/>
          </a:p>
        </p:txBody>
      </p:sp>
      <p:cxnSp>
        <p:nvCxnSpPr>
          <p:cNvPr id="10" name="Straight Connector 9">
            <a:extLst>
              <a:ext uri="{FF2B5EF4-FFF2-40B4-BE49-F238E27FC236}">
                <a16:creationId xmlns:a16="http://schemas.microsoft.com/office/drawing/2014/main" id="{770E4AAA-7964-3646-836D-A2F3EABA384E}"/>
              </a:ext>
            </a:extLst>
          </p:cNvPr>
          <p:cNvCxnSpPr>
            <a:cxnSpLocks/>
          </p:cNvCxnSpPr>
          <p:nvPr/>
        </p:nvCxnSpPr>
        <p:spPr>
          <a:xfrm>
            <a:off x="442913" y="1252335"/>
            <a:ext cx="7829550" cy="0"/>
          </a:xfrm>
          <a:prstGeom prst="line">
            <a:avLst/>
          </a:prstGeom>
          <a:ln w="12700">
            <a:solidFill>
              <a:srgbClr val="CE1779"/>
            </a:solidFill>
          </a:ln>
        </p:spPr>
        <p:style>
          <a:lnRef idx="1">
            <a:schemeClr val="accent1"/>
          </a:lnRef>
          <a:fillRef idx="0">
            <a:schemeClr val="accent1"/>
          </a:fillRef>
          <a:effectRef idx="0">
            <a:schemeClr val="accent1"/>
          </a:effectRef>
          <a:fontRef idx="minor">
            <a:schemeClr val="tx1"/>
          </a:fontRef>
        </p:style>
      </p:cxnSp>
      <p:sp>
        <p:nvSpPr>
          <p:cNvPr id="11" name="Rectangle 10">
            <a:extLst>
              <a:ext uri="{FF2B5EF4-FFF2-40B4-BE49-F238E27FC236}">
                <a16:creationId xmlns:a16="http://schemas.microsoft.com/office/drawing/2014/main" id="{55E4A960-38CE-FA46-8E47-C3919B567DF3}"/>
              </a:ext>
            </a:extLst>
          </p:cNvPr>
          <p:cNvSpPr/>
          <p:nvPr/>
        </p:nvSpPr>
        <p:spPr>
          <a:xfrm>
            <a:off x="200025" y="1785938"/>
            <a:ext cx="7015163" cy="200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 Placeholder 5">
            <a:extLst>
              <a:ext uri="{FF2B5EF4-FFF2-40B4-BE49-F238E27FC236}">
                <a16:creationId xmlns:a16="http://schemas.microsoft.com/office/drawing/2014/main" id="{A498A335-D0EB-A346-8479-611E941714B8}"/>
              </a:ext>
            </a:extLst>
          </p:cNvPr>
          <p:cNvSpPr>
            <a:spLocks noGrp="1"/>
          </p:cNvSpPr>
          <p:nvPr>
            <p:ph type="body" sz="quarter" idx="17"/>
          </p:nvPr>
        </p:nvSpPr>
        <p:spPr>
          <a:xfrm>
            <a:off x="478632" y="1393873"/>
            <a:ext cx="7529512" cy="4092820"/>
          </a:xfrm>
        </p:spPr>
        <p:txBody>
          <a:bodyPr/>
          <a:lstStyle/>
          <a:p>
            <a:pPr algn="just"/>
            <a:r>
              <a:rPr lang="en-IE" sz="2400" dirty="0"/>
              <a:t>Many professional associations act as a bridge between employers/members and the jobseekers. </a:t>
            </a:r>
          </a:p>
          <a:p>
            <a:pPr algn="just"/>
            <a:r>
              <a:rPr lang="en-IE" sz="2400" dirty="0"/>
              <a:t>Prevalent in most sectors an example is the A</a:t>
            </a:r>
            <a:r>
              <a:rPr lang="en-US" sz="2400" dirty="0"/>
              <a:t>EMT is The Association of Electrical and Mechanical Trades, an international association representing companies in the electrical and mechanical service and repair industry. Their members post jobs of all levels on the Jobs and Careers page:</a:t>
            </a:r>
          </a:p>
          <a:p>
            <a:pPr algn="just"/>
            <a:endParaRPr lang="en-US" sz="2400" dirty="0"/>
          </a:p>
          <a:p>
            <a:pPr algn="just"/>
            <a:r>
              <a:rPr lang="en-US" sz="2400" u="sng" dirty="0">
                <a:hlinkClick r:id="rId3"/>
              </a:rPr>
              <a:t>www.theaemt.com/electro-mechanical-engineering-career-support/mechanical-engineering-jobs-and-careers</a:t>
            </a:r>
            <a:endParaRPr lang="en-IE" sz="2400" dirty="0"/>
          </a:p>
          <a:p>
            <a:endParaRPr lang="en-US" sz="2400" dirty="0"/>
          </a:p>
        </p:txBody>
      </p:sp>
    </p:spTree>
    <p:extLst>
      <p:ext uri="{BB962C8B-B14F-4D97-AF65-F5344CB8AC3E}">
        <p14:creationId xmlns:p14="http://schemas.microsoft.com/office/powerpoint/2010/main" val="295355353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5958CB54-014F-3747-84BF-AAF56DA4EBB6}"/>
              </a:ext>
            </a:extLst>
          </p:cNvPr>
          <p:cNvSpPr>
            <a:spLocks noGrp="1"/>
          </p:cNvSpPr>
          <p:nvPr>
            <p:ph type="body" sz="quarter" idx="25"/>
          </p:nvPr>
        </p:nvSpPr>
        <p:spPr>
          <a:xfrm>
            <a:off x="1133041" y="5105109"/>
            <a:ext cx="9925917" cy="633861"/>
          </a:xfrm>
        </p:spPr>
        <p:txBody>
          <a:bodyPr>
            <a:noAutofit/>
          </a:bodyPr>
          <a:lstStyle/>
          <a:p>
            <a:r>
              <a:rPr lang="en-US" sz="2400" dirty="0">
                <a:latin typeface="+mn-lt"/>
              </a:rPr>
              <a:t>Referrals can lead toward higher quality employees, so ask around! Share your job ad with your own network. Ask if they know of anyone who might be a good fit and if they’d mind sharing your open position more widely.</a:t>
            </a:r>
            <a:r>
              <a:rPr lang="en-IE" sz="2400" dirty="0">
                <a:latin typeface="+mn-lt"/>
              </a:rPr>
              <a:t> </a:t>
            </a:r>
            <a:endParaRPr lang="en-US" sz="2400" dirty="0">
              <a:latin typeface="+mn-lt"/>
            </a:endParaRPr>
          </a:p>
        </p:txBody>
      </p:sp>
      <p:sp>
        <p:nvSpPr>
          <p:cNvPr id="5" name="Text Placeholder 4">
            <a:extLst>
              <a:ext uri="{FF2B5EF4-FFF2-40B4-BE49-F238E27FC236}">
                <a16:creationId xmlns:a16="http://schemas.microsoft.com/office/drawing/2014/main" id="{5246CF32-28A1-6F4A-B8FD-7425B8F1B582}"/>
              </a:ext>
            </a:extLst>
          </p:cNvPr>
          <p:cNvSpPr>
            <a:spLocks noGrp="1"/>
          </p:cNvSpPr>
          <p:nvPr>
            <p:ph type="body" sz="quarter" idx="20"/>
          </p:nvPr>
        </p:nvSpPr>
        <p:spPr>
          <a:xfrm>
            <a:off x="332508" y="4063639"/>
            <a:ext cx="11545518" cy="629984"/>
          </a:xfrm>
        </p:spPr>
        <p:txBody>
          <a:bodyPr/>
          <a:lstStyle/>
          <a:p>
            <a:r>
              <a:rPr lang="en-US" b="1" dirty="0">
                <a:solidFill>
                  <a:srgbClr val="CE1779"/>
                </a:solidFill>
              </a:rPr>
              <a:t>REFERRALS </a:t>
            </a:r>
            <a:endParaRPr lang="en-US" dirty="0">
              <a:solidFill>
                <a:srgbClr val="CE1779"/>
              </a:solidFill>
            </a:endParaRPr>
          </a:p>
        </p:txBody>
      </p:sp>
      <p:pic>
        <p:nvPicPr>
          <p:cNvPr id="14" name="Picture Placeholder 13" descr="A close up of a computer keyboard&#10;&#10;Description automatically generated">
            <a:extLst>
              <a:ext uri="{FF2B5EF4-FFF2-40B4-BE49-F238E27FC236}">
                <a16:creationId xmlns:a16="http://schemas.microsoft.com/office/drawing/2014/main" id="{E4F6C19E-CDCD-A642-8FF5-552F01CE3CA3}"/>
              </a:ext>
            </a:extLst>
          </p:cNvPr>
          <p:cNvPicPr>
            <a:picLocks noGrp="1" noChangeAspect="1"/>
          </p:cNvPicPr>
          <p:nvPr>
            <p:ph type="pic" sz="quarter" idx="27"/>
          </p:nvPr>
        </p:nvPicPr>
        <p:blipFill rotWithShape="1">
          <a:blip r:embed="rId2" cstate="screen">
            <a:extLst>
              <a:ext uri="{28A0092B-C50C-407E-A947-70E740481C1C}">
                <a14:useLocalDpi xmlns:a14="http://schemas.microsoft.com/office/drawing/2010/main"/>
              </a:ext>
            </a:extLst>
          </a:blip>
          <a:srcRect r="-76"/>
          <a:stretch/>
        </p:blipFill>
        <p:spPr>
          <a:xfrm>
            <a:off x="9267" y="-1972"/>
            <a:ext cx="12186838" cy="3804275"/>
          </a:xfrm>
        </p:spPr>
      </p:pic>
    </p:spTree>
    <p:extLst>
      <p:ext uri="{BB962C8B-B14F-4D97-AF65-F5344CB8AC3E}">
        <p14:creationId xmlns:p14="http://schemas.microsoft.com/office/powerpoint/2010/main" val="293725031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05950749-F0D2-A54D-B1B0-6F79663D6B52}"/>
              </a:ext>
            </a:extLst>
          </p:cNvPr>
          <p:cNvSpPr>
            <a:spLocks noGrp="1"/>
          </p:cNvSpPr>
          <p:nvPr>
            <p:ph type="body" sz="quarter" idx="13"/>
          </p:nvPr>
        </p:nvSpPr>
        <p:spPr>
          <a:xfrm>
            <a:off x="876300" y="765687"/>
            <a:ext cx="7407087" cy="697353"/>
          </a:xfrm>
        </p:spPr>
        <p:txBody>
          <a:bodyPr/>
          <a:lstStyle/>
          <a:p>
            <a:r>
              <a:rPr lang="en-IE" dirty="0"/>
              <a:t>CAMPUS RECRUITMENT </a:t>
            </a:r>
            <a:endParaRPr lang="en-US" dirty="0"/>
          </a:p>
        </p:txBody>
      </p:sp>
      <p:sp>
        <p:nvSpPr>
          <p:cNvPr id="11" name="Text Placeholder 10">
            <a:extLst>
              <a:ext uri="{FF2B5EF4-FFF2-40B4-BE49-F238E27FC236}">
                <a16:creationId xmlns:a16="http://schemas.microsoft.com/office/drawing/2014/main" id="{440DEC82-E6B6-1446-BB63-A7E5780707CB}"/>
              </a:ext>
            </a:extLst>
          </p:cNvPr>
          <p:cNvSpPr>
            <a:spLocks noGrp="1"/>
          </p:cNvSpPr>
          <p:nvPr>
            <p:ph type="body" sz="quarter" idx="14"/>
          </p:nvPr>
        </p:nvSpPr>
        <p:spPr>
          <a:xfrm>
            <a:off x="544287" y="2117212"/>
            <a:ext cx="7064827" cy="3975101"/>
          </a:xfrm>
        </p:spPr>
        <p:txBody>
          <a:bodyPr/>
          <a:lstStyle/>
          <a:p>
            <a:pPr algn="just"/>
            <a:r>
              <a:rPr lang="en-IE" dirty="0"/>
              <a:t>Campus recruitment is another external source of recruitment, where the educational institutions such as colleges and universities offer opportunities for employers to access graduates through alumni publications and listings or in promoting jobs that are suited to students.</a:t>
            </a:r>
          </a:p>
          <a:p>
            <a:pPr algn="just"/>
            <a:r>
              <a:rPr lang="en-IE" dirty="0"/>
              <a:t>Building a strong relationship with a college can</a:t>
            </a:r>
            <a:br>
              <a:rPr lang="en-IE" dirty="0"/>
            </a:br>
            <a:r>
              <a:rPr lang="en-IE" dirty="0"/>
              <a:t>be a long term strategy so be aware of </a:t>
            </a:r>
            <a:r>
              <a:rPr lang="en-US" dirty="0"/>
              <a:t>campus </a:t>
            </a:r>
            <a:br>
              <a:rPr lang="en-US" dirty="0"/>
            </a:br>
            <a:r>
              <a:rPr lang="en-US" dirty="0"/>
              <a:t>recruiting events, developing university relations and hosting internship </a:t>
            </a:r>
            <a:r>
              <a:rPr lang="en-US" dirty="0" err="1"/>
              <a:t>programmes</a:t>
            </a:r>
            <a:r>
              <a:rPr lang="en-US" dirty="0"/>
              <a:t>.  </a:t>
            </a:r>
          </a:p>
        </p:txBody>
      </p:sp>
      <p:pic>
        <p:nvPicPr>
          <p:cNvPr id="3" name="Picture 2" descr="A group of people posing for the camera&#10;&#10;Description automatically generated">
            <a:extLst>
              <a:ext uri="{FF2B5EF4-FFF2-40B4-BE49-F238E27FC236}">
                <a16:creationId xmlns:a16="http://schemas.microsoft.com/office/drawing/2014/main" id="{85D82BA8-1438-455B-8C6A-C8EDA29FDB93}"/>
              </a:ext>
            </a:extLst>
          </p:cNvPr>
          <p:cNvPicPr>
            <a:picLocks noChangeAspect="1"/>
          </p:cNvPicPr>
          <p:nvPr/>
        </p:nvPicPr>
        <p:blipFill>
          <a:blip r:embed="rId2" cstate="screen">
            <a:extLst>
              <a:ext uri="{28A0092B-C50C-407E-A947-70E740481C1C}">
                <a14:useLocalDpi xmlns:a14="http://schemas.microsoft.com/office/drawing/2010/main"/>
              </a:ext>
              <a:ext uri="{837473B0-CC2E-450A-ABE3-18F120FF3D39}">
                <a1611:picAttrSrcUrl xmlns:a1611="http://schemas.microsoft.com/office/drawing/2016/11/main" r:id="rId3"/>
              </a:ext>
            </a:extLst>
          </a:blip>
          <a:stretch>
            <a:fillRect/>
          </a:stretch>
        </p:blipFill>
        <p:spPr>
          <a:xfrm>
            <a:off x="7609114" y="3783378"/>
            <a:ext cx="4463143" cy="2963107"/>
          </a:xfrm>
          <a:prstGeom prst="rect">
            <a:avLst/>
          </a:prstGeom>
        </p:spPr>
      </p:pic>
    </p:spTree>
    <p:extLst>
      <p:ext uri="{BB962C8B-B14F-4D97-AF65-F5344CB8AC3E}">
        <p14:creationId xmlns:p14="http://schemas.microsoft.com/office/powerpoint/2010/main" val="346929779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05950749-F0D2-A54D-B1B0-6F79663D6B52}"/>
              </a:ext>
            </a:extLst>
          </p:cNvPr>
          <p:cNvSpPr>
            <a:spLocks noGrp="1"/>
          </p:cNvSpPr>
          <p:nvPr>
            <p:ph type="body" sz="quarter" idx="13"/>
          </p:nvPr>
        </p:nvSpPr>
        <p:spPr>
          <a:xfrm>
            <a:off x="678486" y="868426"/>
            <a:ext cx="7407087" cy="697353"/>
          </a:xfrm>
        </p:spPr>
        <p:txBody>
          <a:bodyPr/>
          <a:lstStyle/>
          <a:p>
            <a:r>
              <a:rPr lang="en-IE" dirty="0"/>
              <a:t>CAMPUS RECRUITMENT </a:t>
            </a:r>
            <a:endParaRPr lang="en-US" dirty="0"/>
          </a:p>
        </p:txBody>
      </p:sp>
      <p:sp>
        <p:nvSpPr>
          <p:cNvPr id="11" name="Text Placeholder 10">
            <a:extLst>
              <a:ext uri="{FF2B5EF4-FFF2-40B4-BE49-F238E27FC236}">
                <a16:creationId xmlns:a16="http://schemas.microsoft.com/office/drawing/2014/main" id="{440DEC82-E6B6-1446-BB63-A7E5780707CB}"/>
              </a:ext>
            </a:extLst>
          </p:cNvPr>
          <p:cNvSpPr>
            <a:spLocks noGrp="1"/>
          </p:cNvSpPr>
          <p:nvPr>
            <p:ph type="body" sz="quarter" idx="14"/>
          </p:nvPr>
        </p:nvSpPr>
        <p:spPr>
          <a:xfrm>
            <a:off x="678487" y="2219951"/>
            <a:ext cx="7625773" cy="3975101"/>
          </a:xfrm>
        </p:spPr>
        <p:txBody>
          <a:bodyPr/>
          <a:lstStyle/>
          <a:p>
            <a:pPr algn="just"/>
            <a:r>
              <a:rPr lang="en-US" dirty="0"/>
              <a:t>Examples include</a:t>
            </a:r>
            <a:endParaRPr lang="en-IE" dirty="0"/>
          </a:p>
          <a:p>
            <a:pPr algn="just"/>
            <a:r>
              <a:rPr lang="en-US" b="1" dirty="0">
                <a:solidFill>
                  <a:srgbClr val="CE1779"/>
                </a:solidFill>
              </a:rPr>
              <a:t>IRELAND:</a:t>
            </a:r>
            <a:r>
              <a:rPr lang="en-US" dirty="0">
                <a:solidFill>
                  <a:srgbClr val="CE1779"/>
                </a:solidFill>
              </a:rPr>
              <a:t> </a:t>
            </a:r>
            <a:r>
              <a:rPr lang="en-US" dirty="0"/>
              <a:t>The annual LYIT Careers &amp; Postgraduate Studies Fair takes place at the Letterkenny campus each October and features over 80 recruiters and employers from a wide range of sectors including IT, Pharmaceutical, Finance, Social Care, Law and Telecommunications providers and other universities, colleges, professional bodies and support agencies   </a:t>
            </a:r>
          </a:p>
          <a:p>
            <a:pPr algn="just"/>
            <a:r>
              <a:rPr lang="en-US" u="sng" dirty="0">
                <a:hlinkClick r:id="rId2"/>
              </a:rPr>
              <a:t>https://www.lyit.ie/News-Events/Article/lyit-careers-postgraduate-studies-fair-celebrates-13-years-of-success</a:t>
            </a:r>
            <a:endParaRPr lang="en-IE" dirty="0"/>
          </a:p>
          <a:p>
            <a:endParaRPr lang="en-US" dirty="0"/>
          </a:p>
        </p:txBody>
      </p:sp>
      <p:grpSp>
        <p:nvGrpSpPr>
          <p:cNvPr id="2" name="Group 1">
            <a:extLst>
              <a:ext uri="{FF2B5EF4-FFF2-40B4-BE49-F238E27FC236}">
                <a16:creationId xmlns:a16="http://schemas.microsoft.com/office/drawing/2014/main" id="{8648BD61-601F-594E-901F-743EAFF9E50D}"/>
              </a:ext>
            </a:extLst>
          </p:cNvPr>
          <p:cNvGrpSpPr/>
          <p:nvPr/>
        </p:nvGrpSpPr>
        <p:grpSpPr>
          <a:xfrm>
            <a:off x="8215312" y="3431183"/>
            <a:ext cx="3976688" cy="2763869"/>
            <a:chOff x="8215312" y="3431183"/>
            <a:chExt cx="3976688" cy="2763869"/>
          </a:xfrm>
        </p:grpSpPr>
        <p:pic>
          <p:nvPicPr>
            <p:cNvPr id="3" name="Picture 2" descr="A screenshot of a social media post&#10;&#10;Description automatically generated">
              <a:extLst>
                <a:ext uri="{FF2B5EF4-FFF2-40B4-BE49-F238E27FC236}">
                  <a16:creationId xmlns:a16="http://schemas.microsoft.com/office/drawing/2014/main" id="{CC503C66-52E5-3E4E-AED9-24B9DD21BB1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942824" y="3675014"/>
              <a:ext cx="3249176" cy="2065962"/>
            </a:xfrm>
            <a:prstGeom prst="rect">
              <a:avLst/>
            </a:prstGeom>
          </p:spPr>
        </p:pic>
        <p:pic>
          <p:nvPicPr>
            <p:cNvPr id="4" name="Picture 3">
              <a:extLst>
                <a:ext uri="{FF2B5EF4-FFF2-40B4-BE49-F238E27FC236}">
                  <a16:creationId xmlns:a16="http://schemas.microsoft.com/office/drawing/2014/main" id="{8BAA3844-2CAF-A34A-BB5A-81F1CDA9BDDF}"/>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8215312" y="3431183"/>
              <a:ext cx="3976687" cy="2763869"/>
            </a:xfrm>
            <a:prstGeom prst="rect">
              <a:avLst/>
            </a:prstGeom>
          </p:spPr>
        </p:pic>
      </p:grpSp>
    </p:spTree>
    <p:extLst>
      <p:ext uri="{BB962C8B-B14F-4D97-AF65-F5344CB8AC3E}">
        <p14:creationId xmlns:p14="http://schemas.microsoft.com/office/powerpoint/2010/main" val="126831579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CCD976A-DE40-4541-A9FD-02F484952D90}"/>
              </a:ext>
            </a:extLst>
          </p:cNvPr>
          <p:cNvSpPr/>
          <p:nvPr/>
        </p:nvSpPr>
        <p:spPr>
          <a:xfrm>
            <a:off x="3566160" y="1810512"/>
            <a:ext cx="8430768" cy="3179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1">
            <a:extLst>
              <a:ext uri="{FF2B5EF4-FFF2-40B4-BE49-F238E27FC236}">
                <a16:creationId xmlns:a16="http://schemas.microsoft.com/office/drawing/2014/main" id="{A82CB890-18BB-4049-9FB5-1BB612F21D9A}"/>
              </a:ext>
            </a:extLst>
          </p:cNvPr>
          <p:cNvSpPr>
            <a:spLocks noGrp="1"/>
          </p:cNvSpPr>
          <p:nvPr>
            <p:ph type="body" sz="quarter" idx="15"/>
          </p:nvPr>
        </p:nvSpPr>
        <p:spPr>
          <a:xfrm>
            <a:off x="3898900" y="360819"/>
            <a:ext cx="7846658" cy="5077098"/>
          </a:xfrm>
        </p:spPr>
        <p:txBody>
          <a:bodyPr/>
          <a:lstStyle/>
          <a:p>
            <a:pPr marL="457200" lvl="0" indent="-457200" algn="just">
              <a:buClr>
                <a:srgbClr val="CE1779"/>
              </a:buClr>
              <a:buFont typeface="+mj-lt"/>
              <a:buAutoNum type="arabicPeriod"/>
            </a:pPr>
            <a:r>
              <a:rPr lang="en-IE" b="1" dirty="0">
                <a:solidFill>
                  <a:srgbClr val="CE1779"/>
                </a:solidFill>
              </a:rPr>
              <a:t>A welcome email</a:t>
            </a:r>
            <a:r>
              <a:rPr lang="en-IE" dirty="0">
                <a:solidFill>
                  <a:srgbClr val="CE1779"/>
                </a:solidFill>
              </a:rPr>
              <a:t> </a:t>
            </a:r>
            <a:r>
              <a:rPr lang="en-IE" dirty="0"/>
              <a:t>is a great way to make a new employee feel more comfortable before they even start work. A simple email will serve to welcome your new employee to your business and give them any relevant information for a smooth start. If you can include a detailed schedule for the new employee for the first day and week at work on the new job.  </a:t>
            </a:r>
          </a:p>
          <a:p>
            <a:pPr marL="457200" lvl="0" indent="-457200" algn="just">
              <a:buClr>
                <a:srgbClr val="CE1779"/>
              </a:buClr>
              <a:buFont typeface="+mj-lt"/>
              <a:buAutoNum type="arabicPeriod"/>
            </a:pPr>
            <a:endParaRPr lang="en-IE" dirty="0"/>
          </a:p>
          <a:p>
            <a:pPr marL="457200" lvl="0" indent="-457200" algn="just">
              <a:buClr>
                <a:srgbClr val="CE1779"/>
              </a:buClr>
              <a:buFont typeface="+mj-lt"/>
              <a:buAutoNum type="arabicPeriod"/>
            </a:pPr>
            <a:endParaRPr lang="en-IE" dirty="0"/>
          </a:p>
          <a:p>
            <a:pPr marL="457200" lvl="0" indent="-457200" algn="just">
              <a:buClr>
                <a:srgbClr val="CE1779"/>
              </a:buClr>
              <a:buFont typeface="+mj-lt"/>
              <a:buAutoNum type="arabicPeriod"/>
            </a:pPr>
            <a:endParaRPr lang="en-IE" dirty="0"/>
          </a:p>
          <a:p>
            <a:pPr marL="457200" lvl="0" indent="-457200" algn="just">
              <a:buClr>
                <a:srgbClr val="CE1779"/>
              </a:buClr>
              <a:buFont typeface="+mj-lt"/>
              <a:buAutoNum type="arabicPeriod"/>
            </a:pPr>
            <a:endParaRPr lang="en-IE" dirty="0"/>
          </a:p>
          <a:p>
            <a:pPr marL="457200" indent="-457200">
              <a:buClr>
                <a:srgbClr val="CE1779"/>
              </a:buClr>
              <a:buFont typeface="+mj-lt"/>
              <a:buAutoNum type="arabicPeriod"/>
            </a:pPr>
            <a:endParaRPr lang="en-IE" dirty="0"/>
          </a:p>
          <a:p>
            <a:pPr marL="457200" lvl="0" indent="-457200">
              <a:buClr>
                <a:srgbClr val="CE1779"/>
              </a:buClr>
              <a:buFont typeface="+mj-lt"/>
              <a:buAutoNum type="arabicPeriod"/>
            </a:pPr>
            <a:r>
              <a:rPr lang="en-IE" b="1" dirty="0">
                <a:solidFill>
                  <a:srgbClr val="CE1779"/>
                </a:solidFill>
              </a:rPr>
              <a:t>Review your Health and Safety  </a:t>
            </a:r>
            <a:r>
              <a:rPr lang="en-IE" dirty="0">
                <a:solidFill>
                  <a:srgbClr val="CE1779"/>
                </a:solidFill>
              </a:rPr>
              <a:t>                                                                                                                                                                    </a:t>
            </a:r>
            <a:r>
              <a:rPr lang="en-IE" dirty="0"/>
              <a:t>For example, are you sure that your workplace is safe and secure for your employee to work in?  </a:t>
            </a:r>
          </a:p>
          <a:p>
            <a:endParaRPr lang="en-US" dirty="0"/>
          </a:p>
        </p:txBody>
      </p:sp>
      <p:sp>
        <p:nvSpPr>
          <p:cNvPr id="9" name="Text Placeholder 6">
            <a:extLst>
              <a:ext uri="{FF2B5EF4-FFF2-40B4-BE49-F238E27FC236}">
                <a16:creationId xmlns:a16="http://schemas.microsoft.com/office/drawing/2014/main" id="{413EDB8C-8378-EA48-ACCB-A1CAA79CC803}"/>
              </a:ext>
            </a:extLst>
          </p:cNvPr>
          <p:cNvSpPr>
            <a:spLocks noGrp="1"/>
          </p:cNvSpPr>
          <p:nvPr>
            <p:ph type="body" sz="quarter" idx="13"/>
          </p:nvPr>
        </p:nvSpPr>
        <p:spPr>
          <a:xfrm>
            <a:off x="446441" y="360819"/>
            <a:ext cx="3341787" cy="2425550"/>
          </a:xfrm>
        </p:spPr>
        <p:txBody>
          <a:bodyPr>
            <a:noAutofit/>
          </a:bodyPr>
          <a:lstStyle/>
          <a:p>
            <a:r>
              <a:rPr lang="en-US" dirty="0"/>
              <a:t>When you manage the recruitment process </a:t>
            </a:r>
            <a:r>
              <a:rPr lang="en-US" b="1" dirty="0"/>
              <a:t>yourself, consider the following:-</a:t>
            </a:r>
            <a:r>
              <a:rPr lang="en-IE" sz="3200" dirty="0"/>
              <a:t> </a:t>
            </a:r>
          </a:p>
        </p:txBody>
      </p:sp>
      <p:pic>
        <p:nvPicPr>
          <p:cNvPr id="5" name="Picture 4" descr="A drawing of a cartoon character&#10;&#10;Description automatically generated">
            <a:extLst>
              <a:ext uri="{FF2B5EF4-FFF2-40B4-BE49-F238E27FC236}">
                <a16:creationId xmlns:a16="http://schemas.microsoft.com/office/drawing/2014/main" id="{89B734A1-B906-4EFE-BA17-23EFC0854002}"/>
              </a:ext>
            </a:extLst>
          </p:cNvPr>
          <p:cNvPicPr>
            <a:picLocks noChangeAspect="1"/>
          </p:cNvPicPr>
          <p:nvPr/>
        </p:nvPicPr>
        <p:blipFill>
          <a:blip r:embed="rId2" cstate="screen">
            <a:extLst>
              <a:ext uri="{28A0092B-C50C-407E-A947-70E740481C1C}">
                <a14:useLocalDpi xmlns:a14="http://schemas.microsoft.com/office/drawing/2010/main"/>
              </a:ext>
              <a:ext uri="{837473B0-CC2E-450A-ABE3-18F120FF3D39}">
                <a1611:picAttrSrcUrl xmlns:a1611="http://schemas.microsoft.com/office/drawing/2016/11/main" r:id="rId3"/>
              </a:ext>
            </a:extLst>
          </a:blip>
          <a:stretch>
            <a:fillRect/>
          </a:stretch>
        </p:blipFill>
        <p:spPr>
          <a:xfrm>
            <a:off x="6096000" y="2656760"/>
            <a:ext cx="3627120" cy="2006491"/>
          </a:xfrm>
          <a:prstGeom prst="rect">
            <a:avLst/>
          </a:prstGeom>
        </p:spPr>
      </p:pic>
    </p:spTree>
    <p:extLst>
      <p:ext uri="{BB962C8B-B14F-4D97-AF65-F5344CB8AC3E}">
        <p14:creationId xmlns:p14="http://schemas.microsoft.com/office/powerpoint/2010/main" val="332282263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a:xfrm>
            <a:off x="675133" y="311403"/>
            <a:ext cx="8227568" cy="662475"/>
          </a:xfrm>
        </p:spPr>
        <p:txBody>
          <a:bodyPr>
            <a:noAutofit/>
          </a:bodyPr>
          <a:lstStyle/>
          <a:p>
            <a:r>
              <a:rPr lang="en-IE" dirty="0"/>
              <a:t>ONBOARDING IS THE PROCESS IN WHICH NEW EMPLOYEES GET ACQUAINTED WITH THEIR ROLE AND YOUR BUSINESS.</a:t>
            </a:r>
            <a:endParaRPr lang="en-US" dirty="0"/>
          </a:p>
        </p:txBody>
      </p:sp>
      <p:sp>
        <p:nvSpPr>
          <p:cNvPr id="9" name="Text Placeholder 8"/>
          <p:cNvSpPr>
            <a:spLocks noGrp="1"/>
          </p:cNvSpPr>
          <p:nvPr>
            <p:ph type="body" sz="quarter" idx="14"/>
          </p:nvPr>
        </p:nvSpPr>
        <p:spPr>
          <a:xfrm>
            <a:off x="675134" y="2135499"/>
            <a:ext cx="7768780" cy="3497205"/>
          </a:xfrm>
        </p:spPr>
        <p:txBody>
          <a:bodyPr/>
          <a:lstStyle/>
          <a:p>
            <a:r>
              <a:rPr lang="en-IE" dirty="0"/>
              <a:t>It makes total sense in that:-</a:t>
            </a:r>
          </a:p>
          <a:p>
            <a:pPr marL="342900" lvl="0" indent="-342900">
              <a:buClr>
                <a:srgbClr val="CE1779"/>
              </a:buClr>
              <a:buFont typeface="Arial" panose="020B0604020202020204" pitchFamily="34" charset="0"/>
              <a:buChar char="•"/>
            </a:pPr>
            <a:r>
              <a:rPr lang="en-IE" dirty="0"/>
              <a:t>Your new employee will feel comfortable and appreciated right from the start</a:t>
            </a:r>
          </a:p>
          <a:p>
            <a:pPr marL="342900" lvl="0" indent="-342900">
              <a:buClr>
                <a:srgbClr val="CE1779"/>
              </a:buClr>
              <a:buFont typeface="Arial" panose="020B0604020202020204" pitchFamily="34" charset="0"/>
              <a:buChar char="•"/>
            </a:pPr>
            <a:r>
              <a:rPr lang="en-IE" dirty="0"/>
              <a:t>Newcomers become productive more quickly and have a greater commitment to the organisation</a:t>
            </a:r>
          </a:p>
          <a:p>
            <a:pPr marL="342900" lvl="0" indent="-342900">
              <a:buClr>
                <a:srgbClr val="CE1779"/>
              </a:buClr>
              <a:buFont typeface="Arial" panose="020B0604020202020204" pitchFamily="34" charset="0"/>
              <a:buChar char="•"/>
            </a:pPr>
            <a:r>
              <a:rPr lang="en-US" dirty="0"/>
              <a:t>They will have reduced stress with higher job satisfaction</a:t>
            </a:r>
            <a:endParaRPr lang="en-IE" dirty="0"/>
          </a:p>
          <a:p>
            <a:pPr marL="342900" lvl="0" indent="-342900">
              <a:buClr>
                <a:srgbClr val="CE1779"/>
              </a:buClr>
              <a:buFont typeface="Arial" panose="020B0604020202020204" pitchFamily="34" charset="0"/>
              <a:buChar char="•"/>
            </a:pPr>
            <a:r>
              <a:rPr lang="en-US" dirty="0"/>
              <a:t>You will benefit through better retention with associated cost savings</a:t>
            </a:r>
          </a:p>
          <a:p>
            <a:pPr marL="342900" lvl="0" indent="-342900">
              <a:buClr>
                <a:srgbClr val="CE1779"/>
              </a:buClr>
              <a:buFont typeface="Arial" panose="020B0604020202020204" pitchFamily="34" charset="0"/>
              <a:buChar char="•"/>
            </a:pPr>
            <a:endParaRPr lang="en-IE" dirty="0"/>
          </a:p>
          <a:p>
            <a:r>
              <a:rPr lang="en-US" u="sng" dirty="0">
                <a:hlinkClick r:id="rId2"/>
              </a:rPr>
              <a:t>https://en.wikipedia.org/wiki/Onboarding</a:t>
            </a:r>
            <a:endParaRPr lang="en-IE" dirty="0"/>
          </a:p>
        </p:txBody>
      </p:sp>
      <p:pic>
        <p:nvPicPr>
          <p:cNvPr id="3" name="Picture 2" descr="A close up of a logo&#10;&#10;Description automatically generated">
            <a:extLst>
              <a:ext uri="{FF2B5EF4-FFF2-40B4-BE49-F238E27FC236}">
                <a16:creationId xmlns:a16="http://schemas.microsoft.com/office/drawing/2014/main" id="{DE6303F4-6380-4FB0-8774-B71274FD255B}"/>
              </a:ext>
            </a:extLst>
          </p:cNvPr>
          <p:cNvPicPr>
            <a:picLocks noChangeAspect="1"/>
          </p:cNvPicPr>
          <p:nvPr/>
        </p:nvPicPr>
        <p:blipFill>
          <a:blip r:embed="rId3" cstate="screen">
            <a:extLst>
              <a:ext uri="{28A0092B-C50C-407E-A947-70E740481C1C}">
                <a14:useLocalDpi xmlns:a14="http://schemas.microsoft.com/office/drawing/2010/main"/>
              </a:ext>
              <a:ext uri="{837473B0-CC2E-450A-ABE3-18F120FF3D39}">
                <a1611:picAttrSrcUrl xmlns:a1611="http://schemas.microsoft.com/office/drawing/2016/11/main" r:id="rId4"/>
              </a:ext>
            </a:extLst>
          </a:blip>
          <a:stretch>
            <a:fillRect/>
          </a:stretch>
        </p:blipFill>
        <p:spPr>
          <a:xfrm>
            <a:off x="8713409" y="3429000"/>
            <a:ext cx="2672828" cy="3234347"/>
          </a:xfrm>
          <a:prstGeom prst="rect">
            <a:avLst/>
          </a:prstGeom>
        </p:spPr>
      </p:pic>
    </p:spTree>
    <p:extLst>
      <p:ext uri="{BB962C8B-B14F-4D97-AF65-F5344CB8AC3E}">
        <p14:creationId xmlns:p14="http://schemas.microsoft.com/office/powerpoint/2010/main" val="191102450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6629C61A-721D-4349-B0A1-A7463E76E9DE}"/>
              </a:ext>
            </a:extLst>
          </p:cNvPr>
          <p:cNvSpPr>
            <a:spLocks noGrp="1"/>
          </p:cNvSpPr>
          <p:nvPr>
            <p:ph type="body" sz="quarter" idx="13"/>
          </p:nvPr>
        </p:nvSpPr>
        <p:spPr>
          <a:xfrm>
            <a:off x="4161984" y="483177"/>
            <a:ext cx="7407087" cy="697353"/>
          </a:xfrm>
        </p:spPr>
        <p:txBody>
          <a:bodyPr/>
          <a:lstStyle/>
          <a:p>
            <a:pPr algn="r"/>
            <a:r>
              <a:rPr lang="en-US" dirty="0"/>
              <a:t>JOB FAIRS </a:t>
            </a:r>
          </a:p>
        </p:txBody>
      </p:sp>
      <p:pic>
        <p:nvPicPr>
          <p:cNvPr id="7" name="Picture 6">
            <a:extLst>
              <a:ext uri="{FF2B5EF4-FFF2-40B4-BE49-F238E27FC236}">
                <a16:creationId xmlns:a16="http://schemas.microsoft.com/office/drawing/2014/main" id="{B118CEF9-D8D1-4549-AD0C-5C02C7796999}"/>
              </a:ext>
            </a:extLst>
          </p:cNvPr>
          <p:cNvPicPr/>
          <p:nvPr/>
        </p:nvPicPr>
        <p:blipFill>
          <a:blip r:embed="rId2" cstate="screen">
            <a:extLst>
              <a:ext uri="{28A0092B-C50C-407E-A947-70E740481C1C}">
                <a14:useLocalDpi xmlns:a14="http://schemas.microsoft.com/office/drawing/2010/main"/>
              </a:ext>
            </a:extLst>
          </a:blip>
          <a:stretch>
            <a:fillRect/>
          </a:stretch>
        </p:blipFill>
        <p:spPr>
          <a:xfrm>
            <a:off x="423545" y="3933548"/>
            <a:ext cx="3315335" cy="2390775"/>
          </a:xfrm>
          <a:prstGeom prst="rect">
            <a:avLst/>
          </a:prstGeom>
        </p:spPr>
      </p:pic>
      <p:sp>
        <p:nvSpPr>
          <p:cNvPr id="8" name="Rectangle 7">
            <a:extLst>
              <a:ext uri="{FF2B5EF4-FFF2-40B4-BE49-F238E27FC236}">
                <a16:creationId xmlns:a16="http://schemas.microsoft.com/office/drawing/2014/main" id="{024C7613-E332-5449-A7C3-E9DF545E987A}"/>
              </a:ext>
            </a:extLst>
          </p:cNvPr>
          <p:cNvSpPr/>
          <p:nvPr/>
        </p:nvSpPr>
        <p:spPr>
          <a:xfrm>
            <a:off x="3638966" y="1663511"/>
            <a:ext cx="8453120" cy="5237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Connector 9">
            <a:extLst>
              <a:ext uri="{FF2B5EF4-FFF2-40B4-BE49-F238E27FC236}">
                <a16:creationId xmlns:a16="http://schemas.microsoft.com/office/drawing/2014/main" id="{4C6B2E56-BAB1-5746-BC94-73682BE2E5AD}"/>
              </a:ext>
            </a:extLst>
          </p:cNvPr>
          <p:cNvCxnSpPr/>
          <p:nvPr/>
        </p:nvCxnSpPr>
        <p:spPr>
          <a:xfrm flipH="1">
            <a:off x="3829306" y="1180530"/>
            <a:ext cx="8072437"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6" name="Text Placeholder 5">
            <a:extLst>
              <a:ext uri="{FF2B5EF4-FFF2-40B4-BE49-F238E27FC236}">
                <a16:creationId xmlns:a16="http://schemas.microsoft.com/office/drawing/2014/main" id="{9072E3E5-BFBF-6A46-82DA-35836E212BA6}"/>
              </a:ext>
            </a:extLst>
          </p:cNvPr>
          <p:cNvSpPr>
            <a:spLocks noGrp="1"/>
          </p:cNvSpPr>
          <p:nvPr>
            <p:ph type="body" sz="quarter" idx="14"/>
          </p:nvPr>
        </p:nvSpPr>
        <p:spPr>
          <a:xfrm>
            <a:off x="4161982" y="1356449"/>
            <a:ext cx="7407087" cy="3975101"/>
          </a:xfrm>
        </p:spPr>
        <p:txBody>
          <a:bodyPr/>
          <a:lstStyle/>
          <a:p>
            <a:pPr algn="just"/>
            <a:r>
              <a:rPr lang="en-US" dirty="0"/>
              <a:t>Although not as popular as they once used to be, job fairs continue to help </a:t>
            </a:r>
            <a:r>
              <a:rPr lang="en-US" dirty="0" err="1"/>
              <a:t>organisations</a:t>
            </a:r>
            <a:r>
              <a:rPr lang="en-US" dirty="0"/>
              <a:t> to gain access to a large number of candidates, especially graduate applicants. Some regional job fairs can be excellent e.g. in </a:t>
            </a:r>
            <a:r>
              <a:rPr lang="en-US" dirty="0" err="1"/>
              <a:t>Armagh</a:t>
            </a:r>
            <a:r>
              <a:rPr lang="en-US" dirty="0"/>
              <a:t>, Craigavon, Banbridge, Northern Ireland a jobs fair promoted by the local Council  will showcase hundreds of jobs to thousands of attendees </a:t>
            </a:r>
          </a:p>
          <a:p>
            <a:r>
              <a:rPr lang="en-US" dirty="0"/>
              <a:t> </a:t>
            </a:r>
            <a:r>
              <a:rPr lang="en-US" u="sng" dirty="0">
                <a:hlinkClick r:id="rId3"/>
              </a:rPr>
              <a:t>https://www.nibusinessinfo.co.uk/content/armagh-city-banbridge-and-craigavon-borough-job-fair</a:t>
            </a:r>
            <a:endParaRPr lang="en-US" u="sng" dirty="0"/>
          </a:p>
          <a:p>
            <a:endParaRPr lang="en-IE" sz="1000" dirty="0"/>
          </a:p>
          <a:p>
            <a:r>
              <a:rPr lang="en-US" dirty="0"/>
              <a:t>Similarly, in </a:t>
            </a:r>
            <a:r>
              <a:rPr lang="en-US" dirty="0" err="1"/>
              <a:t>Leitrim</a:t>
            </a:r>
            <a:r>
              <a:rPr lang="en-US" dirty="0"/>
              <a:t> Ireland, a Jobs Fair is </a:t>
            </a:r>
            <a:r>
              <a:rPr lang="en-US" dirty="0" err="1"/>
              <a:t>organised</a:t>
            </a:r>
            <a:r>
              <a:rPr lang="en-US" dirty="0"/>
              <a:t> by the Local Enterprise Office </a:t>
            </a:r>
            <a:r>
              <a:rPr lang="en-US" u="sng" dirty="0">
                <a:hlinkClick r:id="rId4"/>
              </a:rPr>
              <a:t>https://www.localenterprise.ie/Leitrim/News/Press-Releases/Jobs-Fair-2018.html</a:t>
            </a:r>
            <a:r>
              <a:rPr lang="en-US" dirty="0"/>
              <a:t>. </a:t>
            </a:r>
            <a:endParaRPr lang="en-IE" dirty="0"/>
          </a:p>
          <a:p>
            <a:endParaRPr lang="en-US" dirty="0"/>
          </a:p>
        </p:txBody>
      </p:sp>
    </p:spTree>
    <p:extLst>
      <p:ext uri="{BB962C8B-B14F-4D97-AF65-F5344CB8AC3E}">
        <p14:creationId xmlns:p14="http://schemas.microsoft.com/office/powerpoint/2010/main" val="203372387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a:xfrm>
            <a:off x="675133" y="311403"/>
            <a:ext cx="8227568" cy="662475"/>
          </a:xfrm>
        </p:spPr>
        <p:txBody>
          <a:bodyPr>
            <a:noAutofit/>
          </a:bodyPr>
          <a:lstStyle/>
          <a:p>
            <a:r>
              <a:rPr lang="en-US" dirty="0"/>
              <a:t>EVENTS</a:t>
            </a:r>
          </a:p>
        </p:txBody>
      </p:sp>
      <p:cxnSp>
        <p:nvCxnSpPr>
          <p:cNvPr id="4" name="Straight Connector 3">
            <a:extLst>
              <a:ext uri="{FF2B5EF4-FFF2-40B4-BE49-F238E27FC236}">
                <a16:creationId xmlns:a16="http://schemas.microsoft.com/office/drawing/2014/main" id="{348562F3-5E76-3944-AB4A-C04A9869D636}"/>
              </a:ext>
            </a:extLst>
          </p:cNvPr>
          <p:cNvCxnSpPr/>
          <p:nvPr/>
        </p:nvCxnSpPr>
        <p:spPr>
          <a:xfrm flipH="1">
            <a:off x="414337" y="1094805"/>
            <a:ext cx="8072437"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5" name="Rectangle 4">
            <a:extLst>
              <a:ext uri="{FF2B5EF4-FFF2-40B4-BE49-F238E27FC236}">
                <a16:creationId xmlns:a16="http://schemas.microsoft.com/office/drawing/2014/main" id="{352ADE03-BB81-5A4E-A271-FF40025F8B7D}"/>
              </a:ext>
            </a:extLst>
          </p:cNvPr>
          <p:cNvSpPr/>
          <p:nvPr/>
        </p:nvSpPr>
        <p:spPr>
          <a:xfrm>
            <a:off x="223995" y="1611775"/>
            <a:ext cx="8453120" cy="5237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 Placeholder 8"/>
          <p:cNvSpPr>
            <a:spLocks noGrp="1"/>
          </p:cNvSpPr>
          <p:nvPr>
            <p:ph type="body" sz="quarter" idx="14"/>
          </p:nvPr>
        </p:nvSpPr>
        <p:spPr>
          <a:xfrm>
            <a:off x="414337" y="1400183"/>
            <a:ext cx="7758113" cy="4232522"/>
          </a:xfrm>
        </p:spPr>
        <p:txBody>
          <a:bodyPr/>
          <a:lstStyle/>
          <a:p>
            <a:pPr algn="just"/>
            <a:r>
              <a:rPr lang="en-IE" dirty="0"/>
              <a:t>Apart from job fairs, there are many other events you can attend to meet potential candidates. From networking events to gatherings that your target audience might attend (such as seminars and conferences), you get a chance to meet talented potential candidates, while also benefiting from attending industry-related events.</a:t>
            </a:r>
          </a:p>
          <a:p>
            <a:pPr algn="just"/>
            <a:endParaRPr lang="en-IE" dirty="0"/>
          </a:p>
          <a:p>
            <a:pPr algn="just"/>
            <a:r>
              <a:rPr lang="en-IE" dirty="0"/>
              <a:t>With the extensive use of the internet, various methods of </a:t>
            </a:r>
            <a:r>
              <a:rPr lang="en-IE" b="1" dirty="0">
                <a:solidFill>
                  <a:srgbClr val="CE1779"/>
                </a:solidFill>
              </a:rPr>
              <a:t>online recruiting</a:t>
            </a:r>
            <a:r>
              <a:rPr lang="en-IE" dirty="0">
                <a:solidFill>
                  <a:srgbClr val="CE1779"/>
                </a:solidFill>
              </a:rPr>
              <a:t> </a:t>
            </a:r>
            <a:r>
              <a:rPr lang="en-IE" dirty="0"/>
              <a:t>reach a much larger or more targeted audience than other methods. In addition to reaching job seekers anywhere, you can attract candidates with very specific skills. Let’s review your options in terms of </a:t>
            </a:r>
            <a:r>
              <a:rPr lang="en-IE" b="1" dirty="0">
                <a:solidFill>
                  <a:srgbClr val="CE1779"/>
                </a:solidFill>
              </a:rPr>
              <a:t>online recruiting</a:t>
            </a:r>
            <a:r>
              <a:rPr lang="en-IE" dirty="0">
                <a:solidFill>
                  <a:srgbClr val="CE1779"/>
                </a:solidFill>
              </a:rPr>
              <a:t> </a:t>
            </a:r>
            <a:r>
              <a:rPr lang="en-IE" dirty="0"/>
              <a:t>opportunities.</a:t>
            </a:r>
          </a:p>
        </p:txBody>
      </p:sp>
      <p:pic>
        <p:nvPicPr>
          <p:cNvPr id="3" name="Picture 2" descr="A crowd of people in a room&#10;&#10;Description automatically generated">
            <a:extLst>
              <a:ext uri="{FF2B5EF4-FFF2-40B4-BE49-F238E27FC236}">
                <a16:creationId xmlns:a16="http://schemas.microsoft.com/office/drawing/2014/main" id="{A3D20864-7562-4557-B028-FAB096728469}"/>
              </a:ext>
            </a:extLst>
          </p:cNvPr>
          <p:cNvPicPr>
            <a:picLocks noChangeAspect="1"/>
          </p:cNvPicPr>
          <p:nvPr/>
        </p:nvPicPr>
        <p:blipFill>
          <a:blip r:embed="rId2" cstate="screen">
            <a:extLst>
              <a:ext uri="{28A0092B-C50C-407E-A947-70E740481C1C}">
                <a14:useLocalDpi xmlns:a14="http://schemas.microsoft.com/office/drawing/2010/main"/>
              </a:ext>
              <a:ext uri="{837473B0-CC2E-450A-ABE3-18F120FF3D39}">
                <a1611:picAttrSrcUrl xmlns:a1611="http://schemas.microsoft.com/office/drawing/2016/11/main" r:id="rId3"/>
              </a:ext>
            </a:extLst>
          </a:blip>
          <a:stretch>
            <a:fillRect/>
          </a:stretch>
        </p:blipFill>
        <p:spPr>
          <a:xfrm>
            <a:off x="8486774" y="3847410"/>
            <a:ext cx="3410655" cy="2797629"/>
          </a:xfrm>
          <a:prstGeom prst="rect">
            <a:avLst/>
          </a:prstGeom>
        </p:spPr>
      </p:pic>
    </p:spTree>
    <p:extLst>
      <p:ext uri="{BB962C8B-B14F-4D97-AF65-F5344CB8AC3E}">
        <p14:creationId xmlns:p14="http://schemas.microsoft.com/office/powerpoint/2010/main" val="213531660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CCD976A-DE40-4541-A9FD-02F484952D90}"/>
              </a:ext>
            </a:extLst>
          </p:cNvPr>
          <p:cNvSpPr/>
          <p:nvPr/>
        </p:nvSpPr>
        <p:spPr>
          <a:xfrm>
            <a:off x="3566160" y="1810512"/>
            <a:ext cx="8430768" cy="3179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 Placeholder 6">
            <a:extLst>
              <a:ext uri="{FF2B5EF4-FFF2-40B4-BE49-F238E27FC236}">
                <a16:creationId xmlns:a16="http://schemas.microsoft.com/office/drawing/2014/main" id="{413EDB8C-8378-EA48-ACCB-A1CAA79CC803}"/>
              </a:ext>
            </a:extLst>
          </p:cNvPr>
          <p:cNvSpPr>
            <a:spLocks noGrp="1"/>
          </p:cNvSpPr>
          <p:nvPr>
            <p:ph type="body" sz="quarter" idx="20"/>
          </p:nvPr>
        </p:nvSpPr>
        <p:spPr>
          <a:xfrm>
            <a:off x="3418114" y="1754551"/>
            <a:ext cx="8183336" cy="3872188"/>
          </a:xfrm>
        </p:spPr>
        <p:txBody>
          <a:bodyPr>
            <a:noAutofit/>
          </a:bodyPr>
          <a:lstStyle/>
          <a:p>
            <a:pPr marL="0" indent="0" algn="just">
              <a:spcBef>
                <a:spcPts val="300"/>
              </a:spcBef>
              <a:buNone/>
            </a:pPr>
            <a:r>
              <a:rPr lang="en-IE" dirty="0"/>
              <a:t>Job portals (job boards) now play a crucial role in connecting companies with candidates. These portals are a preferred platform for jobseekers looking for better career prospects, so they make an excellent source for a new employer to tap into top industry talent. Millennials tend to conduct their job searches on job boards, so if you are looking to attract younger talent, you should bear this in mind. </a:t>
            </a:r>
          </a:p>
          <a:p>
            <a:pPr marL="0" indent="0" algn="just">
              <a:spcBef>
                <a:spcPts val="300"/>
              </a:spcBef>
              <a:buNone/>
            </a:pPr>
            <a:r>
              <a:rPr lang="en-IE" dirty="0"/>
              <a:t> </a:t>
            </a:r>
          </a:p>
          <a:p>
            <a:pPr marL="0" indent="0" algn="just">
              <a:spcBef>
                <a:spcPts val="300"/>
              </a:spcBef>
              <a:buNone/>
            </a:pPr>
            <a:r>
              <a:rPr lang="en-IE" dirty="0"/>
              <a:t>Many job portals now also have CV databases which allow the employer to filter through candidate profiles based on your chosen criteria, again you have defined these criteria as part of Module 2.   Importantly, as job boards make it easier to actually apply for the position, they can also help speed up the hiring process.</a:t>
            </a:r>
          </a:p>
        </p:txBody>
      </p:sp>
      <p:sp>
        <p:nvSpPr>
          <p:cNvPr id="2" name="Text Placeholder 1">
            <a:extLst>
              <a:ext uri="{FF2B5EF4-FFF2-40B4-BE49-F238E27FC236}">
                <a16:creationId xmlns:a16="http://schemas.microsoft.com/office/drawing/2014/main" id="{A82CB890-18BB-4049-9FB5-1BB612F21D9A}"/>
              </a:ext>
            </a:extLst>
          </p:cNvPr>
          <p:cNvSpPr>
            <a:spLocks noGrp="1"/>
          </p:cNvSpPr>
          <p:nvPr>
            <p:ph type="body" sz="quarter" idx="21"/>
          </p:nvPr>
        </p:nvSpPr>
        <p:spPr>
          <a:xfrm>
            <a:off x="2495266" y="865599"/>
            <a:ext cx="2719672" cy="857158"/>
          </a:xfrm>
        </p:spPr>
        <p:txBody>
          <a:bodyPr/>
          <a:lstStyle/>
          <a:p>
            <a:pPr lvl="0" algn="just">
              <a:buClr>
                <a:srgbClr val="CE1779"/>
              </a:buClr>
            </a:pPr>
            <a:r>
              <a:rPr lang="en-US" dirty="0">
                <a:solidFill>
                  <a:srgbClr val="CE1779"/>
                </a:solidFill>
              </a:rPr>
              <a:t>JOB PORTALS</a:t>
            </a:r>
          </a:p>
        </p:txBody>
      </p:sp>
      <p:pic>
        <p:nvPicPr>
          <p:cNvPr id="7" name="Graphic 6" descr="Employee badge">
            <a:extLst>
              <a:ext uri="{FF2B5EF4-FFF2-40B4-BE49-F238E27FC236}">
                <a16:creationId xmlns:a16="http://schemas.microsoft.com/office/drawing/2014/main" id="{3304F627-7EF5-5E43-83CA-55A9B27B405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23824" y="794163"/>
            <a:ext cx="648876" cy="648876"/>
          </a:xfrm>
          <a:prstGeom prst="rect">
            <a:avLst/>
          </a:prstGeom>
        </p:spPr>
      </p:pic>
      <p:pic>
        <p:nvPicPr>
          <p:cNvPr id="5" name="Picture 4" descr="A screenshot of a cell phone&#10;&#10;Description automatically generated">
            <a:extLst>
              <a:ext uri="{FF2B5EF4-FFF2-40B4-BE49-F238E27FC236}">
                <a16:creationId xmlns:a16="http://schemas.microsoft.com/office/drawing/2014/main" id="{AB19D27E-E48C-4D68-A33C-86EF49C28FA6}"/>
              </a:ext>
            </a:extLst>
          </p:cNvPr>
          <p:cNvPicPr>
            <a:picLocks noChangeAspect="1"/>
          </p:cNvPicPr>
          <p:nvPr/>
        </p:nvPicPr>
        <p:blipFill>
          <a:blip r:embed="rId4">
            <a:extLst>
              <a:ext uri="{837473B0-CC2E-450A-ABE3-18F120FF3D39}">
                <a1611:picAttrSrcUrl xmlns:a1611="http://schemas.microsoft.com/office/drawing/2016/11/main" r:id="rId5"/>
              </a:ext>
            </a:extLst>
          </a:blip>
          <a:stretch>
            <a:fillRect/>
          </a:stretch>
        </p:blipFill>
        <p:spPr>
          <a:xfrm>
            <a:off x="0" y="3429000"/>
            <a:ext cx="3418114" cy="1562100"/>
          </a:xfrm>
          <a:prstGeom prst="rect">
            <a:avLst/>
          </a:prstGeom>
        </p:spPr>
      </p:pic>
    </p:spTree>
    <p:extLst>
      <p:ext uri="{BB962C8B-B14F-4D97-AF65-F5344CB8AC3E}">
        <p14:creationId xmlns:p14="http://schemas.microsoft.com/office/powerpoint/2010/main" val="5947895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4.1 INTRODUCTION</a:t>
            </a:r>
          </a:p>
        </p:txBody>
      </p:sp>
    </p:spTree>
    <p:extLst>
      <p:ext uri="{BB962C8B-B14F-4D97-AF65-F5344CB8AC3E}">
        <p14:creationId xmlns:p14="http://schemas.microsoft.com/office/powerpoint/2010/main" val="193848114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CCD976A-DE40-4541-A9FD-02F484952D90}"/>
              </a:ext>
            </a:extLst>
          </p:cNvPr>
          <p:cNvSpPr/>
          <p:nvPr/>
        </p:nvSpPr>
        <p:spPr>
          <a:xfrm>
            <a:off x="3566160" y="1810512"/>
            <a:ext cx="8430768" cy="3179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 Placeholder 6">
            <a:extLst>
              <a:ext uri="{FF2B5EF4-FFF2-40B4-BE49-F238E27FC236}">
                <a16:creationId xmlns:a16="http://schemas.microsoft.com/office/drawing/2014/main" id="{413EDB8C-8378-EA48-ACCB-A1CAA79CC803}"/>
              </a:ext>
            </a:extLst>
          </p:cNvPr>
          <p:cNvSpPr>
            <a:spLocks noGrp="1"/>
          </p:cNvSpPr>
          <p:nvPr>
            <p:ph type="body" sz="quarter" idx="20"/>
          </p:nvPr>
        </p:nvSpPr>
        <p:spPr>
          <a:xfrm>
            <a:off x="2495266" y="1754551"/>
            <a:ext cx="9106184" cy="3872188"/>
          </a:xfrm>
        </p:spPr>
        <p:txBody>
          <a:bodyPr>
            <a:noAutofit/>
          </a:bodyPr>
          <a:lstStyle/>
          <a:p>
            <a:pPr marL="0" indent="0" algn="just">
              <a:spcBef>
                <a:spcPts val="300"/>
              </a:spcBef>
              <a:buNone/>
            </a:pPr>
            <a:r>
              <a:rPr lang="en-IE" dirty="0"/>
              <a:t> </a:t>
            </a:r>
          </a:p>
          <a:p>
            <a:pPr marL="0" indent="0" algn="just" fontAlgn="base">
              <a:spcBef>
                <a:spcPts val="300"/>
              </a:spcBef>
              <a:buNone/>
            </a:pPr>
            <a:r>
              <a:rPr lang="en-US" b="1" dirty="0"/>
              <a:t>Paid online job portals or boards </a:t>
            </a:r>
            <a:r>
              <a:rPr lang="en-US" dirty="0"/>
              <a:t>include </a:t>
            </a:r>
            <a:r>
              <a:rPr lang="en-US" u="sng" dirty="0">
                <a:hlinkClick r:id="rId2"/>
              </a:rPr>
              <a:t>www.Indeed.com</a:t>
            </a:r>
            <a:r>
              <a:rPr lang="en-US" dirty="0"/>
              <a:t> , </a:t>
            </a:r>
            <a:r>
              <a:rPr lang="en-US" u="sng" dirty="0">
                <a:hlinkClick r:id="rId3"/>
              </a:rPr>
              <a:t>www.Monster.com</a:t>
            </a:r>
            <a:r>
              <a:rPr lang="en-US" dirty="0"/>
              <a:t> , </a:t>
            </a:r>
            <a:r>
              <a:rPr lang="en-US" u="sng" dirty="0">
                <a:hlinkClick r:id="rId4"/>
              </a:rPr>
              <a:t>www.LinkedIn.com</a:t>
            </a:r>
            <a:r>
              <a:rPr lang="en-US" dirty="0"/>
              <a:t> ,  </a:t>
            </a:r>
            <a:r>
              <a:rPr lang="en-US" u="sng" dirty="0">
                <a:hlinkClick r:id="rId5"/>
              </a:rPr>
              <a:t>www.simplyhired.co.uk</a:t>
            </a:r>
            <a:r>
              <a:rPr lang="en-US" dirty="0"/>
              <a:t> and </a:t>
            </a:r>
            <a:r>
              <a:rPr lang="en-US" u="sng" dirty="0">
                <a:hlinkClick r:id="rId6"/>
              </a:rPr>
              <a:t>www.simplyhired.ie</a:t>
            </a:r>
            <a:r>
              <a:rPr lang="en-US" dirty="0"/>
              <a:t>,  </a:t>
            </a:r>
            <a:r>
              <a:rPr lang="en-US" u="sng" dirty="0">
                <a:hlinkClick r:id="rId7"/>
              </a:rPr>
              <a:t>www.careerbuilder.com/jobs-europe</a:t>
            </a:r>
            <a:r>
              <a:rPr lang="en-US" dirty="0"/>
              <a:t> and more. Most have built-in ways to target candidates based on level of experience, skill sets, education and industry. </a:t>
            </a:r>
          </a:p>
          <a:p>
            <a:pPr marL="0" indent="0" algn="just" fontAlgn="base">
              <a:spcBef>
                <a:spcPts val="300"/>
              </a:spcBef>
              <a:buNone/>
            </a:pPr>
            <a:endParaRPr lang="en-US" dirty="0"/>
          </a:p>
          <a:p>
            <a:pPr marL="0" indent="0" algn="just" fontAlgn="base">
              <a:spcBef>
                <a:spcPts val="300"/>
              </a:spcBef>
              <a:buNone/>
            </a:pPr>
            <a:r>
              <a:rPr lang="en-US" dirty="0"/>
              <a:t>If you’re looking for a candidate with specialized skills, you may also want to research niche job boards appropriate to your sector or the candidate you wish to recruit e.g. a salesperson can be reached through sites such as </a:t>
            </a:r>
            <a:r>
              <a:rPr lang="en-US" dirty="0" err="1"/>
              <a:t>SalesJobs</a:t>
            </a:r>
            <a:r>
              <a:rPr lang="en-US" dirty="0"/>
              <a:t>.</a:t>
            </a:r>
            <a:endParaRPr lang="en-IE" dirty="0"/>
          </a:p>
        </p:txBody>
      </p:sp>
      <p:sp>
        <p:nvSpPr>
          <p:cNvPr id="2" name="Text Placeholder 1">
            <a:extLst>
              <a:ext uri="{FF2B5EF4-FFF2-40B4-BE49-F238E27FC236}">
                <a16:creationId xmlns:a16="http://schemas.microsoft.com/office/drawing/2014/main" id="{A82CB890-18BB-4049-9FB5-1BB612F21D9A}"/>
              </a:ext>
            </a:extLst>
          </p:cNvPr>
          <p:cNvSpPr>
            <a:spLocks noGrp="1"/>
          </p:cNvSpPr>
          <p:nvPr>
            <p:ph type="body" sz="quarter" idx="21"/>
          </p:nvPr>
        </p:nvSpPr>
        <p:spPr>
          <a:xfrm>
            <a:off x="2495266" y="865599"/>
            <a:ext cx="2719672" cy="857158"/>
          </a:xfrm>
        </p:spPr>
        <p:txBody>
          <a:bodyPr/>
          <a:lstStyle/>
          <a:p>
            <a:pPr lvl="0" algn="just">
              <a:buClr>
                <a:srgbClr val="CE1779"/>
              </a:buClr>
            </a:pPr>
            <a:r>
              <a:rPr lang="en-US" dirty="0">
                <a:solidFill>
                  <a:srgbClr val="CE1779"/>
                </a:solidFill>
              </a:rPr>
              <a:t>JOB PORTALS</a:t>
            </a:r>
          </a:p>
        </p:txBody>
      </p:sp>
      <p:pic>
        <p:nvPicPr>
          <p:cNvPr id="5" name="Graphic 4" descr="Employee badge">
            <a:extLst>
              <a:ext uri="{FF2B5EF4-FFF2-40B4-BE49-F238E27FC236}">
                <a16:creationId xmlns:a16="http://schemas.microsoft.com/office/drawing/2014/main" id="{4E8A8D90-F157-A847-9D3F-A80913DC2872}"/>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23824" y="794163"/>
            <a:ext cx="648876" cy="648876"/>
          </a:xfrm>
          <a:prstGeom prst="rect">
            <a:avLst/>
          </a:prstGeom>
        </p:spPr>
      </p:pic>
    </p:spTree>
    <p:extLst>
      <p:ext uri="{BB962C8B-B14F-4D97-AF65-F5344CB8AC3E}">
        <p14:creationId xmlns:p14="http://schemas.microsoft.com/office/powerpoint/2010/main" val="56579106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2E558E11-8135-454A-B62D-5A1B0659B5CF}"/>
              </a:ext>
            </a:extLst>
          </p:cNvPr>
          <p:cNvSpPr>
            <a:spLocks noGrp="1"/>
          </p:cNvSpPr>
          <p:nvPr>
            <p:ph type="body" sz="quarter" idx="13"/>
          </p:nvPr>
        </p:nvSpPr>
        <p:spPr/>
        <p:txBody>
          <a:bodyPr/>
          <a:lstStyle/>
          <a:p>
            <a:r>
              <a:rPr lang="en-US" dirty="0">
                <a:solidFill>
                  <a:srgbClr val="CE1779"/>
                </a:solidFill>
              </a:rPr>
              <a:t>SOCIAL MEDIA</a:t>
            </a:r>
          </a:p>
          <a:p>
            <a:endParaRPr lang="en-US" dirty="0">
              <a:solidFill>
                <a:srgbClr val="CE1779"/>
              </a:solidFill>
            </a:endParaRPr>
          </a:p>
        </p:txBody>
      </p:sp>
      <p:sp>
        <p:nvSpPr>
          <p:cNvPr id="5" name="Text Placeholder 4">
            <a:extLst>
              <a:ext uri="{FF2B5EF4-FFF2-40B4-BE49-F238E27FC236}">
                <a16:creationId xmlns:a16="http://schemas.microsoft.com/office/drawing/2014/main" id="{73DC0785-3343-ED47-9598-6EB802E826E6}"/>
              </a:ext>
            </a:extLst>
          </p:cNvPr>
          <p:cNvSpPr>
            <a:spLocks noGrp="1"/>
          </p:cNvSpPr>
          <p:nvPr>
            <p:ph type="body" sz="quarter" idx="15"/>
          </p:nvPr>
        </p:nvSpPr>
        <p:spPr>
          <a:xfrm>
            <a:off x="3026229" y="890451"/>
            <a:ext cx="8849958" cy="5077098"/>
          </a:xfrm>
        </p:spPr>
        <p:txBody>
          <a:bodyPr/>
          <a:lstStyle/>
          <a:p>
            <a:pPr algn="just"/>
            <a:r>
              <a:rPr lang="en-IE" dirty="0"/>
              <a:t>Social media is a highly practical recruitment tool.  Nearly everybody uses some form of social media, so it makes sense to run job campaigns on LinkedIn, Facebook and Twitter and use each platform’s algorithms to closely target certain locations and other demographics. Younger generations of job seekers use some kind of social channel when they’re looking for a job (86% to be exact).   </a:t>
            </a:r>
          </a:p>
          <a:p>
            <a:pPr algn="just"/>
            <a:endParaRPr lang="en-IE" dirty="0"/>
          </a:p>
          <a:p>
            <a:pPr algn="just"/>
            <a:r>
              <a:rPr lang="en-IE" dirty="0"/>
              <a:t>The key when it comes to using social media for recruitment purposes is to know your target candidates and where you can find them online. </a:t>
            </a:r>
          </a:p>
          <a:p>
            <a:pPr algn="just"/>
            <a:endParaRPr lang="en-IE" dirty="0"/>
          </a:p>
          <a:p>
            <a:pPr algn="just"/>
            <a:r>
              <a:rPr lang="en-IE" dirty="0"/>
              <a:t>Remember, in addition to posting your vacancy on your own business social media accounts, it’s also important to include sponsored posts in your campaign, because you can use these platforms to target passive candidates.</a:t>
            </a:r>
            <a:r>
              <a:rPr lang="en-IE" b="1" dirty="0"/>
              <a:t> </a:t>
            </a:r>
          </a:p>
          <a:p>
            <a:pPr algn="just"/>
            <a:endParaRPr lang="en-US" dirty="0"/>
          </a:p>
          <a:p>
            <a:endParaRPr lang="en-US" dirty="0"/>
          </a:p>
        </p:txBody>
      </p:sp>
    </p:spTree>
    <p:extLst>
      <p:ext uri="{BB962C8B-B14F-4D97-AF65-F5344CB8AC3E}">
        <p14:creationId xmlns:p14="http://schemas.microsoft.com/office/powerpoint/2010/main" val="142047941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54F3DF42-D072-5340-9FFD-BD9BDD281ACF}"/>
              </a:ext>
            </a:extLst>
          </p:cNvPr>
          <p:cNvSpPr>
            <a:spLocks noGrp="1"/>
          </p:cNvSpPr>
          <p:nvPr>
            <p:ph type="body" sz="quarter" idx="11"/>
          </p:nvPr>
        </p:nvSpPr>
        <p:spPr>
          <a:xfrm>
            <a:off x="538548" y="3940704"/>
            <a:ext cx="6491432" cy="2654302"/>
          </a:xfrm>
        </p:spPr>
        <p:txBody>
          <a:bodyPr/>
          <a:lstStyle/>
          <a:p>
            <a:pPr algn="ctr"/>
            <a:r>
              <a:rPr lang="en-US" sz="3200" b="1" i="1" dirty="0">
                <a:latin typeface="+mn-lt"/>
              </a:rPr>
              <a:t>Ultimately you will combine many of these methods to reach a strong cohort of your ideal employees.</a:t>
            </a:r>
            <a:endParaRPr lang="en-IE" sz="3200" b="1" i="1" dirty="0">
              <a:latin typeface="+mn-lt"/>
            </a:endParaRPr>
          </a:p>
          <a:p>
            <a:pPr algn="ctr"/>
            <a:endParaRPr lang="en-US" sz="3200" i="1" dirty="0"/>
          </a:p>
        </p:txBody>
      </p:sp>
      <p:pic>
        <p:nvPicPr>
          <p:cNvPr id="7" name="Picture 6" descr="A close up of a logo&#10;&#10;Description automatically generated">
            <a:extLst>
              <a:ext uri="{FF2B5EF4-FFF2-40B4-BE49-F238E27FC236}">
                <a16:creationId xmlns:a16="http://schemas.microsoft.com/office/drawing/2014/main" id="{5729C6C3-960A-4DC8-B353-F26ADAD62598}"/>
              </a:ext>
            </a:extLst>
          </p:cNvPr>
          <p:cNvPicPr>
            <a:picLocks noChangeAspect="1"/>
          </p:cNvPicPr>
          <p:nvPr/>
        </p:nvPicPr>
        <p:blipFill>
          <a:blip r:embed="rId2" cstate="screen">
            <a:extLst>
              <a:ext uri="{28A0092B-C50C-407E-A947-70E740481C1C}">
                <a14:useLocalDpi xmlns:a14="http://schemas.microsoft.com/office/drawing/2010/main"/>
              </a:ext>
              <a:ext uri="{837473B0-CC2E-450A-ABE3-18F120FF3D39}">
                <a1611:picAttrSrcUrl xmlns:a1611="http://schemas.microsoft.com/office/drawing/2016/11/main" r:id="rId3"/>
              </a:ext>
            </a:extLst>
          </a:blip>
          <a:stretch>
            <a:fillRect/>
          </a:stretch>
        </p:blipFill>
        <p:spPr>
          <a:xfrm>
            <a:off x="7791189" y="1114585"/>
            <a:ext cx="3997347" cy="2826120"/>
          </a:xfrm>
          <a:prstGeom prst="rect">
            <a:avLst/>
          </a:prstGeom>
        </p:spPr>
      </p:pic>
    </p:spTree>
    <p:extLst>
      <p:ext uri="{BB962C8B-B14F-4D97-AF65-F5344CB8AC3E}">
        <p14:creationId xmlns:p14="http://schemas.microsoft.com/office/powerpoint/2010/main" val="424707278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b="1" dirty="0"/>
              <a:t>4.3 </a:t>
            </a:r>
            <a:r>
              <a:rPr lang="en-US" dirty="0"/>
              <a:t>SHORTLISTING </a:t>
            </a:r>
            <a:endParaRPr lang="en-IE" b="1" dirty="0"/>
          </a:p>
        </p:txBody>
      </p:sp>
      <p:pic>
        <p:nvPicPr>
          <p:cNvPr id="4" name="Picture 3">
            <a:extLst>
              <a:ext uri="{FF2B5EF4-FFF2-40B4-BE49-F238E27FC236}">
                <a16:creationId xmlns:a16="http://schemas.microsoft.com/office/drawing/2014/main" id="{21400760-30A0-4399-935D-05F9887124C3}"/>
              </a:ext>
            </a:extLst>
          </p:cNvPr>
          <p:cNvPicPr>
            <a:picLocks noChangeAspect="1"/>
          </p:cNvPicPr>
          <p:nvPr/>
        </p:nvPicPr>
        <p:blipFill>
          <a:blip r:embed="rId2" cstate="screen">
            <a:extLst>
              <a:ext uri="{28A0092B-C50C-407E-A947-70E740481C1C}">
                <a14:useLocalDpi xmlns:a14="http://schemas.microsoft.com/office/drawing/2010/main"/>
              </a:ext>
              <a:ext uri="{837473B0-CC2E-450A-ABE3-18F120FF3D39}">
                <a1611:picAttrSrcUrl xmlns:a1611="http://schemas.microsoft.com/office/drawing/2016/11/main" r:id="rId3"/>
              </a:ext>
            </a:extLst>
          </a:blip>
          <a:stretch>
            <a:fillRect/>
          </a:stretch>
        </p:blipFill>
        <p:spPr>
          <a:xfrm>
            <a:off x="8939407" y="1074107"/>
            <a:ext cx="2486025" cy="3048000"/>
          </a:xfrm>
          <a:prstGeom prst="rect">
            <a:avLst/>
          </a:prstGeom>
        </p:spPr>
      </p:pic>
    </p:spTree>
    <p:extLst>
      <p:ext uri="{BB962C8B-B14F-4D97-AF65-F5344CB8AC3E}">
        <p14:creationId xmlns:p14="http://schemas.microsoft.com/office/powerpoint/2010/main" val="91104087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A person wearing a suit and tie&#10;&#10;Description automatically generated">
            <a:extLst>
              <a:ext uri="{FF2B5EF4-FFF2-40B4-BE49-F238E27FC236}">
                <a16:creationId xmlns:a16="http://schemas.microsoft.com/office/drawing/2014/main" id="{102ECA00-A595-5D4F-AAFA-CEF70E969558}"/>
              </a:ext>
            </a:extLst>
          </p:cNvPr>
          <p:cNvPicPr>
            <a:picLocks noGrp="1" noChangeAspect="1"/>
          </p:cNvPicPr>
          <p:nvPr>
            <p:ph type="pic" sz="quarter" idx="18"/>
          </p:nvPr>
        </p:nvPicPr>
        <p:blipFill rotWithShape="1">
          <a:blip r:embed="rId2" cstate="screen">
            <a:extLst>
              <a:ext uri="{28A0092B-C50C-407E-A947-70E740481C1C}">
                <a14:useLocalDpi xmlns:a14="http://schemas.microsoft.com/office/drawing/2010/main"/>
              </a:ext>
            </a:extLst>
          </a:blip>
          <a:srcRect b="-70"/>
          <a:stretch/>
        </p:blipFill>
        <p:spPr>
          <a:xfrm flipH="1">
            <a:off x="6325641" y="4724"/>
            <a:ext cx="5850251" cy="6782936"/>
          </a:xfrm>
        </p:spPr>
      </p:pic>
      <p:sp>
        <p:nvSpPr>
          <p:cNvPr id="4" name="Rectangle 3">
            <a:extLst>
              <a:ext uri="{FF2B5EF4-FFF2-40B4-BE49-F238E27FC236}">
                <a16:creationId xmlns:a16="http://schemas.microsoft.com/office/drawing/2014/main" id="{5BD72E79-3337-7F40-8D62-FCF4A6F3EF2E}"/>
              </a:ext>
            </a:extLst>
          </p:cNvPr>
          <p:cNvSpPr/>
          <p:nvPr/>
        </p:nvSpPr>
        <p:spPr>
          <a:xfrm>
            <a:off x="585788" y="1628775"/>
            <a:ext cx="5739853" cy="285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 Placeholder 5">
            <a:extLst>
              <a:ext uri="{FF2B5EF4-FFF2-40B4-BE49-F238E27FC236}">
                <a16:creationId xmlns:a16="http://schemas.microsoft.com/office/drawing/2014/main" id="{6D67A6D4-9BB0-2A4E-84F2-71ED2FA79597}"/>
              </a:ext>
            </a:extLst>
          </p:cNvPr>
          <p:cNvSpPr>
            <a:spLocks noGrp="1"/>
          </p:cNvSpPr>
          <p:nvPr>
            <p:ph type="body" sz="quarter" idx="17"/>
          </p:nvPr>
        </p:nvSpPr>
        <p:spPr>
          <a:xfrm>
            <a:off x="325676" y="542925"/>
            <a:ext cx="5850251" cy="5339546"/>
          </a:xfrm>
        </p:spPr>
        <p:txBody>
          <a:bodyPr/>
          <a:lstStyle/>
          <a:p>
            <a:pPr algn="just"/>
            <a:r>
              <a:rPr lang="en-US" dirty="0"/>
              <a:t>Creating a shortlist allows you to create </a:t>
            </a:r>
            <a:r>
              <a:rPr lang="en-IE" dirty="0"/>
              <a:t>a “short list” of candidates you want to talk to. Shortlisting is often the most challenging and time-consuming step in the recruitment process.   </a:t>
            </a:r>
            <a:r>
              <a:rPr lang="en-US" dirty="0"/>
              <a:t>It is essentially the process of going through the applications received and identifying the candidates in terms of who best meet both your required and desired criteria.   </a:t>
            </a:r>
          </a:p>
          <a:p>
            <a:pPr algn="just"/>
            <a:r>
              <a:rPr lang="en-US" dirty="0"/>
              <a:t>It is recommended, that you aim to identify at least three candidates (and ideally more) to be progressed to the interview / assessment </a:t>
            </a:r>
            <a:r>
              <a:rPr lang="en-US" dirty="0" err="1"/>
              <a:t>centre</a:t>
            </a:r>
            <a:r>
              <a:rPr lang="en-US" dirty="0"/>
              <a:t> stage.  </a:t>
            </a:r>
          </a:p>
          <a:p>
            <a:pPr algn="just"/>
            <a:r>
              <a:rPr lang="en-US" dirty="0"/>
              <a:t>Having a structured approach to short listing is the best approach with the following steps. </a:t>
            </a:r>
            <a:endParaRPr lang="en-IE" b="1" dirty="0"/>
          </a:p>
        </p:txBody>
      </p:sp>
    </p:spTree>
    <p:extLst>
      <p:ext uri="{BB962C8B-B14F-4D97-AF65-F5344CB8AC3E}">
        <p14:creationId xmlns:p14="http://schemas.microsoft.com/office/powerpoint/2010/main" val="103199261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A4BB5304-08D4-A94F-96C3-805797C87F26}"/>
              </a:ext>
            </a:extLst>
          </p:cNvPr>
          <p:cNvSpPr>
            <a:spLocks noGrp="1"/>
          </p:cNvSpPr>
          <p:nvPr>
            <p:ph type="body" sz="quarter" idx="13"/>
          </p:nvPr>
        </p:nvSpPr>
        <p:spPr/>
        <p:txBody>
          <a:bodyPr/>
          <a:lstStyle/>
          <a:p>
            <a:r>
              <a:rPr lang="en-IE" dirty="0"/>
              <a:t>LOG ALL APPLICATIONS</a:t>
            </a:r>
            <a:endParaRPr lang="en-US" dirty="0"/>
          </a:p>
        </p:txBody>
      </p:sp>
      <p:sp>
        <p:nvSpPr>
          <p:cNvPr id="6" name="Text Placeholder 5">
            <a:extLst>
              <a:ext uri="{FF2B5EF4-FFF2-40B4-BE49-F238E27FC236}">
                <a16:creationId xmlns:a16="http://schemas.microsoft.com/office/drawing/2014/main" id="{0D95100F-3AE9-8D4C-8F77-484CB188F36C}"/>
              </a:ext>
            </a:extLst>
          </p:cNvPr>
          <p:cNvSpPr>
            <a:spLocks noGrp="1"/>
          </p:cNvSpPr>
          <p:nvPr>
            <p:ph type="body" sz="quarter" idx="14"/>
          </p:nvPr>
        </p:nvSpPr>
        <p:spPr>
          <a:xfrm>
            <a:off x="3820439" y="2117448"/>
            <a:ext cx="7748634" cy="3975101"/>
          </a:xfrm>
        </p:spPr>
        <p:txBody>
          <a:bodyPr/>
          <a:lstStyle/>
          <a:p>
            <a:pPr algn="just"/>
            <a:r>
              <a:rPr lang="en-IE" dirty="0"/>
              <a:t>It is good practice to log all applications with the candidate’s name, email and source of their application.  When you scan their CV you can also add in some brief notes on their skills and experience.  </a:t>
            </a:r>
          </a:p>
          <a:p>
            <a:pPr algn="just"/>
            <a:endParaRPr lang="en-IE" dirty="0"/>
          </a:p>
          <a:p>
            <a:pPr algn="just"/>
            <a:r>
              <a:rPr lang="en-IE" dirty="0"/>
              <a:t>This may seem like a lot of work  but it will help review who you’ve rejected, who you might be interested in and allow you to evaluate where the better quality applications are coming from  - useful for deciding what recruitment methods work best for your business.</a:t>
            </a:r>
            <a:endParaRPr lang="en-US" dirty="0"/>
          </a:p>
        </p:txBody>
      </p:sp>
      <p:pic>
        <p:nvPicPr>
          <p:cNvPr id="3" name="Picture 2" descr="A close up of a sign&#10;&#10;Description automatically generated">
            <a:extLst>
              <a:ext uri="{FF2B5EF4-FFF2-40B4-BE49-F238E27FC236}">
                <a16:creationId xmlns:a16="http://schemas.microsoft.com/office/drawing/2014/main" id="{2B01DEBD-C5FC-4CC6-A904-75021D1E5F95}"/>
              </a:ext>
            </a:extLst>
          </p:cNvPr>
          <p:cNvPicPr>
            <a:picLocks noChangeAspect="1"/>
          </p:cNvPicPr>
          <p:nvPr/>
        </p:nvPicPr>
        <p:blipFill>
          <a:blip r:embed="rId2">
            <a:extLst>
              <a:ext uri="{837473B0-CC2E-450A-ABE3-18F120FF3D39}">
                <a1611:picAttrSrcUrl xmlns:a1611="http://schemas.microsoft.com/office/drawing/2016/11/main" r:id="rId3"/>
              </a:ext>
            </a:extLst>
          </a:blip>
          <a:stretch>
            <a:fillRect/>
          </a:stretch>
        </p:blipFill>
        <p:spPr>
          <a:xfrm>
            <a:off x="622927" y="3613759"/>
            <a:ext cx="2674612" cy="2674612"/>
          </a:xfrm>
          <a:prstGeom prst="rect">
            <a:avLst/>
          </a:prstGeom>
        </p:spPr>
      </p:pic>
    </p:spTree>
    <p:extLst>
      <p:ext uri="{BB962C8B-B14F-4D97-AF65-F5344CB8AC3E}">
        <p14:creationId xmlns:p14="http://schemas.microsoft.com/office/powerpoint/2010/main" val="149638054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340450D3-8546-3247-9F30-46590F0C8461}"/>
              </a:ext>
            </a:extLst>
          </p:cNvPr>
          <p:cNvSpPr>
            <a:spLocks noGrp="1"/>
          </p:cNvSpPr>
          <p:nvPr>
            <p:ph type="body" sz="quarter" idx="13"/>
          </p:nvPr>
        </p:nvSpPr>
        <p:spPr>
          <a:xfrm>
            <a:off x="-1" y="326620"/>
            <a:ext cx="12192000" cy="697353"/>
          </a:xfrm>
        </p:spPr>
        <p:txBody>
          <a:bodyPr/>
          <a:lstStyle/>
          <a:p>
            <a:r>
              <a:rPr lang="en-IE" dirty="0"/>
              <a:t>CREATE A SHORTLIST SCORECARD</a:t>
            </a:r>
            <a:endParaRPr lang="en-US" dirty="0"/>
          </a:p>
        </p:txBody>
      </p:sp>
      <p:graphicFrame>
        <p:nvGraphicFramePr>
          <p:cNvPr id="8" name="Table 7">
            <a:extLst>
              <a:ext uri="{FF2B5EF4-FFF2-40B4-BE49-F238E27FC236}">
                <a16:creationId xmlns:a16="http://schemas.microsoft.com/office/drawing/2014/main" id="{914284C0-F3A4-704B-81E6-EB798064CBB4}"/>
              </a:ext>
            </a:extLst>
          </p:cNvPr>
          <p:cNvGraphicFramePr>
            <a:graphicFrameLocks noGrp="1"/>
          </p:cNvGraphicFramePr>
          <p:nvPr>
            <p:extLst>
              <p:ext uri="{D42A27DB-BD31-4B8C-83A1-F6EECF244321}">
                <p14:modId xmlns:p14="http://schemas.microsoft.com/office/powerpoint/2010/main" val="860333742"/>
              </p:ext>
            </p:extLst>
          </p:nvPr>
        </p:nvGraphicFramePr>
        <p:xfrm>
          <a:off x="631031" y="2061617"/>
          <a:ext cx="10929937" cy="3898772"/>
        </p:xfrm>
        <a:graphic>
          <a:graphicData uri="http://schemas.openxmlformats.org/drawingml/2006/table">
            <a:tbl>
              <a:tblPr firstRow="1" firstCol="1" bandRow="1">
                <a:tableStyleId>{5C22544A-7EE6-4342-B048-85BDC9FD1C3A}</a:tableStyleId>
              </a:tblPr>
              <a:tblGrid>
                <a:gridCol w="1483519">
                  <a:extLst>
                    <a:ext uri="{9D8B030D-6E8A-4147-A177-3AD203B41FA5}">
                      <a16:colId xmlns:a16="http://schemas.microsoft.com/office/drawing/2014/main" val="3366856643"/>
                    </a:ext>
                  </a:extLst>
                </a:gridCol>
                <a:gridCol w="1571625">
                  <a:extLst>
                    <a:ext uri="{9D8B030D-6E8A-4147-A177-3AD203B41FA5}">
                      <a16:colId xmlns:a16="http://schemas.microsoft.com/office/drawing/2014/main" val="1814949657"/>
                    </a:ext>
                  </a:extLst>
                </a:gridCol>
                <a:gridCol w="2157413">
                  <a:extLst>
                    <a:ext uri="{9D8B030D-6E8A-4147-A177-3AD203B41FA5}">
                      <a16:colId xmlns:a16="http://schemas.microsoft.com/office/drawing/2014/main" val="3729201075"/>
                    </a:ext>
                  </a:extLst>
                </a:gridCol>
                <a:gridCol w="2443162">
                  <a:extLst>
                    <a:ext uri="{9D8B030D-6E8A-4147-A177-3AD203B41FA5}">
                      <a16:colId xmlns:a16="http://schemas.microsoft.com/office/drawing/2014/main" val="2879438122"/>
                    </a:ext>
                  </a:extLst>
                </a:gridCol>
                <a:gridCol w="2143125">
                  <a:extLst>
                    <a:ext uri="{9D8B030D-6E8A-4147-A177-3AD203B41FA5}">
                      <a16:colId xmlns:a16="http://schemas.microsoft.com/office/drawing/2014/main" val="3236076606"/>
                    </a:ext>
                  </a:extLst>
                </a:gridCol>
                <a:gridCol w="1131093">
                  <a:extLst>
                    <a:ext uri="{9D8B030D-6E8A-4147-A177-3AD203B41FA5}">
                      <a16:colId xmlns:a16="http://schemas.microsoft.com/office/drawing/2014/main" val="2096137772"/>
                    </a:ext>
                  </a:extLst>
                </a:gridCol>
              </a:tblGrid>
              <a:tr h="815252">
                <a:tc>
                  <a:txBody>
                    <a:bodyPr/>
                    <a:lstStyle/>
                    <a:p>
                      <a:pPr marL="180340" marR="243840" algn="l">
                        <a:lnSpc>
                          <a:spcPct val="115000"/>
                        </a:lnSpc>
                        <a:spcBef>
                          <a:spcPts val="1200"/>
                        </a:spcBef>
                        <a:spcAft>
                          <a:spcPts val="0"/>
                        </a:spcAft>
                        <a:tabLst>
                          <a:tab pos="450215" algn="l"/>
                        </a:tabLst>
                      </a:pPr>
                      <a:r>
                        <a:rPr lang="en-IE" sz="1600" b="0" dirty="0">
                          <a:effectLst/>
                        </a:rPr>
                        <a:t>APPLICANT REF </a:t>
                      </a:r>
                      <a:endParaRPr lang="en-IE" sz="1600" b="0" dirty="0">
                        <a:solidFill>
                          <a:srgbClr val="2E95D2"/>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2E95D2"/>
                    </a:solidFill>
                  </a:tcPr>
                </a:tc>
                <a:tc>
                  <a:txBody>
                    <a:bodyPr/>
                    <a:lstStyle/>
                    <a:p>
                      <a:pPr marL="180340" marR="243840" algn="ctr">
                        <a:lnSpc>
                          <a:spcPct val="115000"/>
                        </a:lnSpc>
                        <a:spcBef>
                          <a:spcPts val="1200"/>
                        </a:spcBef>
                        <a:spcAft>
                          <a:spcPts val="0"/>
                        </a:spcAft>
                        <a:tabLst>
                          <a:tab pos="450215" algn="l"/>
                        </a:tabLst>
                      </a:pPr>
                      <a:r>
                        <a:rPr lang="en-IE" sz="1600" b="0" dirty="0">
                          <a:effectLst/>
                        </a:rPr>
                        <a:t>EDUCATION LEVEL</a:t>
                      </a:r>
                      <a:endParaRPr lang="en-IE" sz="1600" b="0" dirty="0">
                        <a:solidFill>
                          <a:srgbClr val="2E95D2"/>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E1779"/>
                    </a:solidFill>
                  </a:tcPr>
                </a:tc>
                <a:tc>
                  <a:txBody>
                    <a:bodyPr/>
                    <a:lstStyle/>
                    <a:p>
                      <a:pPr marL="180340" marR="243840" algn="ctr">
                        <a:lnSpc>
                          <a:spcPct val="115000"/>
                        </a:lnSpc>
                        <a:spcBef>
                          <a:spcPts val="1200"/>
                        </a:spcBef>
                        <a:spcAft>
                          <a:spcPts val="0"/>
                        </a:spcAft>
                        <a:tabLst>
                          <a:tab pos="450215" algn="l"/>
                        </a:tabLst>
                      </a:pPr>
                      <a:r>
                        <a:rPr lang="en-US" sz="1600" b="0" dirty="0">
                          <a:effectLst/>
                        </a:rPr>
                        <a:t>RETAIL EXPERIENCE </a:t>
                      </a:r>
                      <a:r>
                        <a:rPr lang="en-IE" sz="1600" b="0" dirty="0">
                          <a:effectLst/>
                        </a:rPr>
                        <a:t>(INSERT YOUR OWN INDUSTRY)</a:t>
                      </a:r>
                      <a:endParaRPr lang="en-IE" sz="1600" b="0" dirty="0">
                        <a:solidFill>
                          <a:srgbClr val="2E95D2"/>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E1779"/>
                    </a:solidFill>
                  </a:tcPr>
                </a:tc>
                <a:tc>
                  <a:txBody>
                    <a:bodyPr/>
                    <a:lstStyle/>
                    <a:p>
                      <a:pPr marL="180340" marR="94615" algn="ctr">
                        <a:lnSpc>
                          <a:spcPct val="115000"/>
                        </a:lnSpc>
                        <a:spcBef>
                          <a:spcPts val="1200"/>
                        </a:spcBef>
                        <a:spcAft>
                          <a:spcPts val="0"/>
                        </a:spcAft>
                        <a:tabLst>
                          <a:tab pos="450215" algn="l"/>
                        </a:tabLst>
                      </a:pPr>
                      <a:r>
                        <a:rPr lang="en-US" sz="1600" b="0" dirty="0">
                          <a:effectLst/>
                        </a:rPr>
                        <a:t>CUSTOMER SERVICE EXPERIENCE </a:t>
                      </a:r>
                      <a:endParaRPr lang="en-IE" sz="1600" b="0" dirty="0">
                        <a:solidFill>
                          <a:srgbClr val="2E95D2"/>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E1779"/>
                    </a:solidFill>
                  </a:tcPr>
                </a:tc>
                <a:tc>
                  <a:txBody>
                    <a:bodyPr/>
                    <a:lstStyle/>
                    <a:p>
                      <a:pPr marL="180340" marR="243840" algn="ctr">
                        <a:lnSpc>
                          <a:spcPct val="115000"/>
                        </a:lnSpc>
                        <a:spcBef>
                          <a:spcPts val="1200"/>
                        </a:spcBef>
                        <a:spcAft>
                          <a:spcPts val="0"/>
                        </a:spcAft>
                        <a:tabLst>
                          <a:tab pos="450215" algn="l"/>
                        </a:tabLst>
                      </a:pPr>
                      <a:r>
                        <a:rPr lang="en-US" sz="1600" b="0" dirty="0">
                          <a:effectLst/>
                        </a:rPr>
                        <a:t>COMMUNICATION SKILLS</a:t>
                      </a:r>
                      <a:endParaRPr lang="en-IE" sz="1600" b="0" dirty="0">
                        <a:solidFill>
                          <a:srgbClr val="2E95D2"/>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E1779"/>
                    </a:solidFill>
                  </a:tcPr>
                </a:tc>
                <a:tc>
                  <a:txBody>
                    <a:bodyPr/>
                    <a:lstStyle/>
                    <a:p>
                      <a:pPr marL="180340" marR="243840" algn="ctr">
                        <a:lnSpc>
                          <a:spcPct val="115000"/>
                        </a:lnSpc>
                        <a:spcBef>
                          <a:spcPts val="1200"/>
                        </a:spcBef>
                        <a:spcAft>
                          <a:spcPts val="0"/>
                        </a:spcAft>
                        <a:tabLst>
                          <a:tab pos="450215" algn="l"/>
                        </a:tabLst>
                      </a:pPr>
                      <a:r>
                        <a:rPr lang="en-US" sz="1600" b="0" dirty="0">
                          <a:effectLst/>
                        </a:rPr>
                        <a:t>TOTAL</a:t>
                      </a:r>
                      <a:endParaRPr lang="en-IE" sz="1600" b="0" dirty="0">
                        <a:solidFill>
                          <a:srgbClr val="2E95D2"/>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E1779"/>
                    </a:solidFill>
                  </a:tcPr>
                </a:tc>
                <a:extLst>
                  <a:ext uri="{0D108BD9-81ED-4DB2-BD59-A6C34878D82A}">
                    <a16:rowId xmlns:a16="http://schemas.microsoft.com/office/drawing/2014/main" val="1305224012"/>
                  </a:ext>
                </a:extLst>
              </a:tr>
              <a:tr h="1737994">
                <a:tc>
                  <a:txBody>
                    <a:bodyPr/>
                    <a:lstStyle/>
                    <a:p>
                      <a:pPr marL="180340" marR="243840" algn="l">
                        <a:lnSpc>
                          <a:spcPct val="115000"/>
                        </a:lnSpc>
                        <a:spcBef>
                          <a:spcPts val="1200"/>
                        </a:spcBef>
                        <a:spcAft>
                          <a:spcPts val="0"/>
                        </a:spcAft>
                        <a:tabLst>
                          <a:tab pos="450215" algn="l"/>
                        </a:tabLst>
                      </a:pPr>
                      <a:r>
                        <a:rPr lang="en-IE" sz="1600" b="0" dirty="0">
                          <a:effectLst/>
                        </a:rPr>
                        <a:t> </a:t>
                      </a:r>
                      <a:endParaRPr lang="en-IE" sz="1600" b="0" dirty="0">
                        <a:solidFill>
                          <a:srgbClr val="2E95D2"/>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2E95D2"/>
                    </a:solidFill>
                  </a:tcPr>
                </a:tc>
                <a:tc>
                  <a:txBody>
                    <a:bodyPr/>
                    <a:lstStyle/>
                    <a:p>
                      <a:pPr marL="180340" marR="6985" algn="ctr">
                        <a:lnSpc>
                          <a:spcPct val="115000"/>
                        </a:lnSpc>
                        <a:spcBef>
                          <a:spcPts val="1200"/>
                        </a:spcBef>
                        <a:spcAft>
                          <a:spcPts val="0"/>
                        </a:spcAft>
                        <a:tabLst>
                          <a:tab pos="450215" algn="l"/>
                        </a:tabLst>
                      </a:pPr>
                      <a:r>
                        <a:rPr lang="en-IE" sz="1400" i="1" dirty="0">
                          <a:solidFill>
                            <a:srgbClr val="6D6E6C"/>
                          </a:solidFill>
                          <a:effectLst/>
                        </a:rPr>
                        <a:t>1 =minimum     2 = desired </a:t>
                      </a:r>
                      <a:endParaRPr lang="en-IE" sz="1400" b="1" i="1" dirty="0">
                        <a:solidFill>
                          <a:srgbClr val="6D6E6C"/>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bg1"/>
                      </a:solidFill>
                      <a:prstDash val="solid"/>
                      <a:round/>
                      <a:headEnd type="none" w="med" len="med"/>
                      <a:tailEnd type="none" w="med" len="med"/>
                    </a:lnL>
                    <a:lnR w="12700" cap="flat" cmpd="sng" algn="ctr">
                      <a:solidFill>
                        <a:srgbClr val="6D6E6C"/>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6D6E6C"/>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80340" marR="243840" algn="ctr">
                        <a:lnSpc>
                          <a:spcPct val="115000"/>
                        </a:lnSpc>
                        <a:spcBef>
                          <a:spcPts val="1200"/>
                        </a:spcBef>
                        <a:spcAft>
                          <a:spcPts val="0"/>
                        </a:spcAft>
                        <a:tabLst>
                          <a:tab pos="450215" algn="l"/>
                        </a:tabLst>
                      </a:pPr>
                      <a:r>
                        <a:rPr lang="en-IE" sz="1400" i="1" dirty="0">
                          <a:solidFill>
                            <a:srgbClr val="6D6E6C"/>
                          </a:solidFill>
                          <a:effectLst/>
                        </a:rPr>
                        <a:t>1 = less than 1-year experience </a:t>
                      </a:r>
                    </a:p>
                    <a:p>
                      <a:pPr marL="180340" marR="243840" algn="ctr">
                        <a:lnSpc>
                          <a:spcPct val="115000"/>
                        </a:lnSpc>
                        <a:spcBef>
                          <a:spcPts val="1200"/>
                        </a:spcBef>
                        <a:spcAft>
                          <a:spcPts val="0"/>
                        </a:spcAft>
                        <a:tabLst>
                          <a:tab pos="450215" algn="l"/>
                        </a:tabLst>
                      </a:pPr>
                      <a:r>
                        <a:rPr lang="en-IE" sz="1400" i="1" dirty="0">
                          <a:solidFill>
                            <a:srgbClr val="6D6E6C"/>
                          </a:solidFill>
                          <a:effectLst/>
                        </a:rPr>
                        <a:t>2 = 1-year experience</a:t>
                      </a:r>
                    </a:p>
                    <a:p>
                      <a:pPr marL="180340" marR="243840" algn="ctr">
                        <a:lnSpc>
                          <a:spcPct val="115000"/>
                        </a:lnSpc>
                        <a:spcBef>
                          <a:spcPts val="1200"/>
                        </a:spcBef>
                        <a:spcAft>
                          <a:spcPts val="0"/>
                        </a:spcAft>
                        <a:tabLst>
                          <a:tab pos="450215" algn="l"/>
                        </a:tabLst>
                      </a:pPr>
                      <a:r>
                        <a:rPr lang="en-IE" sz="1400" i="1" dirty="0">
                          <a:solidFill>
                            <a:srgbClr val="6D6E6C"/>
                          </a:solidFill>
                          <a:effectLst/>
                        </a:rPr>
                        <a:t>3 = more than 1 experience</a:t>
                      </a:r>
                      <a:endParaRPr lang="en-IE" sz="1400" b="1" i="1" dirty="0">
                        <a:solidFill>
                          <a:srgbClr val="6D6E6C"/>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6D6E6C"/>
                      </a:solidFill>
                      <a:prstDash val="solid"/>
                      <a:round/>
                      <a:headEnd type="none" w="med" len="med"/>
                      <a:tailEnd type="none" w="med" len="med"/>
                    </a:lnL>
                    <a:lnR w="12700" cap="flat" cmpd="sng" algn="ctr">
                      <a:solidFill>
                        <a:srgbClr val="6D6E6C"/>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6D6E6C"/>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80340" marR="243840" algn="ctr">
                        <a:lnSpc>
                          <a:spcPct val="115000"/>
                        </a:lnSpc>
                        <a:spcBef>
                          <a:spcPts val="1200"/>
                        </a:spcBef>
                        <a:spcAft>
                          <a:spcPts val="0"/>
                        </a:spcAft>
                        <a:tabLst>
                          <a:tab pos="450215" algn="l"/>
                        </a:tabLst>
                      </a:pPr>
                      <a:r>
                        <a:rPr lang="en-IE" sz="1400" i="1">
                          <a:solidFill>
                            <a:srgbClr val="6D6E6C"/>
                          </a:solidFill>
                          <a:effectLst/>
                        </a:rPr>
                        <a:t>1 = less than 1-year experience </a:t>
                      </a:r>
                    </a:p>
                    <a:p>
                      <a:pPr marL="180340" marR="243840" algn="ctr">
                        <a:lnSpc>
                          <a:spcPct val="115000"/>
                        </a:lnSpc>
                        <a:spcBef>
                          <a:spcPts val="1200"/>
                        </a:spcBef>
                        <a:spcAft>
                          <a:spcPts val="0"/>
                        </a:spcAft>
                        <a:tabLst>
                          <a:tab pos="450215" algn="l"/>
                        </a:tabLst>
                      </a:pPr>
                      <a:r>
                        <a:rPr lang="en-IE" sz="1400" i="1">
                          <a:solidFill>
                            <a:srgbClr val="6D6E6C"/>
                          </a:solidFill>
                          <a:effectLst/>
                        </a:rPr>
                        <a:t>2 = 1-year experience</a:t>
                      </a:r>
                    </a:p>
                    <a:p>
                      <a:pPr marL="180340" marR="243840" algn="ctr">
                        <a:lnSpc>
                          <a:spcPct val="115000"/>
                        </a:lnSpc>
                        <a:spcBef>
                          <a:spcPts val="1200"/>
                        </a:spcBef>
                        <a:spcAft>
                          <a:spcPts val="0"/>
                        </a:spcAft>
                        <a:tabLst>
                          <a:tab pos="450215" algn="l"/>
                        </a:tabLst>
                      </a:pPr>
                      <a:r>
                        <a:rPr lang="en-IE" sz="1400" i="1">
                          <a:solidFill>
                            <a:srgbClr val="6D6E6C"/>
                          </a:solidFill>
                          <a:effectLst/>
                        </a:rPr>
                        <a:t>3 = more than 1 experience</a:t>
                      </a:r>
                      <a:endParaRPr lang="en-IE" sz="1400" b="1" i="1">
                        <a:solidFill>
                          <a:srgbClr val="6D6E6C"/>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6D6E6C"/>
                      </a:solidFill>
                      <a:prstDash val="solid"/>
                      <a:round/>
                      <a:headEnd type="none" w="med" len="med"/>
                      <a:tailEnd type="none" w="med" len="med"/>
                    </a:lnL>
                    <a:lnR w="12700" cap="flat" cmpd="sng" algn="ctr">
                      <a:solidFill>
                        <a:srgbClr val="6D6E6C"/>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6D6E6C"/>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80340" marR="243840" algn="ctr">
                        <a:lnSpc>
                          <a:spcPct val="115000"/>
                        </a:lnSpc>
                        <a:spcBef>
                          <a:spcPts val="1200"/>
                        </a:spcBef>
                        <a:spcAft>
                          <a:spcPts val="0"/>
                        </a:spcAft>
                        <a:tabLst>
                          <a:tab pos="450215" algn="l"/>
                        </a:tabLst>
                      </a:pPr>
                      <a:r>
                        <a:rPr lang="en-IE" sz="1400" i="1" dirty="0">
                          <a:solidFill>
                            <a:srgbClr val="6D6E6C"/>
                          </a:solidFill>
                          <a:effectLst/>
                        </a:rPr>
                        <a:t>1 =poor                                                            2 = average                                    3 = strong </a:t>
                      </a:r>
                      <a:endParaRPr lang="en-IE" sz="1400" b="1" i="1" dirty="0">
                        <a:solidFill>
                          <a:srgbClr val="6D6E6C"/>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6D6E6C"/>
                      </a:solidFill>
                      <a:prstDash val="solid"/>
                      <a:round/>
                      <a:headEnd type="none" w="med" len="med"/>
                      <a:tailEnd type="none" w="med" len="med"/>
                    </a:lnL>
                    <a:lnR w="12700" cap="flat" cmpd="sng" algn="ctr">
                      <a:solidFill>
                        <a:srgbClr val="6D6E6C"/>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6D6E6C"/>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80340" marR="243840" algn="l">
                        <a:lnSpc>
                          <a:spcPct val="115000"/>
                        </a:lnSpc>
                        <a:spcBef>
                          <a:spcPts val="1200"/>
                        </a:spcBef>
                        <a:spcAft>
                          <a:spcPts val="0"/>
                        </a:spcAft>
                        <a:tabLst>
                          <a:tab pos="450215" algn="l"/>
                        </a:tabLst>
                      </a:pPr>
                      <a:r>
                        <a:rPr lang="en-IE" sz="1600" dirty="0">
                          <a:effectLst/>
                        </a:rPr>
                        <a:t> </a:t>
                      </a:r>
                      <a:endParaRPr lang="en-IE" sz="1600" b="1" dirty="0">
                        <a:solidFill>
                          <a:srgbClr val="2E95D2"/>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6D6E6C"/>
                      </a:solidFill>
                      <a:prstDash val="solid"/>
                      <a:round/>
                      <a:headEnd type="none" w="med" len="med"/>
                      <a:tailEnd type="none" w="med" len="med"/>
                    </a:lnL>
                    <a:lnR w="12700" cap="flat" cmpd="sng" algn="ctr">
                      <a:solidFill>
                        <a:srgbClr val="6D6E6C"/>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6D6E6C"/>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67275350"/>
                  </a:ext>
                </a:extLst>
              </a:tr>
              <a:tr h="196135">
                <a:tc>
                  <a:txBody>
                    <a:bodyPr/>
                    <a:lstStyle/>
                    <a:p>
                      <a:pPr marL="180340" marR="243840" algn="l">
                        <a:lnSpc>
                          <a:spcPct val="115000"/>
                        </a:lnSpc>
                        <a:spcBef>
                          <a:spcPts val="1200"/>
                        </a:spcBef>
                        <a:spcAft>
                          <a:spcPts val="0"/>
                        </a:spcAft>
                        <a:tabLst>
                          <a:tab pos="450215" algn="l"/>
                        </a:tabLst>
                      </a:pPr>
                      <a:r>
                        <a:rPr lang="en-IE" sz="1600" b="0" dirty="0">
                          <a:effectLst/>
                        </a:rPr>
                        <a:t>1</a:t>
                      </a:r>
                      <a:endParaRPr lang="en-IE" sz="1600" b="0" dirty="0">
                        <a:solidFill>
                          <a:srgbClr val="2E95D2"/>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2E95D2"/>
                    </a:solidFill>
                  </a:tcPr>
                </a:tc>
                <a:tc>
                  <a:txBody>
                    <a:bodyPr/>
                    <a:lstStyle/>
                    <a:p>
                      <a:pPr marL="180340" marR="243840" algn="l">
                        <a:lnSpc>
                          <a:spcPct val="115000"/>
                        </a:lnSpc>
                        <a:spcBef>
                          <a:spcPts val="1200"/>
                        </a:spcBef>
                        <a:spcAft>
                          <a:spcPts val="0"/>
                        </a:spcAft>
                        <a:tabLst>
                          <a:tab pos="450215" algn="l"/>
                        </a:tabLst>
                      </a:pPr>
                      <a:r>
                        <a:rPr lang="en-IE" sz="1600">
                          <a:effectLst/>
                        </a:rPr>
                        <a:t> </a:t>
                      </a:r>
                      <a:endParaRPr lang="en-IE" sz="1600" b="1">
                        <a:solidFill>
                          <a:srgbClr val="2E95D2"/>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bg1"/>
                      </a:solidFill>
                      <a:prstDash val="solid"/>
                      <a:round/>
                      <a:headEnd type="none" w="med" len="med"/>
                      <a:tailEnd type="none" w="med" len="med"/>
                    </a:lnL>
                    <a:lnR w="12700" cap="flat" cmpd="sng" algn="ctr">
                      <a:solidFill>
                        <a:srgbClr val="6D6E6C"/>
                      </a:solidFill>
                      <a:prstDash val="solid"/>
                      <a:round/>
                      <a:headEnd type="none" w="med" len="med"/>
                      <a:tailEnd type="none" w="med" len="med"/>
                    </a:lnR>
                    <a:lnT w="12700" cap="flat" cmpd="sng" algn="ctr">
                      <a:solidFill>
                        <a:srgbClr val="6D6E6C"/>
                      </a:solidFill>
                      <a:prstDash val="solid"/>
                      <a:round/>
                      <a:headEnd type="none" w="med" len="med"/>
                      <a:tailEnd type="none" w="med" len="med"/>
                    </a:lnT>
                    <a:lnB w="12700" cap="flat" cmpd="sng" algn="ctr">
                      <a:solidFill>
                        <a:srgbClr val="6D6E6C"/>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80340" marR="243840" algn="l">
                        <a:lnSpc>
                          <a:spcPct val="115000"/>
                        </a:lnSpc>
                        <a:spcBef>
                          <a:spcPts val="1200"/>
                        </a:spcBef>
                        <a:spcAft>
                          <a:spcPts val="0"/>
                        </a:spcAft>
                        <a:tabLst>
                          <a:tab pos="450215" algn="l"/>
                        </a:tabLst>
                      </a:pPr>
                      <a:r>
                        <a:rPr lang="en-IE" sz="1600">
                          <a:effectLst/>
                        </a:rPr>
                        <a:t> </a:t>
                      </a:r>
                      <a:endParaRPr lang="en-IE" sz="1600" b="1">
                        <a:solidFill>
                          <a:srgbClr val="2E95D2"/>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6D6E6C"/>
                      </a:solidFill>
                      <a:prstDash val="solid"/>
                      <a:round/>
                      <a:headEnd type="none" w="med" len="med"/>
                      <a:tailEnd type="none" w="med" len="med"/>
                    </a:lnL>
                    <a:lnR w="12700" cap="flat" cmpd="sng" algn="ctr">
                      <a:solidFill>
                        <a:srgbClr val="6D6E6C"/>
                      </a:solidFill>
                      <a:prstDash val="solid"/>
                      <a:round/>
                      <a:headEnd type="none" w="med" len="med"/>
                      <a:tailEnd type="none" w="med" len="med"/>
                    </a:lnR>
                    <a:lnT w="12700" cap="flat" cmpd="sng" algn="ctr">
                      <a:solidFill>
                        <a:srgbClr val="6D6E6C"/>
                      </a:solidFill>
                      <a:prstDash val="solid"/>
                      <a:round/>
                      <a:headEnd type="none" w="med" len="med"/>
                      <a:tailEnd type="none" w="med" len="med"/>
                    </a:lnT>
                    <a:lnB w="12700" cap="flat" cmpd="sng" algn="ctr">
                      <a:solidFill>
                        <a:srgbClr val="6D6E6C"/>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80340" marR="243840" algn="l">
                        <a:lnSpc>
                          <a:spcPct val="115000"/>
                        </a:lnSpc>
                        <a:spcBef>
                          <a:spcPts val="1200"/>
                        </a:spcBef>
                        <a:spcAft>
                          <a:spcPts val="0"/>
                        </a:spcAft>
                        <a:tabLst>
                          <a:tab pos="450215" algn="l"/>
                        </a:tabLst>
                      </a:pPr>
                      <a:r>
                        <a:rPr lang="en-IE" sz="1600">
                          <a:effectLst/>
                        </a:rPr>
                        <a:t> </a:t>
                      </a:r>
                      <a:endParaRPr lang="en-IE" sz="1600" b="1">
                        <a:solidFill>
                          <a:srgbClr val="2E95D2"/>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6D6E6C"/>
                      </a:solidFill>
                      <a:prstDash val="solid"/>
                      <a:round/>
                      <a:headEnd type="none" w="med" len="med"/>
                      <a:tailEnd type="none" w="med" len="med"/>
                    </a:lnL>
                    <a:lnR w="12700" cap="flat" cmpd="sng" algn="ctr">
                      <a:solidFill>
                        <a:srgbClr val="6D6E6C"/>
                      </a:solidFill>
                      <a:prstDash val="solid"/>
                      <a:round/>
                      <a:headEnd type="none" w="med" len="med"/>
                      <a:tailEnd type="none" w="med" len="med"/>
                    </a:lnR>
                    <a:lnT w="12700" cap="flat" cmpd="sng" algn="ctr">
                      <a:solidFill>
                        <a:srgbClr val="6D6E6C"/>
                      </a:solidFill>
                      <a:prstDash val="solid"/>
                      <a:round/>
                      <a:headEnd type="none" w="med" len="med"/>
                      <a:tailEnd type="none" w="med" len="med"/>
                    </a:lnT>
                    <a:lnB w="12700" cap="flat" cmpd="sng" algn="ctr">
                      <a:solidFill>
                        <a:srgbClr val="6D6E6C"/>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80340" marR="243840" algn="l">
                        <a:lnSpc>
                          <a:spcPct val="115000"/>
                        </a:lnSpc>
                        <a:spcBef>
                          <a:spcPts val="1200"/>
                        </a:spcBef>
                        <a:spcAft>
                          <a:spcPts val="0"/>
                        </a:spcAft>
                        <a:tabLst>
                          <a:tab pos="450215" algn="l"/>
                        </a:tabLst>
                      </a:pPr>
                      <a:r>
                        <a:rPr lang="en-IE" sz="1600">
                          <a:effectLst/>
                        </a:rPr>
                        <a:t> </a:t>
                      </a:r>
                      <a:endParaRPr lang="en-IE" sz="1600" b="1">
                        <a:solidFill>
                          <a:srgbClr val="2E95D2"/>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6D6E6C"/>
                      </a:solidFill>
                      <a:prstDash val="solid"/>
                      <a:round/>
                      <a:headEnd type="none" w="med" len="med"/>
                      <a:tailEnd type="none" w="med" len="med"/>
                    </a:lnL>
                    <a:lnR w="12700" cap="flat" cmpd="sng" algn="ctr">
                      <a:solidFill>
                        <a:srgbClr val="6D6E6C"/>
                      </a:solidFill>
                      <a:prstDash val="solid"/>
                      <a:round/>
                      <a:headEnd type="none" w="med" len="med"/>
                      <a:tailEnd type="none" w="med" len="med"/>
                    </a:lnR>
                    <a:lnT w="12700" cap="flat" cmpd="sng" algn="ctr">
                      <a:solidFill>
                        <a:srgbClr val="6D6E6C"/>
                      </a:solidFill>
                      <a:prstDash val="solid"/>
                      <a:round/>
                      <a:headEnd type="none" w="med" len="med"/>
                      <a:tailEnd type="none" w="med" len="med"/>
                    </a:lnT>
                    <a:lnB w="12700" cap="flat" cmpd="sng" algn="ctr">
                      <a:solidFill>
                        <a:srgbClr val="6D6E6C"/>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80340" marR="243840" algn="l">
                        <a:lnSpc>
                          <a:spcPct val="115000"/>
                        </a:lnSpc>
                        <a:spcBef>
                          <a:spcPts val="1200"/>
                        </a:spcBef>
                        <a:spcAft>
                          <a:spcPts val="0"/>
                        </a:spcAft>
                        <a:tabLst>
                          <a:tab pos="450215" algn="l"/>
                        </a:tabLst>
                      </a:pPr>
                      <a:r>
                        <a:rPr lang="en-IE" sz="1600">
                          <a:effectLst/>
                        </a:rPr>
                        <a:t> </a:t>
                      </a:r>
                      <a:endParaRPr lang="en-IE" sz="1600" b="1">
                        <a:solidFill>
                          <a:srgbClr val="2E95D2"/>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6D6E6C"/>
                      </a:solidFill>
                      <a:prstDash val="solid"/>
                      <a:round/>
                      <a:headEnd type="none" w="med" len="med"/>
                      <a:tailEnd type="none" w="med" len="med"/>
                    </a:lnL>
                    <a:lnR w="12700" cap="flat" cmpd="sng" algn="ctr">
                      <a:solidFill>
                        <a:srgbClr val="6D6E6C"/>
                      </a:solidFill>
                      <a:prstDash val="solid"/>
                      <a:round/>
                      <a:headEnd type="none" w="med" len="med"/>
                      <a:tailEnd type="none" w="med" len="med"/>
                    </a:lnR>
                    <a:lnT w="12700" cap="flat" cmpd="sng" algn="ctr">
                      <a:solidFill>
                        <a:srgbClr val="6D6E6C"/>
                      </a:solidFill>
                      <a:prstDash val="solid"/>
                      <a:round/>
                      <a:headEnd type="none" w="med" len="med"/>
                      <a:tailEnd type="none" w="med" len="med"/>
                    </a:lnT>
                    <a:lnB w="12700" cap="flat" cmpd="sng" algn="ctr">
                      <a:solidFill>
                        <a:srgbClr val="6D6E6C"/>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097885819"/>
                  </a:ext>
                </a:extLst>
              </a:tr>
              <a:tr h="196135">
                <a:tc>
                  <a:txBody>
                    <a:bodyPr/>
                    <a:lstStyle/>
                    <a:p>
                      <a:pPr marL="180340" marR="243840" algn="l">
                        <a:lnSpc>
                          <a:spcPct val="115000"/>
                        </a:lnSpc>
                        <a:spcBef>
                          <a:spcPts val="1200"/>
                        </a:spcBef>
                        <a:spcAft>
                          <a:spcPts val="0"/>
                        </a:spcAft>
                        <a:tabLst>
                          <a:tab pos="450215" algn="l"/>
                        </a:tabLst>
                      </a:pPr>
                      <a:r>
                        <a:rPr lang="en-IE" sz="1600" b="0" dirty="0">
                          <a:effectLst/>
                        </a:rPr>
                        <a:t>2</a:t>
                      </a:r>
                      <a:endParaRPr lang="en-IE" sz="1600" b="0" dirty="0">
                        <a:solidFill>
                          <a:srgbClr val="2E95D2"/>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2E95D2"/>
                    </a:solidFill>
                  </a:tcPr>
                </a:tc>
                <a:tc>
                  <a:txBody>
                    <a:bodyPr/>
                    <a:lstStyle/>
                    <a:p>
                      <a:pPr marL="180340" marR="243840" algn="l">
                        <a:lnSpc>
                          <a:spcPct val="115000"/>
                        </a:lnSpc>
                        <a:spcBef>
                          <a:spcPts val="1200"/>
                        </a:spcBef>
                        <a:spcAft>
                          <a:spcPts val="0"/>
                        </a:spcAft>
                        <a:tabLst>
                          <a:tab pos="450215" algn="l"/>
                        </a:tabLst>
                      </a:pPr>
                      <a:r>
                        <a:rPr lang="en-IE" sz="1600">
                          <a:effectLst/>
                        </a:rPr>
                        <a:t> </a:t>
                      </a:r>
                      <a:endParaRPr lang="en-IE" sz="1600" b="1">
                        <a:solidFill>
                          <a:srgbClr val="2E95D2"/>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bg1"/>
                      </a:solidFill>
                      <a:prstDash val="solid"/>
                      <a:round/>
                      <a:headEnd type="none" w="med" len="med"/>
                      <a:tailEnd type="none" w="med" len="med"/>
                    </a:lnL>
                    <a:lnR w="12700" cap="flat" cmpd="sng" algn="ctr">
                      <a:solidFill>
                        <a:srgbClr val="6D6E6C"/>
                      </a:solidFill>
                      <a:prstDash val="solid"/>
                      <a:round/>
                      <a:headEnd type="none" w="med" len="med"/>
                      <a:tailEnd type="none" w="med" len="med"/>
                    </a:lnR>
                    <a:lnT w="12700" cap="flat" cmpd="sng" algn="ctr">
                      <a:solidFill>
                        <a:srgbClr val="6D6E6C"/>
                      </a:solidFill>
                      <a:prstDash val="solid"/>
                      <a:round/>
                      <a:headEnd type="none" w="med" len="med"/>
                      <a:tailEnd type="none" w="med" len="med"/>
                    </a:lnT>
                    <a:lnB w="12700" cap="flat" cmpd="sng" algn="ctr">
                      <a:solidFill>
                        <a:srgbClr val="6D6E6C"/>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80340" marR="243840" algn="l">
                        <a:lnSpc>
                          <a:spcPct val="115000"/>
                        </a:lnSpc>
                        <a:spcBef>
                          <a:spcPts val="1200"/>
                        </a:spcBef>
                        <a:spcAft>
                          <a:spcPts val="0"/>
                        </a:spcAft>
                        <a:tabLst>
                          <a:tab pos="450215" algn="l"/>
                        </a:tabLst>
                      </a:pPr>
                      <a:r>
                        <a:rPr lang="en-IE" sz="1600">
                          <a:effectLst/>
                        </a:rPr>
                        <a:t> </a:t>
                      </a:r>
                      <a:endParaRPr lang="en-IE" sz="1600" b="1">
                        <a:solidFill>
                          <a:srgbClr val="2E95D2"/>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6D6E6C"/>
                      </a:solidFill>
                      <a:prstDash val="solid"/>
                      <a:round/>
                      <a:headEnd type="none" w="med" len="med"/>
                      <a:tailEnd type="none" w="med" len="med"/>
                    </a:lnL>
                    <a:lnR w="12700" cap="flat" cmpd="sng" algn="ctr">
                      <a:solidFill>
                        <a:srgbClr val="6D6E6C"/>
                      </a:solidFill>
                      <a:prstDash val="solid"/>
                      <a:round/>
                      <a:headEnd type="none" w="med" len="med"/>
                      <a:tailEnd type="none" w="med" len="med"/>
                    </a:lnR>
                    <a:lnT w="12700" cap="flat" cmpd="sng" algn="ctr">
                      <a:solidFill>
                        <a:srgbClr val="6D6E6C"/>
                      </a:solidFill>
                      <a:prstDash val="solid"/>
                      <a:round/>
                      <a:headEnd type="none" w="med" len="med"/>
                      <a:tailEnd type="none" w="med" len="med"/>
                    </a:lnT>
                    <a:lnB w="12700" cap="flat" cmpd="sng" algn="ctr">
                      <a:solidFill>
                        <a:srgbClr val="6D6E6C"/>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80340" marR="243840" algn="l">
                        <a:lnSpc>
                          <a:spcPct val="115000"/>
                        </a:lnSpc>
                        <a:spcBef>
                          <a:spcPts val="1200"/>
                        </a:spcBef>
                        <a:spcAft>
                          <a:spcPts val="0"/>
                        </a:spcAft>
                        <a:tabLst>
                          <a:tab pos="450215" algn="l"/>
                        </a:tabLst>
                      </a:pPr>
                      <a:r>
                        <a:rPr lang="en-IE" sz="1600">
                          <a:effectLst/>
                        </a:rPr>
                        <a:t> </a:t>
                      </a:r>
                      <a:endParaRPr lang="en-IE" sz="1600" b="1">
                        <a:solidFill>
                          <a:srgbClr val="2E95D2"/>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6D6E6C"/>
                      </a:solidFill>
                      <a:prstDash val="solid"/>
                      <a:round/>
                      <a:headEnd type="none" w="med" len="med"/>
                      <a:tailEnd type="none" w="med" len="med"/>
                    </a:lnL>
                    <a:lnR w="12700" cap="flat" cmpd="sng" algn="ctr">
                      <a:solidFill>
                        <a:srgbClr val="6D6E6C"/>
                      </a:solidFill>
                      <a:prstDash val="solid"/>
                      <a:round/>
                      <a:headEnd type="none" w="med" len="med"/>
                      <a:tailEnd type="none" w="med" len="med"/>
                    </a:lnR>
                    <a:lnT w="12700" cap="flat" cmpd="sng" algn="ctr">
                      <a:solidFill>
                        <a:srgbClr val="6D6E6C"/>
                      </a:solidFill>
                      <a:prstDash val="solid"/>
                      <a:round/>
                      <a:headEnd type="none" w="med" len="med"/>
                      <a:tailEnd type="none" w="med" len="med"/>
                    </a:lnT>
                    <a:lnB w="12700" cap="flat" cmpd="sng" algn="ctr">
                      <a:solidFill>
                        <a:srgbClr val="6D6E6C"/>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80340" marR="243840" algn="l">
                        <a:lnSpc>
                          <a:spcPct val="115000"/>
                        </a:lnSpc>
                        <a:spcBef>
                          <a:spcPts val="1200"/>
                        </a:spcBef>
                        <a:spcAft>
                          <a:spcPts val="0"/>
                        </a:spcAft>
                        <a:tabLst>
                          <a:tab pos="450215" algn="l"/>
                        </a:tabLst>
                      </a:pPr>
                      <a:r>
                        <a:rPr lang="en-IE" sz="1600">
                          <a:effectLst/>
                        </a:rPr>
                        <a:t> </a:t>
                      </a:r>
                      <a:endParaRPr lang="en-IE" sz="1600" b="1">
                        <a:solidFill>
                          <a:srgbClr val="2E95D2"/>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6D6E6C"/>
                      </a:solidFill>
                      <a:prstDash val="solid"/>
                      <a:round/>
                      <a:headEnd type="none" w="med" len="med"/>
                      <a:tailEnd type="none" w="med" len="med"/>
                    </a:lnL>
                    <a:lnR w="12700" cap="flat" cmpd="sng" algn="ctr">
                      <a:solidFill>
                        <a:srgbClr val="6D6E6C"/>
                      </a:solidFill>
                      <a:prstDash val="solid"/>
                      <a:round/>
                      <a:headEnd type="none" w="med" len="med"/>
                      <a:tailEnd type="none" w="med" len="med"/>
                    </a:lnR>
                    <a:lnT w="12700" cap="flat" cmpd="sng" algn="ctr">
                      <a:solidFill>
                        <a:srgbClr val="6D6E6C"/>
                      </a:solidFill>
                      <a:prstDash val="solid"/>
                      <a:round/>
                      <a:headEnd type="none" w="med" len="med"/>
                      <a:tailEnd type="none" w="med" len="med"/>
                    </a:lnT>
                    <a:lnB w="12700" cap="flat" cmpd="sng" algn="ctr">
                      <a:solidFill>
                        <a:srgbClr val="6D6E6C"/>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80340" marR="243840" algn="l">
                        <a:lnSpc>
                          <a:spcPct val="115000"/>
                        </a:lnSpc>
                        <a:spcBef>
                          <a:spcPts val="1200"/>
                        </a:spcBef>
                        <a:spcAft>
                          <a:spcPts val="0"/>
                        </a:spcAft>
                        <a:tabLst>
                          <a:tab pos="450215" algn="l"/>
                        </a:tabLst>
                      </a:pPr>
                      <a:r>
                        <a:rPr lang="en-IE" sz="1600">
                          <a:effectLst/>
                        </a:rPr>
                        <a:t> </a:t>
                      </a:r>
                      <a:endParaRPr lang="en-IE" sz="1600" b="1">
                        <a:solidFill>
                          <a:srgbClr val="2E95D2"/>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6D6E6C"/>
                      </a:solidFill>
                      <a:prstDash val="solid"/>
                      <a:round/>
                      <a:headEnd type="none" w="med" len="med"/>
                      <a:tailEnd type="none" w="med" len="med"/>
                    </a:lnL>
                    <a:lnR w="12700" cap="flat" cmpd="sng" algn="ctr">
                      <a:solidFill>
                        <a:srgbClr val="6D6E6C"/>
                      </a:solidFill>
                      <a:prstDash val="solid"/>
                      <a:round/>
                      <a:headEnd type="none" w="med" len="med"/>
                      <a:tailEnd type="none" w="med" len="med"/>
                    </a:lnR>
                    <a:lnT w="12700" cap="flat" cmpd="sng" algn="ctr">
                      <a:solidFill>
                        <a:srgbClr val="6D6E6C"/>
                      </a:solidFill>
                      <a:prstDash val="solid"/>
                      <a:round/>
                      <a:headEnd type="none" w="med" len="med"/>
                      <a:tailEnd type="none" w="med" len="med"/>
                    </a:lnT>
                    <a:lnB w="12700" cap="flat" cmpd="sng" algn="ctr">
                      <a:solidFill>
                        <a:srgbClr val="6D6E6C"/>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96160421"/>
                  </a:ext>
                </a:extLst>
              </a:tr>
              <a:tr h="0">
                <a:tc>
                  <a:txBody>
                    <a:bodyPr/>
                    <a:lstStyle/>
                    <a:p>
                      <a:pPr marL="180340" marR="243840" algn="l">
                        <a:lnSpc>
                          <a:spcPct val="115000"/>
                        </a:lnSpc>
                        <a:spcBef>
                          <a:spcPts val="1200"/>
                        </a:spcBef>
                        <a:spcAft>
                          <a:spcPts val="0"/>
                        </a:spcAft>
                        <a:tabLst>
                          <a:tab pos="450215" algn="l"/>
                        </a:tabLst>
                      </a:pPr>
                      <a:r>
                        <a:rPr lang="en-IE" sz="1600" b="0" dirty="0">
                          <a:effectLst/>
                        </a:rPr>
                        <a:t>3</a:t>
                      </a:r>
                      <a:endParaRPr lang="en-IE" sz="1600" b="0" dirty="0">
                        <a:solidFill>
                          <a:srgbClr val="2E95D2"/>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2E95D2"/>
                    </a:solidFill>
                  </a:tcPr>
                </a:tc>
                <a:tc>
                  <a:txBody>
                    <a:bodyPr/>
                    <a:lstStyle/>
                    <a:p>
                      <a:pPr marL="180340" marR="243840" algn="l">
                        <a:lnSpc>
                          <a:spcPct val="115000"/>
                        </a:lnSpc>
                        <a:spcBef>
                          <a:spcPts val="1200"/>
                        </a:spcBef>
                        <a:spcAft>
                          <a:spcPts val="0"/>
                        </a:spcAft>
                        <a:tabLst>
                          <a:tab pos="450215" algn="l"/>
                        </a:tabLst>
                      </a:pPr>
                      <a:r>
                        <a:rPr lang="en-IE" sz="1600">
                          <a:effectLst/>
                        </a:rPr>
                        <a:t> </a:t>
                      </a:r>
                      <a:endParaRPr lang="en-IE" sz="1600" b="1">
                        <a:solidFill>
                          <a:srgbClr val="2E95D2"/>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bg1"/>
                      </a:solidFill>
                      <a:prstDash val="solid"/>
                      <a:round/>
                      <a:headEnd type="none" w="med" len="med"/>
                      <a:tailEnd type="none" w="med" len="med"/>
                    </a:lnL>
                    <a:lnR w="12700" cap="flat" cmpd="sng" algn="ctr">
                      <a:solidFill>
                        <a:srgbClr val="6D6E6C"/>
                      </a:solidFill>
                      <a:prstDash val="solid"/>
                      <a:round/>
                      <a:headEnd type="none" w="med" len="med"/>
                      <a:tailEnd type="none" w="med" len="med"/>
                    </a:lnR>
                    <a:lnT w="12700" cap="flat" cmpd="sng" algn="ctr">
                      <a:solidFill>
                        <a:srgbClr val="6D6E6C"/>
                      </a:solidFill>
                      <a:prstDash val="solid"/>
                      <a:round/>
                      <a:headEnd type="none" w="med" len="med"/>
                      <a:tailEnd type="none" w="med" len="med"/>
                    </a:lnT>
                    <a:lnB w="12700" cap="flat" cmpd="sng" algn="ctr">
                      <a:solidFill>
                        <a:srgbClr val="6D6E6C"/>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80340" marR="243840" algn="l">
                        <a:lnSpc>
                          <a:spcPct val="115000"/>
                        </a:lnSpc>
                        <a:spcBef>
                          <a:spcPts val="1200"/>
                        </a:spcBef>
                        <a:spcAft>
                          <a:spcPts val="0"/>
                        </a:spcAft>
                        <a:tabLst>
                          <a:tab pos="450215" algn="l"/>
                        </a:tabLst>
                      </a:pPr>
                      <a:r>
                        <a:rPr lang="en-IE" sz="1600">
                          <a:effectLst/>
                        </a:rPr>
                        <a:t> </a:t>
                      </a:r>
                      <a:endParaRPr lang="en-IE" sz="1600" b="1">
                        <a:solidFill>
                          <a:srgbClr val="2E95D2"/>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6D6E6C"/>
                      </a:solidFill>
                      <a:prstDash val="solid"/>
                      <a:round/>
                      <a:headEnd type="none" w="med" len="med"/>
                      <a:tailEnd type="none" w="med" len="med"/>
                    </a:lnL>
                    <a:lnR w="12700" cap="flat" cmpd="sng" algn="ctr">
                      <a:solidFill>
                        <a:srgbClr val="6D6E6C"/>
                      </a:solidFill>
                      <a:prstDash val="solid"/>
                      <a:round/>
                      <a:headEnd type="none" w="med" len="med"/>
                      <a:tailEnd type="none" w="med" len="med"/>
                    </a:lnR>
                    <a:lnT w="12700" cap="flat" cmpd="sng" algn="ctr">
                      <a:solidFill>
                        <a:srgbClr val="6D6E6C"/>
                      </a:solidFill>
                      <a:prstDash val="solid"/>
                      <a:round/>
                      <a:headEnd type="none" w="med" len="med"/>
                      <a:tailEnd type="none" w="med" len="med"/>
                    </a:lnT>
                    <a:lnB w="12700" cap="flat" cmpd="sng" algn="ctr">
                      <a:solidFill>
                        <a:srgbClr val="6D6E6C"/>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80340" marR="243840" algn="l">
                        <a:lnSpc>
                          <a:spcPct val="115000"/>
                        </a:lnSpc>
                        <a:spcBef>
                          <a:spcPts val="1200"/>
                        </a:spcBef>
                        <a:spcAft>
                          <a:spcPts val="0"/>
                        </a:spcAft>
                        <a:tabLst>
                          <a:tab pos="450215" algn="l"/>
                        </a:tabLst>
                      </a:pPr>
                      <a:r>
                        <a:rPr lang="en-IE" sz="1600">
                          <a:effectLst/>
                        </a:rPr>
                        <a:t> </a:t>
                      </a:r>
                      <a:endParaRPr lang="en-IE" sz="1600" b="1">
                        <a:solidFill>
                          <a:srgbClr val="2E95D2"/>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6D6E6C"/>
                      </a:solidFill>
                      <a:prstDash val="solid"/>
                      <a:round/>
                      <a:headEnd type="none" w="med" len="med"/>
                      <a:tailEnd type="none" w="med" len="med"/>
                    </a:lnL>
                    <a:lnR w="12700" cap="flat" cmpd="sng" algn="ctr">
                      <a:solidFill>
                        <a:srgbClr val="6D6E6C"/>
                      </a:solidFill>
                      <a:prstDash val="solid"/>
                      <a:round/>
                      <a:headEnd type="none" w="med" len="med"/>
                      <a:tailEnd type="none" w="med" len="med"/>
                    </a:lnR>
                    <a:lnT w="12700" cap="flat" cmpd="sng" algn="ctr">
                      <a:solidFill>
                        <a:srgbClr val="6D6E6C"/>
                      </a:solidFill>
                      <a:prstDash val="solid"/>
                      <a:round/>
                      <a:headEnd type="none" w="med" len="med"/>
                      <a:tailEnd type="none" w="med" len="med"/>
                    </a:lnT>
                    <a:lnB w="12700" cap="flat" cmpd="sng" algn="ctr">
                      <a:solidFill>
                        <a:srgbClr val="6D6E6C"/>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80340" marR="243840" algn="l">
                        <a:lnSpc>
                          <a:spcPct val="115000"/>
                        </a:lnSpc>
                        <a:spcBef>
                          <a:spcPts val="1200"/>
                        </a:spcBef>
                        <a:spcAft>
                          <a:spcPts val="0"/>
                        </a:spcAft>
                        <a:tabLst>
                          <a:tab pos="450215" algn="l"/>
                        </a:tabLst>
                      </a:pPr>
                      <a:r>
                        <a:rPr lang="en-IE" sz="1600">
                          <a:effectLst/>
                        </a:rPr>
                        <a:t> </a:t>
                      </a:r>
                      <a:endParaRPr lang="en-IE" sz="1600" b="1">
                        <a:solidFill>
                          <a:srgbClr val="2E95D2"/>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6D6E6C"/>
                      </a:solidFill>
                      <a:prstDash val="solid"/>
                      <a:round/>
                      <a:headEnd type="none" w="med" len="med"/>
                      <a:tailEnd type="none" w="med" len="med"/>
                    </a:lnL>
                    <a:lnR w="12700" cap="flat" cmpd="sng" algn="ctr">
                      <a:solidFill>
                        <a:srgbClr val="6D6E6C"/>
                      </a:solidFill>
                      <a:prstDash val="solid"/>
                      <a:round/>
                      <a:headEnd type="none" w="med" len="med"/>
                      <a:tailEnd type="none" w="med" len="med"/>
                    </a:lnR>
                    <a:lnT w="12700" cap="flat" cmpd="sng" algn="ctr">
                      <a:solidFill>
                        <a:srgbClr val="6D6E6C"/>
                      </a:solidFill>
                      <a:prstDash val="solid"/>
                      <a:round/>
                      <a:headEnd type="none" w="med" len="med"/>
                      <a:tailEnd type="none" w="med" len="med"/>
                    </a:lnT>
                    <a:lnB w="12700" cap="flat" cmpd="sng" algn="ctr">
                      <a:solidFill>
                        <a:srgbClr val="6D6E6C"/>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80340" marR="243840" algn="l">
                        <a:lnSpc>
                          <a:spcPct val="115000"/>
                        </a:lnSpc>
                        <a:spcBef>
                          <a:spcPts val="1200"/>
                        </a:spcBef>
                        <a:spcAft>
                          <a:spcPts val="0"/>
                        </a:spcAft>
                        <a:tabLst>
                          <a:tab pos="450215" algn="l"/>
                        </a:tabLst>
                      </a:pPr>
                      <a:r>
                        <a:rPr lang="en-IE" sz="1600">
                          <a:effectLst/>
                        </a:rPr>
                        <a:t> </a:t>
                      </a:r>
                      <a:endParaRPr lang="en-IE" sz="1600" b="1">
                        <a:solidFill>
                          <a:srgbClr val="2E95D2"/>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6D6E6C"/>
                      </a:solidFill>
                      <a:prstDash val="solid"/>
                      <a:round/>
                      <a:headEnd type="none" w="med" len="med"/>
                      <a:tailEnd type="none" w="med" len="med"/>
                    </a:lnL>
                    <a:lnR w="12700" cap="flat" cmpd="sng" algn="ctr">
                      <a:solidFill>
                        <a:srgbClr val="6D6E6C"/>
                      </a:solidFill>
                      <a:prstDash val="solid"/>
                      <a:round/>
                      <a:headEnd type="none" w="med" len="med"/>
                      <a:tailEnd type="none" w="med" len="med"/>
                    </a:lnR>
                    <a:lnT w="12700" cap="flat" cmpd="sng" algn="ctr">
                      <a:solidFill>
                        <a:srgbClr val="6D6E6C"/>
                      </a:solidFill>
                      <a:prstDash val="solid"/>
                      <a:round/>
                      <a:headEnd type="none" w="med" len="med"/>
                      <a:tailEnd type="none" w="med" len="med"/>
                    </a:lnT>
                    <a:lnB w="12700" cap="flat" cmpd="sng" algn="ctr">
                      <a:solidFill>
                        <a:srgbClr val="6D6E6C"/>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06161012"/>
                  </a:ext>
                </a:extLst>
              </a:tr>
              <a:tr h="196135">
                <a:tc>
                  <a:txBody>
                    <a:bodyPr/>
                    <a:lstStyle/>
                    <a:p>
                      <a:pPr marL="180340" marR="243840" algn="l">
                        <a:lnSpc>
                          <a:spcPct val="115000"/>
                        </a:lnSpc>
                        <a:spcBef>
                          <a:spcPts val="1200"/>
                        </a:spcBef>
                        <a:spcAft>
                          <a:spcPts val="0"/>
                        </a:spcAft>
                        <a:tabLst>
                          <a:tab pos="450215" algn="l"/>
                        </a:tabLst>
                      </a:pPr>
                      <a:r>
                        <a:rPr lang="en-IE" sz="1600" b="0" dirty="0">
                          <a:effectLst/>
                        </a:rPr>
                        <a:t>4</a:t>
                      </a:r>
                      <a:endParaRPr lang="en-IE" sz="1600" b="0" dirty="0">
                        <a:solidFill>
                          <a:srgbClr val="2E95D2"/>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2E95D2"/>
                    </a:solidFill>
                  </a:tcPr>
                </a:tc>
                <a:tc>
                  <a:txBody>
                    <a:bodyPr/>
                    <a:lstStyle/>
                    <a:p>
                      <a:pPr marL="180340" marR="243840" algn="l">
                        <a:lnSpc>
                          <a:spcPct val="115000"/>
                        </a:lnSpc>
                        <a:spcBef>
                          <a:spcPts val="1200"/>
                        </a:spcBef>
                        <a:spcAft>
                          <a:spcPts val="0"/>
                        </a:spcAft>
                        <a:tabLst>
                          <a:tab pos="450215" algn="l"/>
                        </a:tabLst>
                      </a:pPr>
                      <a:r>
                        <a:rPr lang="en-IE" sz="1600">
                          <a:effectLst/>
                        </a:rPr>
                        <a:t> </a:t>
                      </a:r>
                      <a:endParaRPr lang="en-IE" sz="1600" b="1">
                        <a:solidFill>
                          <a:srgbClr val="2E95D2"/>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bg1"/>
                      </a:solidFill>
                      <a:prstDash val="solid"/>
                      <a:round/>
                      <a:headEnd type="none" w="med" len="med"/>
                      <a:tailEnd type="none" w="med" len="med"/>
                    </a:lnL>
                    <a:lnR w="12700" cap="flat" cmpd="sng" algn="ctr">
                      <a:solidFill>
                        <a:srgbClr val="6D6E6C"/>
                      </a:solidFill>
                      <a:prstDash val="solid"/>
                      <a:round/>
                      <a:headEnd type="none" w="med" len="med"/>
                      <a:tailEnd type="none" w="med" len="med"/>
                    </a:lnR>
                    <a:lnT w="12700" cap="flat" cmpd="sng" algn="ctr">
                      <a:solidFill>
                        <a:srgbClr val="6D6E6C"/>
                      </a:solidFill>
                      <a:prstDash val="solid"/>
                      <a:round/>
                      <a:headEnd type="none" w="med" len="med"/>
                      <a:tailEnd type="none" w="med" len="med"/>
                    </a:lnT>
                    <a:lnB w="12700" cap="flat" cmpd="sng" algn="ctr">
                      <a:solidFill>
                        <a:srgbClr val="6D6E6C"/>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80340" marR="243840" algn="l">
                        <a:lnSpc>
                          <a:spcPct val="115000"/>
                        </a:lnSpc>
                        <a:spcBef>
                          <a:spcPts val="1200"/>
                        </a:spcBef>
                        <a:spcAft>
                          <a:spcPts val="0"/>
                        </a:spcAft>
                        <a:tabLst>
                          <a:tab pos="450215" algn="l"/>
                        </a:tabLst>
                      </a:pPr>
                      <a:r>
                        <a:rPr lang="en-IE" sz="1600">
                          <a:effectLst/>
                        </a:rPr>
                        <a:t> </a:t>
                      </a:r>
                      <a:endParaRPr lang="en-IE" sz="1600" b="1">
                        <a:solidFill>
                          <a:srgbClr val="2E95D2"/>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6D6E6C"/>
                      </a:solidFill>
                      <a:prstDash val="solid"/>
                      <a:round/>
                      <a:headEnd type="none" w="med" len="med"/>
                      <a:tailEnd type="none" w="med" len="med"/>
                    </a:lnL>
                    <a:lnR w="12700" cap="flat" cmpd="sng" algn="ctr">
                      <a:solidFill>
                        <a:srgbClr val="6D6E6C"/>
                      </a:solidFill>
                      <a:prstDash val="solid"/>
                      <a:round/>
                      <a:headEnd type="none" w="med" len="med"/>
                      <a:tailEnd type="none" w="med" len="med"/>
                    </a:lnR>
                    <a:lnT w="12700" cap="flat" cmpd="sng" algn="ctr">
                      <a:solidFill>
                        <a:srgbClr val="6D6E6C"/>
                      </a:solidFill>
                      <a:prstDash val="solid"/>
                      <a:round/>
                      <a:headEnd type="none" w="med" len="med"/>
                      <a:tailEnd type="none" w="med" len="med"/>
                    </a:lnT>
                    <a:lnB w="12700" cap="flat" cmpd="sng" algn="ctr">
                      <a:solidFill>
                        <a:srgbClr val="6D6E6C"/>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80340" marR="243840" algn="l">
                        <a:lnSpc>
                          <a:spcPct val="115000"/>
                        </a:lnSpc>
                        <a:spcBef>
                          <a:spcPts val="1200"/>
                        </a:spcBef>
                        <a:spcAft>
                          <a:spcPts val="0"/>
                        </a:spcAft>
                        <a:tabLst>
                          <a:tab pos="450215" algn="l"/>
                        </a:tabLst>
                      </a:pPr>
                      <a:r>
                        <a:rPr lang="en-IE" sz="1600" dirty="0">
                          <a:effectLst/>
                        </a:rPr>
                        <a:t> </a:t>
                      </a:r>
                      <a:endParaRPr lang="en-IE" sz="1600" b="1" dirty="0">
                        <a:solidFill>
                          <a:srgbClr val="2E95D2"/>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6D6E6C"/>
                      </a:solidFill>
                      <a:prstDash val="solid"/>
                      <a:round/>
                      <a:headEnd type="none" w="med" len="med"/>
                      <a:tailEnd type="none" w="med" len="med"/>
                    </a:lnL>
                    <a:lnR w="12700" cap="flat" cmpd="sng" algn="ctr">
                      <a:solidFill>
                        <a:srgbClr val="6D6E6C"/>
                      </a:solidFill>
                      <a:prstDash val="solid"/>
                      <a:round/>
                      <a:headEnd type="none" w="med" len="med"/>
                      <a:tailEnd type="none" w="med" len="med"/>
                    </a:lnR>
                    <a:lnT w="12700" cap="flat" cmpd="sng" algn="ctr">
                      <a:solidFill>
                        <a:srgbClr val="6D6E6C"/>
                      </a:solidFill>
                      <a:prstDash val="solid"/>
                      <a:round/>
                      <a:headEnd type="none" w="med" len="med"/>
                      <a:tailEnd type="none" w="med" len="med"/>
                    </a:lnT>
                    <a:lnB w="12700" cap="flat" cmpd="sng" algn="ctr">
                      <a:solidFill>
                        <a:srgbClr val="6D6E6C"/>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80340" marR="243840" algn="l">
                        <a:lnSpc>
                          <a:spcPct val="115000"/>
                        </a:lnSpc>
                        <a:spcBef>
                          <a:spcPts val="1200"/>
                        </a:spcBef>
                        <a:spcAft>
                          <a:spcPts val="0"/>
                        </a:spcAft>
                        <a:tabLst>
                          <a:tab pos="450215" algn="l"/>
                        </a:tabLst>
                      </a:pPr>
                      <a:r>
                        <a:rPr lang="en-IE" sz="1600">
                          <a:effectLst/>
                        </a:rPr>
                        <a:t> </a:t>
                      </a:r>
                      <a:endParaRPr lang="en-IE" sz="1600" b="1">
                        <a:solidFill>
                          <a:srgbClr val="2E95D2"/>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6D6E6C"/>
                      </a:solidFill>
                      <a:prstDash val="solid"/>
                      <a:round/>
                      <a:headEnd type="none" w="med" len="med"/>
                      <a:tailEnd type="none" w="med" len="med"/>
                    </a:lnL>
                    <a:lnR w="12700" cap="flat" cmpd="sng" algn="ctr">
                      <a:solidFill>
                        <a:srgbClr val="6D6E6C"/>
                      </a:solidFill>
                      <a:prstDash val="solid"/>
                      <a:round/>
                      <a:headEnd type="none" w="med" len="med"/>
                      <a:tailEnd type="none" w="med" len="med"/>
                    </a:lnR>
                    <a:lnT w="12700" cap="flat" cmpd="sng" algn="ctr">
                      <a:solidFill>
                        <a:srgbClr val="6D6E6C"/>
                      </a:solidFill>
                      <a:prstDash val="solid"/>
                      <a:round/>
                      <a:headEnd type="none" w="med" len="med"/>
                      <a:tailEnd type="none" w="med" len="med"/>
                    </a:lnT>
                    <a:lnB w="12700" cap="flat" cmpd="sng" algn="ctr">
                      <a:solidFill>
                        <a:srgbClr val="6D6E6C"/>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80340" marR="243840" algn="l">
                        <a:lnSpc>
                          <a:spcPct val="115000"/>
                        </a:lnSpc>
                        <a:spcBef>
                          <a:spcPts val="1200"/>
                        </a:spcBef>
                        <a:spcAft>
                          <a:spcPts val="0"/>
                        </a:spcAft>
                        <a:tabLst>
                          <a:tab pos="450215" algn="l"/>
                        </a:tabLst>
                      </a:pPr>
                      <a:r>
                        <a:rPr lang="en-IE" sz="1600" dirty="0">
                          <a:effectLst/>
                        </a:rPr>
                        <a:t> </a:t>
                      </a:r>
                      <a:endParaRPr lang="en-IE" sz="1600" b="1" dirty="0">
                        <a:solidFill>
                          <a:srgbClr val="2E95D2"/>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6D6E6C"/>
                      </a:solidFill>
                      <a:prstDash val="solid"/>
                      <a:round/>
                      <a:headEnd type="none" w="med" len="med"/>
                      <a:tailEnd type="none" w="med" len="med"/>
                    </a:lnL>
                    <a:lnR w="12700" cap="flat" cmpd="sng" algn="ctr">
                      <a:solidFill>
                        <a:srgbClr val="6D6E6C"/>
                      </a:solidFill>
                      <a:prstDash val="solid"/>
                      <a:round/>
                      <a:headEnd type="none" w="med" len="med"/>
                      <a:tailEnd type="none" w="med" len="med"/>
                    </a:lnR>
                    <a:lnT w="12700" cap="flat" cmpd="sng" algn="ctr">
                      <a:solidFill>
                        <a:srgbClr val="6D6E6C"/>
                      </a:solidFill>
                      <a:prstDash val="solid"/>
                      <a:round/>
                      <a:headEnd type="none" w="med" len="med"/>
                      <a:tailEnd type="none" w="med" len="med"/>
                    </a:lnT>
                    <a:lnB w="12700" cap="flat" cmpd="sng" algn="ctr">
                      <a:solidFill>
                        <a:srgbClr val="6D6E6C"/>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6542872"/>
                  </a:ext>
                </a:extLst>
              </a:tr>
            </a:tbl>
          </a:graphicData>
        </a:graphic>
      </p:graphicFrame>
      <p:sp>
        <p:nvSpPr>
          <p:cNvPr id="10" name="Rectangle 9">
            <a:extLst>
              <a:ext uri="{FF2B5EF4-FFF2-40B4-BE49-F238E27FC236}">
                <a16:creationId xmlns:a16="http://schemas.microsoft.com/office/drawing/2014/main" id="{1DBFA959-B250-1A49-94E2-AF27BA9C5B01}"/>
              </a:ext>
            </a:extLst>
          </p:cNvPr>
          <p:cNvSpPr/>
          <p:nvPr/>
        </p:nvSpPr>
        <p:spPr>
          <a:xfrm>
            <a:off x="0" y="1093395"/>
            <a:ext cx="12192000" cy="805092"/>
          </a:xfrm>
          <a:prstGeom prst="rect">
            <a:avLst/>
          </a:prstGeom>
        </p:spPr>
        <p:txBody>
          <a:bodyPr wrap="square">
            <a:spAutoFit/>
          </a:bodyPr>
          <a:lstStyle/>
          <a:p>
            <a:pPr marL="180340" marR="57785" algn="ctr">
              <a:lnSpc>
                <a:spcPct val="115000"/>
              </a:lnSpc>
              <a:tabLst>
                <a:tab pos="450215" algn="l"/>
                <a:tab pos="457200" algn="l"/>
              </a:tabLst>
            </a:pPr>
            <a:r>
              <a:rPr lang="en-IE" sz="2000" dirty="0">
                <a:solidFill>
                  <a:srgbClr val="6D6E6C"/>
                </a:solidFill>
                <a:latin typeface="Calibri" panose="020F0502020204030204" pitchFamily="34" charset="0"/>
                <a:ea typeface="Calibri" panose="020F0502020204030204" pitchFamily="34" charset="0"/>
                <a:cs typeface="Times New Roman" panose="02020603050405020304" pitchFamily="18" charset="0"/>
              </a:rPr>
              <a:t>Create a shortlist scorecard by listing out each criterion and assign a rating for each screened candidate. </a:t>
            </a:r>
          </a:p>
          <a:p>
            <a:pPr marL="180340" marR="57785" algn="ctr">
              <a:lnSpc>
                <a:spcPct val="115000"/>
              </a:lnSpc>
              <a:tabLst>
                <a:tab pos="450215" algn="l"/>
                <a:tab pos="457200" algn="l"/>
              </a:tabLst>
            </a:pPr>
            <a:r>
              <a:rPr lang="en-IE" sz="2000" dirty="0">
                <a:solidFill>
                  <a:srgbClr val="6D6E6C"/>
                </a:solidFill>
                <a:latin typeface="Calibri" panose="020F0502020204030204" pitchFamily="34" charset="0"/>
                <a:ea typeface="Calibri" panose="020F0502020204030204" pitchFamily="34" charset="0"/>
                <a:cs typeface="Times New Roman" panose="02020603050405020304" pitchFamily="18" charset="0"/>
              </a:rPr>
              <a:t>For example, a </a:t>
            </a:r>
            <a:r>
              <a:rPr lang="en-IE" sz="2000" b="1" dirty="0">
                <a:solidFill>
                  <a:srgbClr val="CE1779"/>
                </a:solidFill>
                <a:latin typeface="Calibri" panose="020F0502020204030204" pitchFamily="34" charset="0"/>
                <a:ea typeface="Calibri" panose="020F0502020204030204" pitchFamily="34" charset="0"/>
                <a:cs typeface="Times New Roman" panose="02020603050405020304" pitchFamily="18" charset="0"/>
              </a:rPr>
              <a:t>Retail Customer Service Assistant</a:t>
            </a:r>
            <a:r>
              <a:rPr lang="en-IE" sz="2000" dirty="0">
                <a:solidFill>
                  <a:srgbClr val="CE1779"/>
                </a:solidFill>
                <a:latin typeface="Calibri" panose="020F0502020204030204" pitchFamily="34" charset="0"/>
                <a:ea typeface="Calibri" panose="020F0502020204030204" pitchFamily="34" charset="0"/>
                <a:cs typeface="Times New Roman" panose="02020603050405020304" pitchFamily="18" charset="0"/>
              </a:rPr>
              <a:t> </a:t>
            </a:r>
            <a:r>
              <a:rPr lang="en-IE" sz="2000" dirty="0">
                <a:solidFill>
                  <a:srgbClr val="6D6E6C"/>
                </a:solidFill>
                <a:latin typeface="Calibri" panose="020F0502020204030204" pitchFamily="34" charset="0"/>
                <a:ea typeface="Calibri" panose="020F0502020204030204" pitchFamily="34" charset="0"/>
                <a:cs typeface="Times New Roman" panose="02020603050405020304" pitchFamily="18" charset="0"/>
              </a:rPr>
              <a:t>role could be screened through the following headings:</a:t>
            </a:r>
            <a:endParaRPr lang="en-IE" sz="2000" b="1" dirty="0">
              <a:solidFill>
                <a:srgbClr val="6D6E6C"/>
              </a:solidFill>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18506523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E3322BB-C8CF-0E49-A8BC-E7CCBAAEC68C}"/>
              </a:ext>
            </a:extLst>
          </p:cNvPr>
          <p:cNvSpPr>
            <a:spLocks noGrp="1"/>
          </p:cNvSpPr>
          <p:nvPr>
            <p:ph type="body" sz="quarter" idx="13"/>
          </p:nvPr>
        </p:nvSpPr>
        <p:spPr>
          <a:xfrm>
            <a:off x="757238" y="528639"/>
            <a:ext cx="7686675" cy="1176252"/>
          </a:xfrm>
        </p:spPr>
        <p:txBody>
          <a:bodyPr/>
          <a:lstStyle/>
          <a:p>
            <a:r>
              <a:rPr lang="en-IE" dirty="0"/>
              <a:t>CREATE A SHORTLIST SCORECARD</a:t>
            </a:r>
            <a:endParaRPr lang="en-US" dirty="0"/>
          </a:p>
          <a:p>
            <a:endParaRPr lang="en-US" dirty="0"/>
          </a:p>
        </p:txBody>
      </p:sp>
      <p:cxnSp>
        <p:nvCxnSpPr>
          <p:cNvPr id="6" name="Straight Connector 5">
            <a:extLst>
              <a:ext uri="{FF2B5EF4-FFF2-40B4-BE49-F238E27FC236}">
                <a16:creationId xmlns:a16="http://schemas.microsoft.com/office/drawing/2014/main" id="{B5322842-D083-3145-8C4E-4D0D8AA484E1}"/>
              </a:ext>
            </a:extLst>
          </p:cNvPr>
          <p:cNvCxnSpPr/>
          <p:nvPr/>
        </p:nvCxnSpPr>
        <p:spPr>
          <a:xfrm>
            <a:off x="471488" y="1314450"/>
            <a:ext cx="8143875"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7" name="Rectangle 6">
            <a:extLst>
              <a:ext uri="{FF2B5EF4-FFF2-40B4-BE49-F238E27FC236}">
                <a16:creationId xmlns:a16="http://schemas.microsoft.com/office/drawing/2014/main" id="{DDD9E738-8E41-0042-B4F2-8EB8328EE4E6}"/>
              </a:ext>
            </a:extLst>
          </p:cNvPr>
          <p:cNvSpPr/>
          <p:nvPr/>
        </p:nvSpPr>
        <p:spPr>
          <a:xfrm>
            <a:off x="342900" y="1704891"/>
            <a:ext cx="8443913" cy="2810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a:extLst>
              <a:ext uri="{FF2B5EF4-FFF2-40B4-BE49-F238E27FC236}">
                <a16:creationId xmlns:a16="http://schemas.microsoft.com/office/drawing/2014/main" id="{B2C9B372-C2F2-9141-B506-6BED4E249CB8}"/>
              </a:ext>
            </a:extLst>
          </p:cNvPr>
          <p:cNvSpPr>
            <a:spLocks noGrp="1"/>
          </p:cNvSpPr>
          <p:nvPr>
            <p:ph type="body" sz="quarter" idx="14"/>
          </p:nvPr>
        </p:nvSpPr>
        <p:spPr>
          <a:xfrm>
            <a:off x="757238" y="1514478"/>
            <a:ext cx="7686675" cy="4577836"/>
          </a:xfrm>
        </p:spPr>
        <p:txBody>
          <a:bodyPr/>
          <a:lstStyle/>
          <a:p>
            <a:pPr algn="just"/>
            <a:r>
              <a:rPr lang="en-IE" dirty="0"/>
              <a:t>At this stage, you should also check for any inconsistencies in their CV and make sure that their presentation, spelling and grammar, and attention to detail are flawless on both their CV and covering letter (if applicable). Using a  score card ensures you are applying each criterion fairly and consistently across candidates and allows you to easily identify and rank who the strongest candidates that you can bring forward to the next stage. </a:t>
            </a:r>
          </a:p>
          <a:p>
            <a:pPr algn="just"/>
            <a:r>
              <a:rPr lang="en-IE" dirty="0"/>
              <a:t>Bear in mind that it is extremely unlikely that you’ll find a candidate who matches every single item on both your list of criteria. It is interesting to see how recruitment agencies assess the number of short list candidates that are required to ensure a successful appointment.  </a:t>
            </a:r>
            <a:endParaRPr lang="en-IE" b="1" dirty="0"/>
          </a:p>
          <a:p>
            <a:pPr algn="just"/>
            <a:endParaRPr lang="en-US" dirty="0"/>
          </a:p>
        </p:txBody>
      </p:sp>
    </p:spTree>
    <p:extLst>
      <p:ext uri="{BB962C8B-B14F-4D97-AF65-F5344CB8AC3E}">
        <p14:creationId xmlns:p14="http://schemas.microsoft.com/office/powerpoint/2010/main" val="288788123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D51FF32E-CF64-9040-8245-0E51C8EC5F4E}"/>
              </a:ext>
            </a:extLst>
          </p:cNvPr>
          <p:cNvSpPr>
            <a:spLocks noGrp="1"/>
          </p:cNvSpPr>
          <p:nvPr>
            <p:ph type="body" sz="quarter" idx="22"/>
          </p:nvPr>
        </p:nvSpPr>
        <p:spPr/>
        <p:txBody>
          <a:bodyPr>
            <a:normAutofit/>
          </a:bodyPr>
          <a:lstStyle/>
          <a:p>
            <a:r>
              <a:rPr lang="en-IE" sz="2400" i="0" dirty="0"/>
              <a:t>Recruitment Agencies work to the ‘unofficial’ formula </a:t>
            </a:r>
          </a:p>
          <a:p>
            <a:endParaRPr lang="en-IE" sz="2400" b="1" i="0" dirty="0"/>
          </a:p>
          <a:p>
            <a:r>
              <a:rPr lang="en-IE" sz="2400" dirty="0">
                <a:solidFill>
                  <a:srgbClr val="CE1779"/>
                </a:solidFill>
              </a:rPr>
              <a:t>For every </a:t>
            </a:r>
            <a:r>
              <a:rPr lang="en-IE" sz="2400" b="1" dirty="0">
                <a:solidFill>
                  <a:srgbClr val="CE1779"/>
                </a:solidFill>
              </a:rPr>
              <a:t>100</a:t>
            </a:r>
            <a:r>
              <a:rPr lang="en-IE" sz="2400" dirty="0">
                <a:solidFill>
                  <a:srgbClr val="CE1779"/>
                </a:solidFill>
              </a:rPr>
              <a:t> candidates you source, you need to shortlist </a:t>
            </a:r>
            <a:r>
              <a:rPr lang="en-IE" sz="2400" b="1" dirty="0">
                <a:solidFill>
                  <a:srgbClr val="CE1779"/>
                </a:solidFill>
              </a:rPr>
              <a:t>12</a:t>
            </a:r>
            <a:r>
              <a:rPr lang="en-IE" sz="2400" dirty="0">
                <a:solidFill>
                  <a:srgbClr val="CE1779"/>
                </a:solidFill>
              </a:rPr>
              <a:t> of them to interview,                                                                     </a:t>
            </a:r>
            <a:r>
              <a:rPr lang="en-IE" sz="2400" b="1" dirty="0">
                <a:solidFill>
                  <a:srgbClr val="CE1779"/>
                </a:solidFill>
              </a:rPr>
              <a:t>2</a:t>
            </a:r>
            <a:r>
              <a:rPr lang="en-IE" sz="2400" dirty="0">
                <a:solidFill>
                  <a:srgbClr val="CE1779"/>
                </a:solidFill>
              </a:rPr>
              <a:t> are selected are approved candidates (ranked first and second), </a:t>
            </a:r>
            <a:r>
              <a:rPr lang="en-IE" sz="2400" b="1" dirty="0">
                <a:solidFill>
                  <a:srgbClr val="CE1779"/>
                </a:solidFill>
              </a:rPr>
              <a:t>1</a:t>
            </a:r>
            <a:r>
              <a:rPr lang="en-IE" sz="2400" dirty="0">
                <a:solidFill>
                  <a:srgbClr val="CE1779"/>
                </a:solidFill>
              </a:rPr>
              <a:t> candidate will accept </a:t>
            </a:r>
            <a:endParaRPr lang="en-IE" sz="2400" b="1" dirty="0">
              <a:solidFill>
                <a:srgbClr val="CE1779"/>
              </a:solidFill>
            </a:endParaRPr>
          </a:p>
          <a:p>
            <a:r>
              <a:rPr lang="en-IE" sz="2400" dirty="0"/>
              <a:t> </a:t>
            </a:r>
          </a:p>
          <a:p>
            <a:r>
              <a:rPr lang="en-US" sz="2400" i="0" dirty="0"/>
              <a:t>One other check that needs to be completed as part of the short-listing                                         process is to check that the applicant has the right to work in your country. </a:t>
            </a:r>
          </a:p>
        </p:txBody>
      </p:sp>
      <p:pic>
        <p:nvPicPr>
          <p:cNvPr id="7" name="Graphic 6" descr="Office worker">
            <a:extLst>
              <a:ext uri="{FF2B5EF4-FFF2-40B4-BE49-F238E27FC236}">
                <a16:creationId xmlns:a16="http://schemas.microsoft.com/office/drawing/2014/main" id="{31A8D048-5B9D-C04A-B1CF-145DDCCB6B5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736431" y="666749"/>
            <a:ext cx="719137" cy="719137"/>
          </a:xfrm>
          <a:prstGeom prst="rect">
            <a:avLst/>
          </a:prstGeom>
        </p:spPr>
      </p:pic>
    </p:spTree>
    <p:extLst>
      <p:ext uri="{BB962C8B-B14F-4D97-AF65-F5344CB8AC3E}">
        <p14:creationId xmlns:p14="http://schemas.microsoft.com/office/powerpoint/2010/main" val="400001971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25B05BDC-311B-0A45-8CCC-B8CD734909C7}"/>
              </a:ext>
            </a:extLst>
          </p:cNvPr>
          <p:cNvSpPr>
            <a:spLocks noGrp="1"/>
          </p:cNvSpPr>
          <p:nvPr>
            <p:ph type="body" sz="quarter" idx="16"/>
          </p:nvPr>
        </p:nvSpPr>
        <p:spPr>
          <a:xfrm>
            <a:off x="6183164" y="448124"/>
            <a:ext cx="5279028" cy="697353"/>
          </a:xfrm>
        </p:spPr>
        <p:txBody>
          <a:bodyPr>
            <a:normAutofit fontScale="92500"/>
          </a:bodyPr>
          <a:lstStyle/>
          <a:p>
            <a:pPr algn="r"/>
            <a:r>
              <a:rPr lang="en-US" dirty="0"/>
              <a:t>RESPOND TO ALL APPLICANTS</a:t>
            </a:r>
            <a:r>
              <a:rPr lang="en-IE" dirty="0"/>
              <a:t> </a:t>
            </a:r>
            <a:endParaRPr lang="en-US" dirty="0"/>
          </a:p>
        </p:txBody>
      </p:sp>
      <p:sp>
        <p:nvSpPr>
          <p:cNvPr id="8" name="Text Placeholder 7">
            <a:extLst>
              <a:ext uri="{FF2B5EF4-FFF2-40B4-BE49-F238E27FC236}">
                <a16:creationId xmlns:a16="http://schemas.microsoft.com/office/drawing/2014/main" id="{AB08DE73-3773-1D4F-86C4-4025AC1F178B}"/>
              </a:ext>
            </a:extLst>
          </p:cNvPr>
          <p:cNvSpPr>
            <a:spLocks noGrp="1"/>
          </p:cNvSpPr>
          <p:nvPr>
            <p:ph type="body" sz="quarter" idx="17"/>
          </p:nvPr>
        </p:nvSpPr>
        <p:spPr>
          <a:xfrm>
            <a:off x="6189088" y="1953078"/>
            <a:ext cx="5610430" cy="3947440"/>
          </a:xfrm>
        </p:spPr>
        <p:txBody>
          <a:bodyPr/>
          <a:lstStyle/>
          <a:p>
            <a:pPr algn="just"/>
            <a:r>
              <a:rPr lang="en-IE" dirty="0"/>
              <a:t>Everyone who takes the time to apply for a role should receive some form of response. This is especially important for very small businesses such as yours as you build reputation.  </a:t>
            </a:r>
          </a:p>
          <a:p>
            <a:pPr algn="just"/>
            <a:r>
              <a:rPr lang="en-IE" dirty="0"/>
              <a:t>A simple email thanking candidate for their interest but expressing regret that not everyone can be asked to interview is good business etiquette.   Keeping your application log of applicants up to date should make it easier to ensure everyone gets an update on their application.</a:t>
            </a:r>
          </a:p>
          <a:p>
            <a:pPr algn="just"/>
            <a:endParaRPr lang="en-US" dirty="0"/>
          </a:p>
        </p:txBody>
      </p:sp>
      <p:pic>
        <p:nvPicPr>
          <p:cNvPr id="3" name="Picture Placeholder 2" descr="A person sitting at a table using a computer&#10;&#10;Description automatically generated">
            <a:extLst>
              <a:ext uri="{FF2B5EF4-FFF2-40B4-BE49-F238E27FC236}">
                <a16:creationId xmlns:a16="http://schemas.microsoft.com/office/drawing/2014/main" id="{935E4B00-FB89-B747-9563-3599264E98FE}"/>
              </a:ext>
            </a:extLst>
          </p:cNvPr>
          <p:cNvPicPr>
            <a:picLocks noGrp="1" noChangeAspect="1"/>
          </p:cNvPicPr>
          <p:nvPr>
            <p:ph type="pic" sz="quarter" idx="18"/>
          </p:nvPr>
        </p:nvPicPr>
        <p:blipFill>
          <a:blip r:embed="rId2"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26580730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74">
            <a:extLst>
              <a:ext uri="{FF2B5EF4-FFF2-40B4-BE49-F238E27FC236}">
                <a16:creationId xmlns:a16="http://schemas.microsoft.com/office/drawing/2014/main" id="{04F68262-9675-DD40-98DC-FBD05C7A3D35}"/>
              </a:ext>
            </a:extLst>
          </p:cNvPr>
          <p:cNvSpPr txBox="1">
            <a:spLocks/>
          </p:cNvSpPr>
          <p:nvPr/>
        </p:nvSpPr>
        <p:spPr>
          <a:xfrm>
            <a:off x="553474" y="483330"/>
            <a:ext cx="6688574" cy="5076222"/>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n-US" sz="2400" dirty="0">
                <a:latin typeface="+mn-lt"/>
              </a:rPr>
              <a:t>Following a structured process to take on your first employee will increase the chances of attracting the right person, first time.   LINKEDIN tell us that 70% of candidates are passive job seekers, hence this Module will give you the skills to attract the very best candidate.   In this Module, we focus on upskilling you in a robust process that builds on your work in Modules 1, 2 and 3 in which we covered… </a:t>
            </a:r>
          </a:p>
          <a:p>
            <a:endParaRPr lang="en-US" sz="2400" dirty="0">
              <a:latin typeface="+mn-lt"/>
            </a:endParaRPr>
          </a:p>
          <a:p>
            <a:endParaRPr lang="en-IE" sz="2400" dirty="0">
              <a:latin typeface="+mn-lt"/>
            </a:endParaRPr>
          </a:p>
        </p:txBody>
      </p:sp>
      <p:sp>
        <p:nvSpPr>
          <p:cNvPr id="4" name="Text Placeholder 9">
            <a:extLst>
              <a:ext uri="{FF2B5EF4-FFF2-40B4-BE49-F238E27FC236}">
                <a16:creationId xmlns:a16="http://schemas.microsoft.com/office/drawing/2014/main" id="{526673DF-290B-8946-8418-A780DC449655}"/>
              </a:ext>
            </a:extLst>
          </p:cNvPr>
          <p:cNvSpPr txBox="1">
            <a:spLocks/>
          </p:cNvSpPr>
          <p:nvPr/>
        </p:nvSpPr>
        <p:spPr>
          <a:xfrm>
            <a:off x="7595006" y="1677799"/>
            <a:ext cx="4354050" cy="3072668"/>
          </a:xfrm>
          <a:prstGeom prst="rect">
            <a:avLst/>
          </a:prstGeom>
        </p:spPr>
        <p:txBody>
          <a:bodyPr>
            <a:normAutofit/>
          </a:bodyPr>
          <a:lstStyle>
            <a:lvl1pPr marL="0" indent="0" algn="l" defTabSz="914400" rtl="0" eaLnBrk="1" latinLnBrk="0" hangingPunct="1">
              <a:lnSpc>
                <a:spcPct val="90000"/>
              </a:lnSpc>
              <a:spcBef>
                <a:spcPts val="1000"/>
              </a:spcBef>
              <a:buFont typeface="Arial"/>
              <a:buNone/>
              <a:defRPr sz="3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r"/>
            <a:r>
              <a:rPr lang="en-US" sz="2800" b="1" dirty="0">
                <a:solidFill>
                  <a:schemeClr val="bg1"/>
                </a:solidFill>
              </a:rPr>
              <a:t>MODULE 4:</a:t>
            </a:r>
            <a:endParaRPr lang="en-US" b="1" dirty="0">
              <a:solidFill>
                <a:schemeClr val="bg1"/>
              </a:solidFill>
            </a:endParaRPr>
          </a:p>
          <a:p>
            <a:pPr algn="r">
              <a:lnSpc>
                <a:spcPct val="100000"/>
              </a:lnSpc>
            </a:pPr>
            <a:endParaRPr lang="en-US" sz="300" b="1" dirty="0">
              <a:solidFill>
                <a:schemeClr val="bg1"/>
              </a:solidFill>
            </a:endParaRPr>
          </a:p>
          <a:p>
            <a:pPr algn="r">
              <a:lnSpc>
                <a:spcPct val="100000"/>
              </a:lnSpc>
              <a:spcBef>
                <a:spcPts val="0"/>
              </a:spcBef>
            </a:pPr>
            <a:r>
              <a:rPr lang="en-IE" dirty="0">
                <a:solidFill>
                  <a:schemeClr val="bg1"/>
                </a:solidFill>
              </a:rPr>
              <a:t>THE PROCESS, ATTRACTING            TALENT</a:t>
            </a:r>
            <a:endParaRPr lang="en-US" dirty="0">
              <a:solidFill>
                <a:schemeClr val="bg1"/>
              </a:solidFill>
            </a:endParaRPr>
          </a:p>
        </p:txBody>
      </p:sp>
      <p:graphicFrame>
        <p:nvGraphicFramePr>
          <p:cNvPr id="3" name="Table 2">
            <a:extLst>
              <a:ext uri="{FF2B5EF4-FFF2-40B4-BE49-F238E27FC236}">
                <a16:creationId xmlns:a16="http://schemas.microsoft.com/office/drawing/2014/main" id="{15B21D3F-501E-054B-B7FB-F64EC134EFDA}"/>
              </a:ext>
            </a:extLst>
          </p:cNvPr>
          <p:cNvGraphicFramePr>
            <a:graphicFrameLocks noGrp="1"/>
          </p:cNvGraphicFramePr>
          <p:nvPr>
            <p:extLst>
              <p:ext uri="{D42A27DB-BD31-4B8C-83A1-F6EECF244321}">
                <p14:modId xmlns:p14="http://schemas.microsoft.com/office/powerpoint/2010/main" val="537553739"/>
              </p:ext>
            </p:extLst>
          </p:nvPr>
        </p:nvGraphicFramePr>
        <p:xfrm>
          <a:off x="553474" y="3455433"/>
          <a:ext cx="6688574" cy="2411967"/>
        </p:xfrm>
        <a:graphic>
          <a:graphicData uri="http://schemas.openxmlformats.org/drawingml/2006/table">
            <a:tbl>
              <a:tblPr firstRow="1" firstCol="1" bandRow="1">
                <a:tableStyleId>{5C22544A-7EE6-4342-B048-85BDC9FD1C3A}</a:tableStyleId>
              </a:tblPr>
              <a:tblGrid>
                <a:gridCol w="6688574">
                  <a:extLst>
                    <a:ext uri="{9D8B030D-6E8A-4147-A177-3AD203B41FA5}">
                      <a16:colId xmlns:a16="http://schemas.microsoft.com/office/drawing/2014/main" val="698903562"/>
                    </a:ext>
                  </a:extLst>
                </a:gridCol>
              </a:tblGrid>
              <a:tr h="743246">
                <a:tc>
                  <a:txBody>
                    <a:bodyPr/>
                    <a:lstStyle/>
                    <a:p>
                      <a:pPr marL="113665" marR="57785" algn="l">
                        <a:lnSpc>
                          <a:spcPct val="115000"/>
                        </a:lnSpc>
                        <a:spcBef>
                          <a:spcPts val="195"/>
                        </a:spcBef>
                        <a:spcAft>
                          <a:spcPts val="0"/>
                        </a:spcAft>
                        <a:tabLst>
                          <a:tab pos="292735" algn="l"/>
                        </a:tabLst>
                      </a:pPr>
                      <a:r>
                        <a:rPr lang="en-US" sz="2000" dirty="0">
                          <a:solidFill>
                            <a:srgbClr val="CE1779"/>
                          </a:solidFill>
                          <a:effectLst/>
                        </a:rPr>
                        <a:t>MODULE 1</a:t>
                      </a:r>
                      <a:r>
                        <a:rPr lang="en-IE" sz="2000" b="1" dirty="0">
                          <a:solidFill>
                            <a:srgbClr val="CE1779"/>
                          </a:solidFill>
                          <a:effectLst/>
                        </a:rPr>
                        <a:t> - </a:t>
                      </a:r>
                      <a:r>
                        <a:rPr lang="en-US" sz="2000" b="0" dirty="0">
                          <a:solidFill>
                            <a:srgbClr val="CE1779"/>
                          </a:solidFill>
                          <a:effectLst/>
                        </a:rPr>
                        <a:t>When the time is right?</a:t>
                      </a:r>
                      <a:endParaRPr lang="en-IE" sz="2000" b="0" dirty="0">
                        <a:solidFill>
                          <a:srgbClr val="CE1779"/>
                        </a:solidFill>
                        <a:effectLst/>
                      </a:endParaRPr>
                    </a:p>
                    <a:p>
                      <a:pPr marL="114935" marR="57785" algn="l">
                        <a:spcAft>
                          <a:spcPts val="0"/>
                        </a:spcAft>
                        <a:tabLst>
                          <a:tab pos="292735" algn="l"/>
                        </a:tabLst>
                      </a:pPr>
                      <a:r>
                        <a:rPr lang="en-US" sz="2000" b="0" dirty="0">
                          <a:solidFill>
                            <a:srgbClr val="CE1779"/>
                          </a:solidFill>
                          <a:effectLst/>
                        </a:rPr>
                        <a:t>Are you ready to take on your first employee?</a:t>
                      </a:r>
                      <a:endParaRPr lang="en-IE" sz="2000" b="0" dirty="0">
                        <a:solidFill>
                          <a:srgbClr val="CE1779"/>
                        </a:solidFill>
                        <a:effectLst/>
                      </a:endParaRPr>
                    </a:p>
                  </a:txBody>
                  <a:tcPr marL="68580" marR="68580" marT="0" marB="0">
                    <a:lnL w="12700" cap="flat" cmpd="sng" algn="ctr">
                      <a:solidFill>
                        <a:srgbClr val="6D6E6C"/>
                      </a:solidFill>
                      <a:prstDash val="solid"/>
                      <a:round/>
                      <a:headEnd type="none" w="med" len="med"/>
                      <a:tailEnd type="none" w="med" len="med"/>
                    </a:lnL>
                    <a:lnR w="12700" cap="flat" cmpd="sng" algn="ctr">
                      <a:solidFill>
                        <a:srgbClr val="6D6E6C"/>
                      </a:solidFill>
                      <a:prstDash val="solid"/>
                      <a:round/>
                      <a:headEnd type="none" w="med" len="med"/>
                      <a:tailEnd type="none" w="med" len="med"/>
                    </a:lnR>
                    <a:lnT w="12700" cap="flat" cmpd="sng" algn="ctr">
                      <a:solidFill>
                        <a:srgbClr val="6D6E6C"/>
                      </a:solidFill>
                      <a:prstDash val="solid"/>
                      <a:round/>
                      <a:headEnd type="none" w="med" len="med"/>
                      <a:tailEnd type="none" w="med" len="med"/>
                    </a:lnT>
                    <a:lnB w="12700" cap="flat" cmpd="sng" algn="ctr">
                      <a:solidFill>
                        <a:srgbClr val="6D6E6C"/>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93439212"/>
                  </a:ext>
                </a:extLst>
              </a:tr>
              <a:tr h="890749">
                <a:tc>
                  <a:txBody>
                    <a:bodyPr/>
                    <a:lstStyle/>
                    <a:p>
                      <a:pPr marL="113665" marR="57785" algn="l">
                        <a:lnSpc>
                          <a:spcPct val="115000"/>
                        </a:lnSpc>
                        <a:spcBef>
                          <a:spcPts val="195"/>
                        </a:spcBef>
                        <a:spcAft>
                          <a:spcPts val="0"/>
                        </a:spcAft>
                        <a:tabLst>
                          <a:tab pos="292735" algn="l"/>
                        </a:tabLst>
                      </a:pPr>
                      <a:r>
                        <a:rPr lang="en-US" sz="2000" dirty="0">
                          <a:solidFill>
                            <a:srgbClr val="CE1779"/>
                          </a:solidFill>
                          <a:effectLst/>
                        </a:rPr>
                        <a:t>MODULE 2</a:t>
                      </a:r>
                      <a:r>
                        <a:rPr lang="en-IE" sz="2000" b="1" dirty="0">
                          <a:solidFill>
                            <a:srgbClr val="CE1779"/>
                          </a:solidFill>
                          <a:effectLst/>
                        </a:rPr>
                        <a:t> - </a:t>
                      </a:r>
                      <a:r>
                        <a:rPr lang="en-US" sz="2000" b="0" dirty="0">
                          <a:solidFill>
                            <a:srgbClr val="CE1779"/>
                          </a:solidFill>
                          <a:effectLst/>
                        </a:rPr>
                        <a:t>The role – who is your ideal employee?</a:t>
                      </a:r>
                      <a:endParaRPr lang="en-IE" sz="2000" b="0" dirty="0">
                        <a:solidFill>
                          <a:srgbClr val="CE1779"/>
                        </a:solidFill>
                        <a:effectLst/>
                      </a:endParaRPr>
                    </a:p>
                    <a:p>
                      <a:pPr marL="114935" marR="57785" algn="l">
                        <a:spcAft>
                          <a:spcPts val="0"/>
                        </a:spcAft>
                        <a:tabLst>
                          <a:tab pos="292735" algn="l"/>
                        </a:tabLst>
                      </a:pPr>
                      <a:r>
                        <a:rPr lang="en-US" sz="2000" b="0" dirty="0">
                          <a:solidFill>
                            <a:srgbClr val="CE1779"/>
                          </a:solidFill>
                          <a:effectLst/>
                        </a:rPr>
                        <a:t>Crafting a winning job description</a:t>
                      </a:r>
                      <a:endParaRPr lang="en-IE" sz="2000" b="0" dirty="0">
                        <a:solidFill>
                          <a:srgbClr val="CE1779"/>
                        </a:solidFill>
                        <a:effectLst/>
                      </a:endParaRPr>
                    </a:p>
                  </a:txBody>
                  <a:tcPr marL="68580" marR="68580" marT="0" marB="0">
                    <a:lnL w="12700" cap="flat" cmpd="sng" algn="ctr">
                      <a:solidFill>
                        <a:srgbClr val="6D6E6C"/>
                      </a:solidFill>
                      <a:prstDash val="solid"/>
                      <a:round/>
                      <a:headEnd type="none" w="med" len="med"/>
                      <a:tailEnd type="none" w="med" len="med"/>
                    </a:lnL>
                    <a:lnR w="12700" cap="flat" cmpd="sng" algn="ctr">
                      <a:solidFill>
                        <a:srgbClr val="6D6E6C"/>
                      </a:solidFill>
                      <a:prstDash val="solid"/>
                      <a:round/>
                      <a:headEnd type="none" w="med" len="med"/>
                      <a:tailEnd type="none" w="med" len="med"/>
                    </a:lnR>
                    <a:lnT w="12700" cap="flat" cmpd="sng" algn="ctr">
                      <a:solidFill>
                        <a:srgbClr val="6D6E6C"/>
                      </a:solidFill>
                      <a:prstDash val="solid"/>
                      <a:round/>
                      <a:headEnd type="none" w="med" len="med"/>
                      <a:tailEnd type="none" w="med" len="med"/>
                    </a:lnT>
                    <a:lnB w="12700" cap="flat" cmpd="sng" algn="ctr">
                      <a:solidFill>
                        <a:srgbClr val="6D6E6C"/>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962808496"/>
                  </a:ext>
                </a:extLst>
              </a:tr>
              <a:tr h="777972">
                <a:tc>
                  <a:txBody>
                    <a:bodyPr/>
                    <a:lstStyle/>
                    <a:p>
                      <a:pPr marL="88900" marR="57785" indent="0" algn="l">
                        <a:lnSpc>
                          <a:spcPct val="115000"/>
                        </a:lnSpc>
                        <a:spcBef>
                          <a:spcPts val="195"/>
                        </a:spcBef>
                        <a:spcAft>
                          <a:spcPts val="0"/>
                        </a:spcAft>
                        <a:tabLst>
                          <a:tab pos="292100" algn="l"/>
                        </a:tabLst>
                      </a:pPr>
                      <a:r>
                        <a:rPr lang="en-US" sz="2000" dirty="0">
                          <a:solidFill>
                            <a:srgbClr val="CE1779"/>
                          </a:solidFill>
                          <a:effectLst/>
                        </a:rPr>
                        <a:t>MODULE 3</a:t>
                      </a:r>
                      <a:r>
                        <a:rPr lang="en-IE" sz="2000" b="1" dirty="0">
                          <a:solidFill>
                            <a:srgbClr val="CE1779"/>
                          </a:solidFill>
                          <a:effectLst/>
                        </a:rPr>
                        <a:t> - </a:t>
                      </a:r>
                      <a:r>
                        <a:rPr lang="en-US" sz="2000" b="0" dirty="0">
                          <a:solidFill>
                            <a:srgbClr val="CE1779"/>
                          </a:solidFill>
                          <a:effectLst/>
                        </a:rPr>
                        <a:t>The resources you will need to take on </a:t>
                      </a:r>
                      <a:endParaRPr lang="en-IE" sz="2000" b="0" dirty="0">
                        <a:solidFill>
                          <a:srgbClr val="CE1779"/>
                        </a:solidFill>
                        <a:effectLst/>
                      </a:endParaRPr>
                    </a:p>
                    <a:p>
                      <a:pPr marL="113665" marR="57785" algn="l">
                        <a:lnSpc>
                          <a:spcPct val="115000"/>
                        </a:lnSpc>
                        <a:spcAft>
                          <a:spcPts val="0"/>
                        </a:spcAft>
                        <a:tabLst>
                          <a:tab pos="292735" algn="l"/>
                        </a:tabLst>
                      </a:pPr>
                      <a:r>
                        <a:rPr lang="en-US" sz="2000" b="0" dirty="0">
                          <a:solidFill>
                            <a:srgbClr val="CE1779"/>
                          </a:solidFill>
                          <a:effectLst/>
                        </a:rPr>
                        <a:t>your first employee</a:t>
                      </a:r>
                      <a:endParaRPr lang="en-IE" sz="2000" b="0" dirty="0">
                        <a:solidFill>
                          <a:srgbClr val="CE1779"/>
                        </a:solidFill>
                        <a:effectLst/>
                      </a:endParaRPr>
                    </a:p>
                  </a:txBody>
                  <a:tcPr marL="68580" marR="68580" marT="0" marB="0">
                    <a:lnL w="12700" cap="flat" cmpd="sng" algn="ctr">
                      <a:solidFill>
                        <a:srgbClr val="6D6E6C"/>
                      </a:solidFill>
                      <a:prstDash val="solid"/>
                      <a:round/>
                      <a:headEnd type="none" w="med" len="med"/>
                      <a:tailEnd type="none" w="med" len="med"/>
                    </a:lnL>
                    <a:lnR w="12700" cap="flat" cmpd="sng" algn="ctr">
                      <a:solidFill>
                        <a:srgbClr val="6D6E6C"/>
                      </a:solidFill>
                      <a:prstDash val="solid"/>
                      <a:round/>
                      <a:headEnd type="none" w="med" len="med"/>
                      <a:tailEnd type="none" w="med" len="med"/>
                    </a:lnR>
                    <a:lnT w="12700" cap="flat" cmpd="sng" algn="ctr">
                      <a:solidFill>
                        <a:srgbClr val="6D6E6C"/>
                      </a:solidFill>
                      <a:prstDash val="solid"/>
                      <a:round/>
                      <a:headEnd type="none" w="med" len="med"/>
                      <a:tailEnd type="none" w="med" len="med"/>
                    </a:lnT>
                    <a:lnB w="12700" cap="flat" cmpd="sng" algn="ctr">
                      <a:solidFill>
                        <a:srgbClr val="6D6E6C"/>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3665982"/>
                  </a:ext>
                </a:extLst>
              </a:tr>
            </a:tbl>
          </a:graphicData>
        </a:graphic>
      </p:graphicFrame>
    </p:spTree>
    <p:extLst>
      <p:ext uri="{BB962C8B-B14F-4D97-AF65-F5344CB8AC3E}">
        <p14:creationId xmlns:p14="http://schemas.microsoft.com/office/powerpoint/2010/main" val="376104054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b="1" dirty="0"/>
              <a:t>4.4	INTERVIEWING - WHAT CAN I ASK AND GETTING BEST RESULTS FROM THE INTERVIEW</a:t>
            </a:r>
            <a:endParaRPr lang="en-IE" b="1" dirty="0"/>
          </a:p>
        </p:txBody>
      </p:sp>
      <p:pic>
        <p:nvPicPr>
          <p:cNvPr id="4" name="Graphic 3">
            <a:extLst>
              <a:ext uri="{FF2B5EF4-FFF2-40B4-BE49-F238E27FC236}">
                <a16:creationId xmlns:a16="http://schemas.microsoft.com/office/drawing/2014/main" id="{84EDC89B-D269-4F16-A90D-10F1DAA35B3A}"/>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 uri="{837473B0-CC2E-450A-ABE3-18F120FF3D39}">
                <a1611:picAttrSrcUrl xmlns:a1611="http://schemas.microsoft.com/office/drawing/2016/11/main" r:id="rId4"/>
              </a:ext>
            </a:extLst>
          </a:blip>
          <a:stretch>
            <a:fillRect/>
          </a:stretch>
        </p:blipFill>
        <p:spPr>
          <a:xfrm>
            <a:off x="7496915" y="891029"/>
            <a:ext cx="4559063" cy="3939436"/>
          </a:xfrm>
          <a:prstGeom prst="rect">
            <a:avLst/>
          </a:prstGeom>
        </p:spPr>
      </p:pic>
    </p:spTree>
    <p:extLst>
      <p:ext uri="{BB962C8B-B14F-4D97-AF65-F5344CB8AC3E}">
        <p14:creationId xmlns:p14="http://schemas.microsoft.com/office/powerpoint/2010/main" val="314798184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13A6146-63C3-8043-AA51-B0D959EDA3A6}"/>
              </a:ext>
            </a:extLst>
          </p:cNvPr>
          <p:cNvSpPr/>
          <p:nvPr/>
        </p:nvSpPr>
        <p:spPr>
          <a:xfrm>
            <a:off x="614363" y="1514475"/>
            <a:ext cx="5711278" cy="4429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Placeholder 7" descr="A group of people sitting at a desk in front of a window&#10;&#10;Description automatically generated">
            <a:extLst>
              <a:ext uri="{FF2B5EF4-FFF2-40B4-BE49-F238E27FC236}">
                <a16:creationId xmlns:a16="http://schemas.microsoft.com/office/drawing/2014/main" id="{1235EAE9-8AFC-DA4E-A042-D89F6DAB9512}"/>
              </a:ext>
            </a:extLst>
          </p:cNvPr>
          <p:cNvPicPr>
            <a:picLocks noGrp="1" noChangeAspect="1"/>
          </p:cNvPicPr>
          <p:nvPr>
            <p:ph type="pic" sz="quarter" idx="18"/>
          </p:nvPr>
        </p:nvPicPr>
        <p:blipFill rotWithShape="1">
          <a:blip r:embed="rId2" cstate="screen">
            <a:extLst>
              <a:ext uri="{28A0092B-C50C-407E-A947-70E740481C1C}">
                <a14:useLocalDpi xmlns:a14="http://schemas.microsoft.com/office/drawing/2010/main"/>
              </a:ext>
            </a:extLst>
          </a:blip>
          <a:srcRect b="-304"/>
          <a:stretch/>
        </p:blipFill>
        <p:spPr>
          <a:xfrm flipH="1">
            <a:off x="6325641" y="4724"/>
            <a:ext cx="5850251" cy="6782936"/>
          </a:xfrm>
        </p:spPr>
      </p:pic>
      <p:sp>
        <p:nvSpPr>
          <p:cNvPr id="3" name="Text Placeholder 2">
            <a:extLst>
              <a:ext uri="{FF2B5EF4-FFF2-40B4-BE49-F238E27FC236}">
                <a16:creationId xmlns:a16="http://schemas.microsoft.com/office/drawing/2014/main" id="{D35F7F76-A078-F74F-BFE2-116913237ACE}"/>
              </a:ext>
            </a:extLst>
          </p:cNvPr>
          <p:cNvSpPr>
            <a:spLocks noGrp="1"/>
          </p:cNvSpPr>
          <p:nvPr>
            <p:ph type="body" sz="quarter" idx="16"/>
          </p:nvPr>
        </p:nvSpPr>
        <p:spPr>
          <a:xfrm>
            <a:off x="823804" y="410923"/>
            <a:ext cx="5279028" cy="697353"/>
          </a:xfrm>
        </p:spPr>
        <p:txBody>
          <a:bodyPr>
            <a:noAutofit/>
          </a:bodyPr>
          <a:lstStyle/>
          <a:p>
            <a:pPr algn="l"/>
            <a:r>
              <a:rPr lang="en-US" dirty="0">
                <a:solidFill>
                  <a:srgbClr val="CE1779"/>
                </a:solidFill>
              </a:rPr>
              <a:t>INTERVIEWING</a:t>
            </a:r>
            <a:r>
              <a:rPr lang="en-US" dirty="0"/>
              <a:t> -                WHAT CAN I ASK AND GETTING BEST RESULTS FROM THE INTERVIEW</a:t>
            </a:r>
          </a:p>
        </p:txBody>
      </p:sp>
      <p:sp>
        <p:nvSpPr>
          <p:cNvPr id="4" name="Text Placeholder 3">
            <a:extLst>
              <a:ext uri="{FF2B5EF4-FFF2-40B4-BE49-F238E27FC236}">
                <a16:creationId xmlns:a16="http://schemas.microsoft.com/office/drawing/2014/main" id="{12A02EA3-AF2F-A343-94A6-8B5D62EAE046}"/>
              </a:ext>
            </a:extLst>
          </p:cNvPr>
          <p:cNvSpPr>
            <a:spLocks noGrp="1"/>
          </p:cNvSpPr>
          <p:nvPr>
            <p:ph type="body" sz="quarter" idx="17"/>
          </p:nvPr>
        </p:nvSpPr>
        <p:spPr>
          <a:xfrm>
            <a:off x="823804" y="3157537"/>
            <a:ext cx="5042556" cy="2839233"/>
          </a:xfrm>
        </p:spPr>
        <p:txBody>
          <a:bodyPr/>
          <a:lstStyle/>
          <a:p>
            <a:pPr algn="just"/>
            <a:r>
              <a:rPr lang="en-IE" dirty="0"/>
              <a:t>As a first-time employer, you may have only sat on the interviewee side of the table before!  Being the interviewer may be a whole new experience for you so it is really important to be prepared with the key questions that will help you make decisions on who to offer the position within your business.    </a:t>
            </a:r>
            <a:endParaRPr lang="en-IE" b="1" dirty="0"/>
          </a:p>
          <a:p>
            <a:pPr algn="just"/>
            <a:endParaRPr lang="en-US" dirty="0"/>
          </a:p>
        </p:txBody>
      </p:sp>
      <p:cxnSp>
        <p:nvCxnSpPr>
          <p:cNvPr id="6" name="Straight Connector 5">
            <a:extLst>
              <a:ext uri="{FF2B5EF4-FFF2-40B4-BE49-F238E27FC236}">
                <a16:creationId xmlns:a16="http://schemas.microsoft.com/office/drawing/2014/main" id="{E611DFDA-C905-BD4D-ABE9-E23027215134}"/>
              </a:ext>
            </a:extLst>
          </p:cNvPr>
          <p:cNvCxnSpPr/>
          <p:nvPr/>
        </p:nvCxnSpPr>
        <p:spPr>
          <a:xfrm flipH="1">
            <a:off x="733043" y="2651047"/>
            <a:ext cx="5377589"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276280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55A098DE-C508-1841-99FB-5C02BD1B17D9}"/>
              </a:ext>
            </a:extLst>
          </p:cNvPr>
          <p:cNvSpPr>
            <a:spLocks noGrp="1"/>
          </p:cNvSpPr>
          <p:nvPr>
            <p:ph type="body" sz="quarter" idx="13"/>
          </p:nvPr>
        </p:nvSpPr>
        <p:spPr/>
        <p:txBody>
          <a:bodyPr/>
          <a:lstStyle/>
          <a:p>
            <a:r>
              <a:rPr lang="en-US" dirty="0"/>
              <a:t>FIRST STEP -  INTERVIEW INVITE</a:t>
            </a:r>
          </a:p>
        </p:txBody>
      </p:sp>
      <p:sp>
        <p:nvSpPr>
          <p:cNvPr id="6" name="Text Placeholder 5">
            <a:extLst>
              <a:ext uri="{FF2B5EF4-FFF2-40B4-BE49-F238E27FC236}">
                <a16:creationId xmlns:a16="http://schemas.microsoft.com/office/drawing/2014/main" id="{A7D42482-72CF-2C4A-8364-24AA5A2436AD}"/>
              </a:ext>
            </a:extLst>
          </p:cNvPr>
          <p:cNvSpPr>
            <a:spLocks noGrp="1"/>
          </p:cNvSpPr>
          <p:nvPr>
            <p:ph type="body" sz="quarter" idx="14"/>
          </p:nvPr>
        </p:nvSpPr>
        <p:spPr>
          <a:xfrm>
            <a:off x="3958225" y="2117448"/>
            <a:ext cx="7610847" cy="3975101"/>
          </a:xfrm>
        </p:spPr>
        <p:txBody>
          <a:bodyPr/>
          <a:lstStyle/>
          <a:p>
            <a:pPr algn="just"/>
            <a:r>
              <a:rPr lang="en-IE" dirty="0"/>
              <a:t>Invite your shortlisted candidate to interview. </a:t>
            </a:r>
          </a:p>
          <a:p>
            <a:pPr algn="just"/>
            <a:r>
              <a:rPr lang="en-IE" dirty="0"/>
              <a:t>An email invitation is the best and faster approach (if you call people by telephone they may not be able to speak etc).  An email template example to assist you.</a:t>
            </a:r>
          </a:p>
          <a:p>
            <a:pPr algn="just"/>
            <a:r>
              <a:rPr lang="en-IE" dirty="0"/>
              <a:t>To guarantee successful open rates:</a:t>
            </a:r>
          </a:p>
          <a:p>
            <a:pPr marL="342900" indent="-342900" algn="just">
              <a:buFont typeface="Arial" panose="020B0604020202020204" pitchFamily="34" charset="0"/>
              <a:buChar char="•"/>
            </a:pPr>
            <a:r>
              <a:rPr lang="en-IE" dirty="0"/>
              <a:t>use a subject line that clearly states the company’s name</a:t>
            </a:r>
          </a:p>
          <a:p>
            <a:pPr marL="342900" indent="-342900" algn="just">
              <a:buFont typeface="Arial" panose="020B0604020202020204" pitchFamily="34" charset="0"/>
              <a:buChar char="•"/>
            </a:pPr>
            <a:r>
              <a:rPr lang="en-IE" dirty="0"/>
              <a:t>job position or general purpose of the email, for example: ‘Interview invitation at [company name]’. </a:t>
            </a:r>
          </a:p>
          <a:p>
            <a:pPr algn="just"/>
            <a:endParaRPr lang="en-US" dirty="0"/>
          </a:p>
        </p:txBody>
      </p:sp>
      <p:pic>
        <p:nvPicPr>
          <p:cNvPr id="3" name="Picture 2" descr="A close up of a sign&#10;&#10;Description automatically generated">
            <a:extLst>
              <a:ext uri="{FF2B5EF4-FFF2-40B4-BE49-F238E27FC236}">
                <a16:creationId xmlns:a16="http://schemas.microsoft.com/office/drawing/2014/main" id="{48F0A375-705E-4C05-89F4-C84019FC16FF}"/>
              </a:ext>
            </a:extLst>
          </p:cNvPr>
          <p:cNvPicPr>
            <a:picLocks noChangeAspect="1"/>
          </p:cNvPicPr>
          <p:nvPr/>
        </p:nvPicPr>
        <p:blipFill>
          <a:blip r:embed="rId2" cstate="screen">
            <a:extLst>
              <a:ext uri="{28A0092B-C50C-407E-A947-70E740481C1C}">
                <a14:useLocalDpi xmlns:a14="http://schemas.microsoft.com/office/drawing/2010/main"/>
              </a:ext>
              <a:ext uri="{837473B0-CC2E-450A-ABE3-18F120FF3D39}">
                <a1611:picAttrSrcUrl xmlns:a1611="http://schemas.microsoft.com/office/drawing/2016/11/main" r:id="rId3"/>
              </a:ext>
            </a:extLst>
          </a:blip>
          <a:stretch>
            <a:fillRect/>
          </a:stretch>
        </p:blipFill>
        <p:spPr>
          <a:xfrm>
            <a:off x="131162" y="3770334"/>
            <a:ext cx="3526438" cy="2934482"/>
          </a:xfrm>
          <a:prstGeom prst="rect">
            <a:avLst/>
          </a:prstGeom>
        </p:spPr>
      </p:pic>
    </p:spTree>
    <p:extLst>
      <p:ext uri="{BB962C8B-B14F-4D97-AF65-F5344CB8AC3E}">
        <p14:creationId xmlns:p14="http://schemas.microsoft.com/office/powerpoint/2010/main" val="234648702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E8F8D4BA-F3F2-F446-8CEB-B0F6D8DD0829}"/>
              </a:ext>
            </a:extLst>
          </p:cNvPr>
          <p:cNvSpPr>
            <a:spLocks noGrp="1"/>
          </p:cNvSpPr>
          <p:nvPr>
            <p:ph type="body" sz="quarter" idx="13"/>
          </p:nvPr>
        </p:nvSpPr>
        <p:spPr>
          <a:xfrm>
            <a:off x="0" y="5543550"/>
            <a:ext cx="12090400" cy="697353"/>
          </a:xfrm>
        </p:spPr>
        <p:txBody>
          <a:bodyPr/>
          <a:lstStyle/>
          <a:p>
            <a:r>
              <a:rPr lang="en-US" dirty="0"/>
              <a:t>EMAIL TEMPLATE SAMPLE</a:t>
            </a:r>
          </a:p>
        </p:txBody>
      </p:sp>
      <p:sp>
        <p:nvSpPr>
          <p:cNvPr id="5" name="Rectangle 4">
            <a:extLst>
              <a:ext uri="{FF2B5EF4-FFF2-40B4-BE49-F238E27FC236}">
                <a16:creationId xmlns:a16="http://schemas.microsoft.com/office/drawing/2014/main" id="{E7BCED28-DF55-3A47-BAA5-EB8A4D636645}"/>
              </a:ext>
            </a:extLst>
          </p:cNvPr>
          <p:cNvSpPr/>
          <p:nvPr/>
        </p:nvSpPr>
        <p:spPr>
          <a:xfrm>
            <a:off x="509587" y="464697"/>
            <a:ext cx="11172825" cy="4801314"/>
          </a:xfrm>
          <a:prstGeom prst="rect">
            <a:avLst/>
          </a:prstGeom>
        </p:spPr>
        <p:txBody>
          <a:bodyPr wrap="square">
            <a:spAutoFit/>
          </a:bodyPr>
          <a:lstStyle/>
          <a:p>
            <a:pPr marL="180340" marR="57785">
              <a:spcAft>
                <a:spcPts val="0"/>
              </a:spcAft>
              <a:tabLst>
                <a:tab pos="450215" algn="l"/>
              </a:tabLst>
            </a:pPr>
            <a:r>
              <a:rPr lang="en-IE" i="1" dirty="0">
                <a:solidFill>
                  <a:srgbClr val="2E95D2"/>
                </a:solidFill>
                <a:latin typeface="Calibri" panose="020F0502020204030204" pitchFamily="34" charset="0"/>
                <a:ea typeface="Calibri" panose="020F0502020204030204" pitchFamily="34" charset="0"/>
                <a:cs typeface="Times New Roman" panose="02020603050405020304" pitchFamily="18" charset="0"/>
              </a:rPr>
              <a:t>Hi </a:t>
            </a:r>
            <a:r>
              <a:rPr lang="en-IE" b="1" i="1" dirty="0">
                <a:solidFill>
                  <a:srgbClr val="2E95D2"/>
                </a:solidFill>
                <a:latin typeface="Calibri" panose="020F0502020204030204" pitchFamily="34" charset="0"/>
                <a:ea typeface="Calibri" panose="020F0502020204030204" pitchFamily="34" charset="0"/>
                <a:cs typeface="Times New Roman" panose="02020603050405020304" pitchFamily="18" charset="0"/>
              </a:rPr>
              <a:t>[first name], </a:t>
            </a:r>
          </a:p>
          <a:p>
            <a:pPr marL="180340" marR="57785">
              <a:spcAft>
                <a:spcPts val="0"/>
              </a:spcAft>
              <a:tabLst>
                <a:tab pos="450215" algn="l"/>
              </a:tabLst>
            </a:pPr>
            <a:endParaRPr lang="en-IE" b="1" i="1" dirty="0">
              <a:solidFill>
                <a:srgbClr val="2E95D2"/>
              </a:solidFill>
              <a:latin typeface="Calibri" panose="020F0502020204030204" pitchFamily="34" charset="0"/>
              <a:ea typeface="Calibri" panose="020F0502020204030204" pitchFamily="34" charset="0"/>
              <a:cs typeface="Times New Roman" panose="02020603050405020304" pitchFamily="18" charset="0"/>
            </a:endParaRPr>
          </a:p>
          <a:p>
            <a:pPr marL="180340" marR="57785">
              <a:spcAft>
                <a:spcPts val="0"/>
              </a:spcAft>
              <a:tabLst>
                <a:tab pos="450215" algn="l"/>
              </a:tabLst>
            </a:pPr>
            <a:r>
              <a:rPr lang="en-IE" i="1" dirty="0">
                <a:solidFill>
                  <a:srgbClr val="2E95D2"/>
                </a:solidFill>
                <a:latin typeface="Calibri" panose="020F0502020204030204" pitchFamily="34" charset="0"/>
                <a:ea typeface="Calibri" panose="020F0502020204030204" pitchFamily="34" charset="0"/>
                <a:cs typeface="Times New Roman" panose="02020603050405020304" pitchFamily="18" charset="0"/>
              </a:rPr>
              <a:t>Thank you for applying for the position of </a:t>
            </a:r>
            <a:r>
              <a:rPr lang="en-IE" b="1" i="1" dirty="0">
                <a:solidFill>
                  <a:srgbClr val="2E95D2"/>
                </a:solidFill>
                <a:latin typeface="Calibri" panose="020F0502020204030204" pitchFamily="34" charset="0"/>
                <a:ea typeface="Calibri" panose="020F0502020204030204" pitchFamily="34" charset="0"/>
                <a:cs typeface="Times New Roman" panose="02020603050405020304" pitchFamily="18" charset="0"/>
              </a:rPr>
              <a:t>[job title]! </a:t>
            </a:r>
          </a:p>
          <a:p>
            <a:pPr marL="180340" marR="57785">
              <a:spcAft>
                <a:spcPts val="0"/>
              </a:spcAft>
              <a:tabLst>
                <a:tab pos="450215" algn="l"/>
              </a:tabLst>
            </a:pPr>
            <a:r>
              <a:rPr lang="en-IE" i="1" dirty="0">
                <a:solidFill>
                  <a:srgbClr val="2E95D2"/>
                </a:solidFill>
                <a:latin typeface="Calibri" panose="020F0502020204030204" pitchFamily="34" charset="0"/>
                <a:ea typeface="Calibri" panose="020F0502020204030204" pitchFamily="34" charset="0"/>
                <a:cs typeface="Times New Roman" panose="02020603050405020304" pitchFamily="18" charset="0"/>
              </a:rPr>
              <a:t>I have reviewed your application and would love to discuss your suitability for the role further in an interview. </a:t>
            </a:r>
          </a:p>
          <a:p>
            <a:pPr marL="180340" marR="57785">
              <a:spcAft>
                <a:spcPts val="0"/>
              </a:spcAft>
              <a:tabLst>
                <a:tab pos="450215" algn="l"/>
              </a:tabLst>
            </a:pPr>
            <a:r>
              <a:rPr lang="en-IE" i="1" dirty="0">
                <a:solidFill>
                  <a:srgbClr val="2E95D2"/>
                </a:solidFill>
                <a:latin typeface="Calibri" panose="020F0502020204030204" pitchFamily="34" charset="0"/>
                <a:ea typeface="Calibri" panose="020F0502020204030204" pitchFamily="34" charset="0"/>
                <a:cs typeface="Times New Roman" panose="02020603050405020304" pitchFamily="18" charset="0"/>
              </a:rPr>
              <a:t>This will be a good chance for you to learn about our company as well as the position in more detail. </a:t>
            </a:r>
          </a:p>
          <a:p>
            <a:pPr marL="180340" marR="57785">
              <a:spcAft>
                <a:spcPts val="0"/>
              </a:spcAft>
              <a:tabLst>
                <a:tab pos="450215" algn="l"/>
              </a:tabLst>
            </a:pPr>
            <a:endParaRPr lang="en-IE" i="1" dirty="0">
              <a:solidFill>
                <a:srgbClr val="2E95D2"/>
              </a:solidFill>
              <a:latin typeface="Calibri" panose="020F0502020204030204" pitchFamily="34" charset="0"/>
              <a:ea typeface="Calibri" panose="020F0502020204030204" pitchFamily="34" charset="0"/>
              <a:cs typeface="Times New Roman" panose="02020603050405020304" pitchFamily="18" charset="0"/>
            </a:endParaRPr>
          </a:p>
          <a:p>
            <a:pPr marL="180340" marR="57785">
              <a:spcAft>
                <a:spcPts val="0"/>
              </a:spcAft>
              <a:tabLst>
                <a:tab pos="450215" algn="l"/>
              </a:tabLst>
            </a:pPr>
            <a:r>
              <a:rPr lang="en-IE" i="1" dirty="0">
                <a:solidFill>
                  <a:srgbClr val="2E95D2"/>
                </a:solidFill>
                <a:latin typeface="Calibri" panose="020F0502020204030204" pitchFamily="34" charset="0"/>
                <a:ea typeface="Calibri" panose="020F0502020204030204" pitchFamily="34" charset="0"/>
                <a:cs typeface="Times New Roman" panose="02020603050405020304" pitchFamily="18" charset="0"/>
              </a:rPr>
              <a:t>The interview will be with [interviewer’s name and role], and should last around 45 minutes. </a:t>
            </a:r>
          </a:p>
          <a:p>
            <a:pPr marL="180340" marR="57785">
              <a:spcAft>
                <a:spcPts val="0"/>
              </a:spcAft>
              <a:tabLst>
                <a:tab pos="450215" algn="l"/>
              </a:tabLst>
            </a:pPr>
            <a:r>
              <a:rPr lang="en-IE" i="1" dirty="0">
                <a:solidFill>
                  <a:srgbClr val="2E95D2"/>
                </a:solidFill>
                <a:latin typeface="Calibri" panose="020F0502020204030204" pitchFamily="34" charset="0"/>
                <a:ea typeface="Calibri" panose="020F0502020204030204" pitchFamily="34" charset="0"/>
                <a:cs typeface="Times New Roman" panose="02020603050405020304" pitchFamily="18" charset="0"/>
              </a:rPr>
              <a:t>Are you available for an interview next week? Here are a few available time slots:</a:t>
            </a:r>
            <a:endParaRPr lang="en-IE" sz="3600" b="1" dirty="0">
              <a:solidFill>
                <a:srgbClr val="2E95D2"/>
              </a:solidFill>
              <a:latin typeface="Calibri" panose="020F0502020204030204" pitchFamily="34" charset="0"/>
              <a:ea typeface="Calibri" panose="020F0502020204030204" pitchFamily="34" charset="0"/>
              <a:cs typeface="Times New Roman" panose="02020603050405020304" pitchFamily="18" charset="0"/>
            </a:endParaRPr>
          </a:p>
          <a:p>
            <a:pPr marL="180340" marR="57785">
              <a:spcAft>
                <a:spcPts val="0"/>
              </a:spcAft>
              <a:tabLst>
                <a:tab pos="450215" algn="l"/>
              </a:tabLst>
            </a:pPr>
            <a:r>
              <a:rPr lang="en-IE" i="1" dirty="0">
                <a:solidFill>
                  <a:srgbClr val="2E95D2"/>
                </a:solidFill>
                <a:latin typeface="Calibri" panose="020F0502020204030204" pitchFamily="34" charset="0"/>
                <a:ea typeface="Calibri" panose="020F0502020204030204" pitchFamily="34" charset="0"/>
                <a:cs typeface="Times New Roman" panose="02020603050405020304" pitchFamily="18" charset="0"/>
              </a:rPr>
              <a:t>[</a:t>
            </a:r>
            <a:r>
              <a:rPr lang="en-IE" b="1" i="1" dirty="0">
                <a:solidFill>
                  <a:srgbClr val="2E95D2"/>
                </a:solidFill>
                <a:latin typeface="Calibri" panose="020F0502020204030204" pitchFamily="34" charset="0"/>
                <a:ea typeface="Calibri" panose="020F0502020204030204" pitchFamily="34" charset="0"/>
                <a:cs typeface="Times New Roman" panose="02020603050405020304" pitchFamily="18" charset="0"/>
              </a:rPr>
              <a:t>Date and Time]			[Date and Time]			[Date and Time]</a:t>
            </a:r>
          </a:p>
          <a:p>
            <a:pPr marL="180340" marR="57785">
              <a:spcAft>
                <a:spcPts val="0"/>
              </a:spcAft>
              <a:tabLst>
                <a:tab pos="450215" algn="l"/>
              </a:tabLst>
            </a:pPr>
            <a:endParaRPr lang="en-IE" b="1" dirty="0">
              <a:solidFill>
                <a:srgbClr val="2E95D2"/>
              </a:solidFill>
              <a:latin typeface="Calibri" panose="020F0502020204030204" pitchFamily="34" charset="0"/>
              <a:ea typeface="Calibri" panose="020F0502020204030204" pitchFamily="34" charset="0"/>
              <a:cs typeface="Times New Roman" panose="02020603050405020304" pitchFamily="18" charset="0"/>
            </a:endParaRPr>
          </a:p>
          <a:p>
            <a:pPr marL="180340" marR="57785">
              <a:spcAft>
                <a:spcPts val="0"/>
              </a:spcAft>
              <a:tabLst>
                <a:tab pos="450215" algn="l"/>
              </a:tabLst>
            </a:pPr>
            <a:r>
              <a:rPr lang="en-IE" i="1" dirty="0">
                <a:solidFill>
                  <a:srgbClr val="2E95D2"/>
                </a:solidFill>
                <a:latin typeface="Calibri" panose="020F0502020204030204" pitchFamily="34" charset="0"/>
                <a:ea typeface="Calibri" panose="020F0502020204030204" pitchFamily="34" charset="0"/>
                <a:cs typeface="Times New Roman" panose="02020603050405020304" pitchFamily="18" charset="0"/>
              </a:rPr>
              <a:t>If these aren’t suitable for you, please let me know what your availability is for next week. </a:t>
            </a:r>
          </a:p>
          <a:p>
            <a:pPr marL="180340" marR="57785">
              <a:spcAft>
                <a:spcPts val="0"/>
              </a:spcAft>
              <a:tabLst>
                <a:tab pos="450215" algn="l"/>
              </a:tabLst>
            </a:pPr>
            <a:r>
              <a:rPr lang="en-IE" i="1" dirty="0">
                <a:solidFill>
                  <a:srgbClr val="2E95D2"/>
                </a:solidFill>
                <a:latin typeface="Calibri" panose="020F0502020204030204" pitchFamily="34" charset="0"/>
                <a:ea typeface="Calibri" panose="020F0502020204030204" pitchFamily="34" charset="0"/>
                <a:cs typeface="Times New Roman" panose="02020603050405020304" pitchFamily="18" charset="0"/>
              </a:rPr>
              <a:t>The interview will be held at </a:t>
            </a:r>
            <a:r>
              <a:rPr lang="en-IE" b="1" i="1" dirty="0">
                <a:solidFill>
                  <a:srgbClr val="2E95D2"/>
                </a:solidFill>
                <a:latin typeface="Calibri" panose="020F0502020204030204" pitchFamily="34" charset="0"/>
                <a:ea typeface="Calibri" panose="020F0502020204030204" pitchFamily="34" charset="0"/>
                <a:cs typeface="Times New Roman" panose="02020603050405020304" pitchFamily="18" charset="0"/>
              </a:rPr>
              <a:t>[address]. </a:t>
            </a:r>
            <a:r>
              <a:rPr lang="en-IE" i="1" dirty="0">
                <a:solidFill>
                  <a:srgbClr val="2E95D2"/>
                </a:solidFill>
                <a:latin typeface="Calibri" panose="020F0502020204030204" pitchFamily="34" charset="0"/>
                <a:ea typeface="Calibri" panose="020F0502020204030204" pitchFamily="34" charset="0"/>
                <a:cs typeface="Times New Roman" panose="02020603050405020304" pitchFamily="18" charset="0"/>
              </a:rPr>
              <a:t>Here is a Google Maps link for your convenience: </a:t>
            </a:r>
            <a:r>
              <a:rPr lang="en-IE" b="1" i="1" dirty="0">
                <a:solidFill>
                  <a:srgbClr val="2E95D2"/>
                </a:solidFill>
                <a:latin typeface="Calibri" panose="020F0502020204030204" pitchFamily="34" charset="0"/>
                <a:ea typeface="Calibri" panose="020F0502020204030204" pitchFamily="34" charset="0"/>
                <a:cs typeface="Times New Roman" panose="02020603050405020304" pitchFamily="18" charset="0"/>
              </a:rPr>
              <a:t>[link].</a:t>
            </a:r>
            <a:endParaRPr lang="en-IE" sz="3600" b="1" dirty="0">
              <a:solidFill>
                <a:srgbClr val="2E95D2"/>
              </a:solidFill>
              <a:latin typeface="Calibri" panose="020F0502020204030204" pitchFamily="34" charset="0"/>
              <a:ea typeface="Calibri" panose="020F0502020204030204" pitchFamily="34" charset="0"/>
              <a:cs typeface="Times New Roman" panose="02020603050405020304" pitchFamily="18" charset="0"/>
            </a:endParaRPr>
          </a:p>
          <a:p>
            <a:pPr marL="180340" marR="57785">
              <a:spcAft>
                <a:spcPts val="0"/>
              </a:spcAft>
              <a:tabLst>
                <a:tab pos="450215" algn="l"/>
              </a:tabLst>
            </a:pPr>
            <a:r>
              <a:rPr lang="en-IE" i="1" dirty="0">
                <a:solidFill>
                  <a:srgbClr val="2E95D2"/>
                </a:solidFill>
                <a:latin typeface="Calibri" panose="020F0502020204030204" pitchFamily="34" charset="0"/>
                <a:ea typeface="Calibri" panose="020F0502020204030204" pitchFamily="34" charset="0"/>
                <a:cs typeface="Times New Roman" panose="02020603050405020304" pitchFamily="18" charset="0"/>
              </a:rPr>
              <a:t>Please confirm your interview time preference as soon as you can by email return.  </a:t>
            </a:r>
          </a:p>
          <a:p>
            <a:pPr marL="180340" marR="57785">
              <a:spcAft>
                <a:spcPts val="0"/>
              </a:spcAft>
              <a:tabLst>
                <a:tab pos="450215" algn="l"/>
              </a:tabLst>
            </a:pPr>
            <a:r>
              <a:rPr lang="en-IE" i="1" dirty="0">
                <a:solidFill>
                  <a:srgbClr val="2E95D2"/>
                </a:solidFill>
                <a:latin typeface="Calibri" panose="020F0502020204030204" pitchFamily="34" charset="0"/>
                <a:ea typeface="Calibri" panose="020F0502020204030204" pitchFamily="34" charset="0"/>
                <a:cs typeface="Times New Roman" panose="02020603050405020304" pitchFamily="18" charset="0"/>
              </a:rPr>
              <a:t>I look forward to hearing from you soon and our discussions next week.</a:t>
            </a:r>
          </a:p>
          <a:p>
            <a:pPr marL="180340" marR="57785">
              <a:spcAft>
                <a:spcPts val="0"/>
              </a:spcAft>
              <a:tabLst>
                <a:tab pos="450215" algn="l"/>
              </a:tabLst>
            </a:pPr>
            <a:r>
              <a:rPr lang="en-IE" i="1" dirty="0">
                <a:solidFill>
                  <a:srgbClr val="2E95D2"/>
                </a:solidFill>
                <a:latin typeface="Calibri" panose="020F0502020204030204" pitchFamily="34" charset="0"/>
                <a:ea typeface="Calibri" panose="020F0502020204030204" pitchFamily="34" charset="0"/>
                <a:cs typeface="Times New Roman" panose="02020603050405020304" pitchFamily="18" charset="0"/>
              </a:rPr>
              <a:t> </a:t>
            </a:r>
            <a:endParaRPr lang="en-IE" sz="3600" b="1" dirty="0">
              <a:solidFill>
                <a:srgbClr val="2E95D2"/>
              </a:solidFill>
              <a:latin typeface="Calibri" panose="020F0502020204030204" pitchFamily="34" charset="0"/>
              <a:ea typeface="Calibri" panose="020F0502020204030204" pitchFamily="34" charset="0"/>
              <a:cs typeface="Times New Roman" panose="02020603050405020304" pitchFamily="18" charset="0"/>
            </a:endParaRPr>
          </a:p>
          <a:p>
            <a:pPr marL="180340" marR="57785">
              <a:spcAft>
                <a:spcPts val="0"/>
              </a:spcAft>
              <a:tabLst>
                <a:tab pos="450215" algn="l"/>
              </a:tabLst>
            </a:pPr>
            <a:r>
              <a:rPr lang="en-IE" i="1" dirty="0">
                <a:solidFill>
                  <a:srgbClr val="2E95D2"/>
                </a:solidFill>
                <a:latin typeface="Calibri" panose="020F0502020204030204" pitchFamily="34" charset="0"/>
                <a:ea typeface="Calibri" panose="020F0502020204030204" pitchFamily="34" charset="0"/>
                <a:cs typeface="Times New Roman" panose="02020603050405020304" pitchFamily="18" charset="0"/>
              </a:rPr>
              <a:t>Best regards, </a:t>
            </a:r>
            <a:endParaRPr lang="en-IE" sz="3600" b="1" dirty="0">
              <a:solidFill>
                <a:srgbClr val="2E95D2"/>
              </a:solidFill>
              <a:latin typeface="Calibri" panose="020F0502020204030204" pitchFamily="34" charset="0"/>
              <a:ea typeface="Calibri" panose="020F0502020204030204" pitchFamily="34" charset="0"/>
              <a:cs typeface="Times New Roman" panose="02020603050405020304" pitchFamily="18" charset="0"/>
            </a:endParaRPr>
          </a:p>
          <a:p>
            <a:pPr marL="180340" marR="57785">
              <a:spcAft>
                <a:spcPts val="0"/>
              </a:spcAft>
              <a:tabLst>
                <a:tab pos="450215" algn="l"/>
              </a:tabLst>
            </a:pPr>
            <a:r>
              <a:rPr lang="en-IE" b="1" i="1" dirty="0">
                <a:solidFill>
                  <a:srgbClr val="2E95D2"/>
                </a:solidFill>
                <a:latin typeface="Calibri" panose="020F0502020204030204" pitchFamily="34" charset="0"/>
                <a:ea typeface="Calibri" panose="020F0502020204030204" pitchFamily="34" charset="0"/>
                <a:cs typeface="Times New Roman" panose="02020603050405020304" pitchFamily="18" charset="0"/>
              </a:rPr>
              <a:t> [Your name]</a:t>
            </a:r>
            <a:endParaRPr lang="en-IE" sz="3600" b="1" dirty="0">
              <a:solidFill>
                <a:srgbClr val="2E95D2"/>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20013536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98DD9974-0A08-8846-973F-54492E5CBA76}"/>
              </a:ext>
            </a:extLst>
          </p:cNvPr>
          <p:cNvSpPr>
            <a:spLocks noGrp="1"/>
          </p:cNvSpPr>
          <p:nvPr>
            <p:ph type="body" sz="quarter" idx="25"/>
          </p:nvPr>
        </p:nvSpPr>
        <p:spPr>
          <a:xfrm>
            <a:off x="1271490" y="5082884"/>
            <a:ext cx="9662392" cy="1216316"/>
          </a:xfrm>
        </p:spPr>
        <p:txBody>
          <a:bodyPr>
            <a:normAutofit/>
          </a:bodyPr>
          <a:lstStyle/>
          <a:p>
            <a:r>
              <a:rPr lang="en-IE" sz="2400" dirty="0">
                <a:latin typeface="+mn-lt"/>
              </a:rPr>
              <a:t>As a one-person business, you may not have a suitable office/meeting room to host the interview.   If your own premises are not suitable, to ensure a comfortable and conducive environment consider…</a:t>
            </a:r>
          </a:p>
          <a:p>
            <a:endParaRPr lang="en-US" dirty="0">
              <a:latin typeface="+mn-lt"/>
            </a:endParaRPr>
          </a:p>
        </p:txBody>
      </p:sp>
      <p:sp>
        <p:nvSpPr>
          <p:cNvPr id="4" name="Text Placeholder 3">
            <a:extLst>
              <a:ext uri="{FF2B5EF4-FFF2-40B4-BE49-F238E27FC236}">
                <a16:creationId xmlns:a16="http://schemas.microsoft.com/office/drawing/2014/main" id="{F670494E-13E4-5F42-99F7-A93D24A1BC50}"/>
              </a:ext>
            </a:extLst>
          </p:cNvPr>
          <p:cNvSpPr>
            <a:spLocks noGrp="1"/>
          </p:cNvSpPr>
          <p:nvPr>
            <p:ph type="body" sz="quarter" idx="20"/>
          </p:nvPr>
        </p:nvSpPr>
        <p:spPr/>
        <p:txBody>
          <a:bodyPr/>
          <a:lstStyle/>
          <a:p>
            <a:r>
              <a:rPr lang="en-US" dirty="0">
                <a:latin typeface="+mn-lt"/>
              </a:rPr>
              <a:t>WHERE?</a:t>
            </a:r>
          </a:p>
          <a:p>
            <a:endParaRPr lang="en-US" dirty="0"/>
          </a:p>
        </p:txBody>
      </p:sp>
      <p:pic>
        <p:nvPicPr>
          <p:cNvPr id="8" name="Picture Placeholder 7" descr="A close up of a keyboard&#10;&#10;Description automatically generated">
            <a:extLst>
              <a:ext uri="{FF2B5EF4-FFF2-40B4-BE49-F238E27FC236}">
                <a16:creationId xmlns:a16="http://schemas.microsoft.com/office/drawing/2014/main" id="{986F16BE-0F84-6D4D-AFCE-2CA296A3B875}"/>
              </a:ext>
            </a:extLst>
          </p:cNvPr>
          <p:cNvPicPr>
            <a:picLocks noGrp="1" noChangeAspect="1"/>
          </p:cNvPicPr>
          <p:nvPr>
            <p:ph type="pic" sz="quarter" idx="27"/>
          </p:nvPr>
        </p:nvPicPr>
        <p:blipFill rotWithShape="1">
          <a:blip r:embed="rId2" cstate="screen">
            <a:extLst>
              <a:ext uri="{28A0092B-C50C-407E-A947-70E740481C1C}">
                <a14:useLocalDpi xmlns:a14="http://schemas.microsoft.com/office/drawing/2010/main"/>
              </a:ext>
            </a:extLst>
          </a:blip>
          <a:srcRect l="-21"/>
          <a:stretch/>
        </p:blipFill>
        <p:spPr>
          <a:xfrm>
            <a:off x="9267" y="-1972"/>
            <a:ext cx="12186838" cy="3804275"/>
          </a:xfrm>
        </p:spPr>
      </p:pic>
    </p:spTree>
    <p:extLst>
      <p:ext uri="{BB962C8B-B14F-4D97-AF65-F5344CB8AC3E}">
        <p14:creationId xmlns:p14="http://schemas.microsoft.com/office/powerpoint/2010/main" val="3758081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D46FCB50-FC9F-6041-A384-AAA85515CA4A}"/>
              </a:ext>
            </a:extLst>
          </p:cNvPr>
          <p:cNvSpPr>
            <a:spLocks noGrp="1"/>
          </p:cNvSpPr>
          <p:nvPr>
            <p:ph type="body" sz="quarter" idx="13"/>
          </p:nvPr>
        </p:nvSpPr>
        <p:spPr>
          <a:xfrm>
            <a:off x="661985" y="550331"/>
            <a:ext cx="7407087" cy="697353"/>
          </a:xfrm>
        </p:spPr>
        <p:txBody>
          <a:bodyPr/>
          <a:lstStyle/>
          <a:p>
            <a:r>
              <a:rPr lang="en-US" dirty="0"/>
              <a:t>WHERE?</a:t>
            </a:r>
          </a:p>
        </p:txBody>
      </p:sp>
      <p:cxnSp>
        <p:nvCxnSpPr>
          <p:cNvPr id="5" name="Straight Connector 4">
            <a:extLst>
              <a:ext uri="{FF2B5EF4-FFF2-40B4-BE49-F238E27FC236}">
                <a16:creationId xmlns:a16="http://schemas.microsoft.com/office/drawing/2014/main" id="{F1BB8005-7813-1349-AD2E-6B64E1132BE7}"/>
              </a:ext>
            </a:extLst>
          </p:cNvPr>
          <p:cNvCxnSpPr/>
          <p:nvPr/>
        </p:nvCxnSpPr>
        <p:spPr>
          <a:xfrm flipH="1">
            <a:off x="478388" y="1272851"/>
            <a:ext cx="8178914"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C8B479CF-7611-5043-8AC8-366422BB8566}"/>
              </a:ext>
            </a:extLst>
          </p:cNvPr>
          <p:cNvSpPr/>
          <p:nvPr/>
        </p:nvSpPr>
        <p:spPr>
          <a:xfrm>
            <a:off x="478388" y="1728788"/>
            <a:ext cx="8178914" cy="2428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a:extLst>
              <a:ext uri="{FF2B5EF4-FFF2-40B4-BE49-F238E27FC236}">
                <a16:creationId xmlns:a16="http://schemas.microsoft.com/office/drawing/2014/main" id="{9663A8E8-5352-0D4C-A8F4-F1D226C5F3FF}"/>
              </a:ext>
            </a:extLst>
          </p:cNvPr>
          <p:cNvSpPr>
            <a:spLocks noGrp="1"/>
          </p:cNvSpPr>
          <p:nvPr>
            <p:ph type="body" sz="quarter" idx="14"/>
          </p:nvPr>
        </p:nvSpPr>
        <p:spPr>
          <a:xfrm>
            <a:off x="478388" y="1594497"/>
            <a:ext cx="9160912" cy="3975101"/>
          </a:xfrm>
        </p:spPr>
        <p:txBody>
          <a:bodyPr/>
          <a:lstStyle/>
          <a:p>
            <a:pPr marL="342900" lvl="0" indent="-342900">
              <a:spcBef>
                <a:spcPts val="400"/>
              </a:spcBef>
              <a:buClr>
                <a:srgbClr val="CE1779"/>
              </a:buClr>
              <a:buFont typeface="Arial" panose="020B0604020202020204" pitchFamily="34" charset="0"/>
              <a:buChar char="•"/>
            </a:pPr>
            <a:r>
              <a:rPr lang="en-IE" dirty="0"/>
              <a:t>Renting a meeting room in a co-working or enterprise centre which gives you an atmospheric business environment. Choose according to your budget and the level to which you need to impress the prospective candidate!  </a:t>
            </a:r>
            <a:r>
              <a:rPr lang="en-US" dirty="0"/>
              <a:t>Do a search engine query on " meeting space rental" plus the location where you want to meet, and you'll find lots of offerings.    Some of these venues will also offer videoconferencing facilities which you may </a:t>
            </a:r>
            <a:r>
              <a:rPr lang="en-US" dirty="0" err="1"/>
              <a:t>utilise</a:t>
            </a:r>
            <a:r>
              <a:rPr lang="en-US" dirty="0"/>
              <a:t> if required.</a:t>
            </a:r>
            <a:endParaRPr lang="en-IE" dirty="0"/>
          </a:p>
          <a:p>
            <a:pPr marL="342900" lvl="0" indent="-342900">
              <a:spcBef>
                <a:spcPts val="400"/>
              </a:spcBef>
              <a:buClr>
                <a:srgbClr val="CE1779"/>
              </a:buClr>
              <a:buFont typeface="Arial" panose="020B0604020202020204" pitchFamily="34" charset="0"/>
              <a:buChar char="•"/>
            </a:pPr>
            <a:r>
              <a:rPr lang="en-US" dirty="0"/>
              <a:t>A quiet hotel lobby or a meeting room at a hotel may work well if you have a small number of people to interview.</a:t>
            </a:r>
            <a:endParaRPr lang="en-IE" dirty="0"/>
          </a:p>
          <a:p>
            <a:pPr marL="342900" lvl="0" indent="-342900">
              <a:spcBef>
                <a:spcPts val="400"/>
              </a:spcBef>
              <a:buClr>
                <a:srgbClr val="CE1779"/>
              </a:buClr>
              <a:buFont typeface="Arial" panose="020B0604020202020204" pitchFamily="34" charset="0"/>
              <a:buChar char="•"/>
            </a:pPr>
            <a:r>
              <a:rPr lang="en-US" dirty="0"/>
              <a:t>You may be tempted to set up at a local coffee shop but this could be full of distractions and work against getting an insightful interview.</a:t>
            </a:r>
            <a:endParaRPr lang="en-IE" dirty="0"/>
          </a:p>
          <a:p>
            <a:pPr marL="342900" lvl="0" indent="-342900">
              <a:spcBef>
                <a:spcPts val="400"/>
              </a:spcBef>
              <a:buClr>
                <a:srgbClr val="CE1779"/>
              </a:buClr>
              <a:buFont typeface="Arial" panose="020B0604020202020204" pitchFamily="34" charset="0"/>
              <a:buChar char="•"/>
            </a:pPr>
            <a:r>
              <a:rPr lang="en-US" dirty="0"/>
              <a:t>Your accountant or other professional that you engage with may be able to offer their premises to use.  </a:t>
            </a:r>
            <a:endParaRPr lang="en-IE" dirty="0"/>
          </a:p>
          <a:p>
            <a:pPr>
              <a:spcBef>
                <a:spcPts val="400"/>
              </a:spcBef>
              <a:buClr>
                <a:srgbClr val="CE1779"/>
              </a:buClr>
            </a:pPr>
            <a:endParaRPr lang="en-US" dirty="0"/>
          </a:p>
        </p:txBody>
      </p:sp>
    </p:spTree>
    <p:extLst>
      <p:ext uri="{BB962C8B-B14F-4D97-AF65-F5344CB8AC3E}">
        <p14:creationId xmlns:p14="http://schemas.microsoft.com/office/powerpoint/2010/main" val="69968880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55A098DE-C508-1841-99FB-5C02BD1B17D9}"/>
              </a:ext>
            </a:extLst>
          </p:cNvPr>
          <p:cNvSpPr>
            <a:spLocks noGrp="1"/>
          </p:cNvSpPr>
          <p:nvPr>
            <p:ph type="body" sz="quarter" idx="13"/>
          </p:nvPr>
        </p:nvSpPr>
        <p:spPr>
          <a:xfrm>
            <a:off x="5207000" y="166888"/>
            <a:ext cx="6527171" cy="1197126"/>
          </a:xfrm>
        </p:spPr>
        <p:txBody>
          <a:bodyPr>
            <a:noAutofit/>
          </a:bodyPr>
          <a:lstStyle/>
          <a:p>
            <a:pPr algn="r"/>
            <a:r>
              <a:rPr lang="en-IE" dirty="0"/>
              <a:t>SOME PRACTICAL TIPS FOR SETTING UP INTERVIEWS</a:t>
            </a:r>
          </a:p>
        </p:txBody>
      </p:sp>
      <p:cxnSp>
        <p:nvCxnSpPr>
          <p:cNvPr id="4" name="Straight Connector 3">
            <a:extLst>
              <a:ext uri="{FF2B5EF4-FFF2-40B4-BE49-F238E27FC236}">
                <a16:creationId xmlns:a16="http://schemas.microsoft.com/office/drawing/2014/main" id="{D9766ED1-54E0-9E4F-8EB3-AD4023E47808}"/>
              </a:ext>
            </a:extLst>
          </p:cNvPr>
          <p:cNvCxnSpPr/>
          <p:nvPr/>
        </p:nvCxnSpPr>
        <p:spPr>
          <a:xfrm flipH="1">
            <a:off x="3750890" y="1364014"/>
            <a:ext cx="8178914"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7" name="Rectangle 6">
            <a:extLst>
              <a:ext uri="{FF2B5EF4-FFF2-40B4-BE49-F238E27FC236}">
                <a16:creationId xmlns:a16="http://schemas.microsoft.com/office/drawing/2014/main" id="{64B4D83F-8204-AF4D-A2B1-F57694FE6A35}"/>
              </a:ext>
            </a:extLst>
          </p:cNvPr>
          <p:cNvSpPr/>
          <p:nvPr/>
        </p:nvSpPr>
        <p:spPr>
          <a:xfrm>
            <a:off x="3750890" y="1841351"/>
            <a:ext cx="8365025" cy="2428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 Placeholder 5">
            <a:extLst>
              <a:ext uri="{FF2B5EF4-FFF2-40B4-BE49-F238E27FC236}">
                <a16:creationId xmlns:a16="http://schemas.microsoft.com/office/drawing/2014/main" id="{A7D42482-72CF-2C4A-8364-24AA5A2436AD}"/>
              </a:ext>
            </a:extLst>
          </p:cNvPr>
          <p:cNvSpPr>
            <a:spLocks noGrp="1"/>
          </p:cNvSpPr>
          <p:nvPr>
            <p:ph type="body" sz="quarter" idx="14"/>
          </p:nvPr>
        </p:nvSpPr>
        <p:spPr>
          <a:xfrm>
            <a:off x="3937000" y="1653265"/>
            <a:ext cx="7992803" cy="4593948"/>
          </a:xfrm>
        </p:spPr>
        <p:txBody>
          <a:bodyPr/>
          <a:lstStyle/>
          <a:p>
            <a:pPr marL="457200" lvl="0" indent="-457200">
              <a:spcBef>
                <a:spcPts val="600"/>
              </a:spcBef>
              <a:buClr>
                <a:srgbClr val="CE1779"/>
              </a:buClr>
              <a:buFont typeface="+mj-lt"/>
              <a:buAutoNum type="arabicPeriod"/>
            </a:pPr>
            <a:r>
              <a:rPr lang="en-IE" dirty="0"/>
              <a:t>Be flexible</a:t>
            </a:r>
            <a:r>
              <a:rPr lang="en-IE" b="1" dirty="0"/>
              <a:t> - </a:t>
            </a:r>
            <a:r>
              <a:rPr lang="en-IE" dirty="0"/>
              <a:t>Most job applicants are already employed so it might be difficult for them to attend for interview during work hours. In this case, you can be flexible and convenient by offering them a selection of times to choose from.</a:t>
            </a:r>
          </a:p>
          <a:p>
            <a:pPr marL="457200" lvl="0" indent="-457200">
              <a:spcBef>
                <a:spcPts val="600"/>
              </a:spcBef>
              <a:buClr>
                <a:srgbClr val="CE1779"/>
              </a:buClr>
              <a:buFont typeface="+mj-lt"/>
              <a:buAutoNum type="arabicPeriod"/>
            </a:pPr>
            <a:r>
              <a:rPr lang="en-IE" dirty="0"/>
              <a:t>Arrive early and let the facility know that you’re interviewing. That way, they can find you easily.</a:t>
            </a:r>
          </a:p>
          <a:p>
            <a:pPr marL="457200" lvl="0" indent="-457200">
              <a:spcBef>
                <a:spcPts val="600"/>
              </a:spcBef>
              <a:buClr>
                <a:srgbClr val="CE1779"/>
              </a:buClr>
              <a:buFont typeface="+mj-lt"/>
              <a:buAutoNum type="arabicPeriod"/>
            </a:pPr>
            <a:r>
              <a:rPr lang="en-IE" dirty="0"/>
              <a:t>Leave plenty of time between interviews - you don’t want candidates waiting in a backlog!  </a:t>
            </a:r>
          </a:p>
          <a:p>
            <a:pPr marL="457200" lvl="0" indent="-457200">
              <a:spcBef>
                <a:spcPts val="600"/>
              </a:spcBef>
              <a:buClr>
                <a:srgbClr val="CE1779"/>
              </a:buClr>
              <a:buFont typeface="+mj-lt"/>
              <a:buAutoNum type="arabicPeriod"/>
            </a:pPr>
            <a:r>
              <a:rPr lang="en-US" dirty="0"/>
              <a:t>The best interviews, while structured come across to the candidate as friendly and informal. One way to achieve informality is to dispense with desks and tables in the interview room and use only chairs. </a:t>
            </a:r>
            <a:endParaRPr lang="en-IE" dirty="0"/>
          </a:p>
        </p:txBody>
      </p:sp>
      <p:pic>
        <p:nvPicPr>
          <p:cNvPr id="3" name="Picture 2" descr="A person sitting at a table using a computer&#10;&#10;Description automatically generated">
            <a:extLst>
              <a:ext uri="{FF2B5EF4-FFF2-40B4-BE49-F238E27FC236}">
                <a16:creationId xmlns:a16="http://schemas.microsoft.com/office/drawing/2014/main" id="{9D5CE4CC-1560-4A85-BAFE-0A4DEFB6FA9C}"/>
              </a:ext>
            </a:extLst>
          </p:cNvPr>
          <p:cNvPicPr>
            <a:picLocks noChangeAspect="1"/>
          </p:cNvPicPr>
          <p:nvPr/>
        </p:nvPicPr>
        <p:blipFill>
          <a:blip r:embed="rId2" cstate="screen">
            <a:extLst>
              <a:ext uri="{28A0092B-C50C-407E-A947-70E740481C1C}">
                <a14:useLocalDpi xmlns:a14="http://schemas.microsoft.com/office/drawing/2010/main"/>
              </a:ext>
              <a:ext uri="{837473B0-CC2E-450A-ABE3-18F120FF3D39}">
                <a1611:picAttrSrcUrl xmlns:a1611="http://schemas.microsoft.com/office/drawing/2016/11/main" r:id="rId3"/>
              </a:ext>
            </a:extLst>
          </a:blip>
          <a:stretch>
            <a:fillRect/>
          </a:stretch>
        </p:blipFill>
        <p:spPr>
          <a:xfrm>
            <a:off x="262197" y="3998170"/>
            <a:ext cx="3488691" cy="2334879"/>
          </a:xfrm>
          <a:prstGeom prst="rect">
            <a:avLst/>
          </a:prstGeom>
        </p:spPr>
      </p:pic>
    </p:spTree>
    <p:extLst>
      <p:ext uri="{BB962C8B-B14F-4D97-AF65-F5344CB8AC3E}">
        <p14:creationId xmlns:p14="http://schemas.microsoft.com/office/powerpoint/2010/main" val="305224186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55A098DE-C508-1841-99FB-5C02BD1B17D9}"/>
              </a:ext>
            </a:extLst>
          </p:cNvPr>
          <p:cNvSpPr>
            <a:spLocks noGrp="1"/>
          </p:cNvSpPr>
          <p:nvPr>
            <p:ph type="body" sz="quarter" idx="13"/>
          </p:nvPr>
        </p:nvSpPr>
        <p:spPr>
          <a:xfrm>
            <a:off x="5207000" y="166888"/>
            <a:ext cx="6527171" cy="1197126"/>
          </a:xfrm>
        </p:spPr>
        <p:txBody>
          <a:bodyPr>
            <a:noAutofit/>
          </a:bodyPr>
          <a:lstStyle/>
          <a:p>
            <a:pPr algn="r"/>
            <a:r>
              <a:rPr lang="en-IE" dirty="0"/>
              <a:t>SOME PRACTICAL TIPS FOR SETTING UP INTERVIEWS</a:t>
            </a:r>
          </a:p>
        </p:txBody>
      </p:sp>
      <p:cxnSp>
        <p:nvCxnSpPr>
          <p:cNvPr id="4" name="Straight Connector 3">
            <a:extLst>
              <a:ext uri="{FF2B5EF4-FFF2-40B4-BE49-F238E27FC236}">
                <a16:creationId xmlns:a16="http://schemas.microsoft.com/office/drawing/2014/main" id="{D9766ED1-54E0-9E4F-8EB3-AD4023E47808}"/>
              </a:ext>
            </a:extLst>
          </p:cNvPr>
          <p:cNvCxnSpPr/>
          <p:nvPr/>
        </p:nvCxnSpPr>
        <p:spPr>
          <a:xfrm flipH="1">
            <a:off x="3750890" y="1364014"/>
            <a:ext cx="8178914"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7" name="Rectangle 6">
            <a:extLst>
              <a:ext uri="{FF2B5EF4-FFF2-40B4-BE49-F238E27FC236}">
                <a16:creationId xmlns:a16="http://schemas.microsoft.com/office/drawing/2014/main" id="{64B4D83F-8204-AF4D-A2B1-F57694FE6A35}"/>
              </a:ext>
            </a:extLst>
          </p:cNvPr>
          <p:cNvSpPr/>
          <p:nvPr/>
        </p:nvSpPr>
        <p:spPr>
          <a:xfrm>
            <a:off x="3750890" y="1841351"/>
            <a:ext cx="8365025" cy="2428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 Placeholder 5">
            <a:extLst>
              <a:ext uri="{FF2B5EF4-FFF2-40B4-BE49-F238E27FC236}">
                <a16:creationId xmlns:a16="http://schemas.microsoft.com/office/drawing/2014/main" id="{A7D42482-72CF-2C4A-8364-24AA5A2436AD}"/>
              </a:ext>
            </a:extLst>
          </p:cNvPr>
          <p:cNvSpPr>
            <a:spLocks noGrp="1"/>
          </p:cNvSpPr>
          <p:nvPr>
            <p:ph type="body" sz="quarter" idx="14"/>
          </p:nvPr>
        </p:nvSpPr>
        <p:spPr>
          <a:xfrm>
            <a:off x="3937000" y="1653264"/>
            <a:ext cx="7992803" cy="5407933"/>
          </a:xfrm>
        </p:spPr>
        <p:txBody>
          <a:bodyPr/>
          <a:lstStyle/>
          <a:p>
            <a:pPr marL="457200" lvl="0" indent="-457200" fontAlgn="base">
              <a:spcBef>
                <a:spcPts val="600"/>
              </a:spcBef>
              <a:buClr>
                <a:srgbClr val="CE1779"/>
              </a:buClr>
              <a:buFont typeface="+mj-lt"/>
              <a:buAutoNum type="arabicPeriod" startAt="5"/>
            </a:pPr>
            <a:r>
              <a:rPr lang="en-IE" dirty="0"/>
              <a:t>Depending on the nature of the role, will the candidate need to give a presentation? If so, the necessary AV needs to be available. </a:t>
            </a:r>
          </a:p>
          <a:p>
            <a:pPr marL="457200" lvl="0" indent="-457200" fontAlgn="base">
              <a:spcBef>
                <a:spcPts val="600"/>
              </a:spcBef>
              <a:buClr>
                <a:srgbClr val="CE1779"/>
              </a:buClr>
              <a:buFont typeface="+mj-lt"/>
              <a:buAutoNum type="arabicPeriod" startAt="5"/>
            </a:pPr>
            <a:r>
              <a:rPr lang="en-IE" dirty="0"/>
              <a:t>Ensure that you can accommodate any unforeseen physical needs through ensuring the interview room is fully accessible. </a:t>
            </a:r>
          </a:p>
          <a:p>
            <a:pPr marL="457200" lvl="0" indent="-457200" fontAlgn="base">
              <a:spcBef>
                <a:spcPts val="600"/>
              </a:spcBef>
              <a:buClr>
                <a:srgbClr val="CE1779"/>
              </a:buClr>
              <a:buFont typeface="+mj-lt"/>
              <a:buAutoNum type="arabicPeriod" startAt="5"/>
            </a:pPr>
            <a:r>
              <a:rPr lang="en-IE" dirty="0"/>
              <a:t>Let them know you’re the one making the hiring decision. This will help engage the candidate and get their full attention, you can do this by sharing insights such as “I plan to make a decision about this position within the month,” or “If I hired you, how long would it be until you could come on board?”</a:t>
            </a:r>
          </a:p>
          <a:p>
            <a:pPr marL="457200" lvl="0" indent="-457200">
              <a:spcBef>
                <a:spcPts val="600"/>
              </a:spcBef>
              <a:buClr>
                <a:srgbClr val="CE1779"/>
              </a:buClr>
              <a:buFont typeface="+mj-lt"/>
              <a:buAutoNum type="arabicPeriod" startAt="5"/>
            </a:pPr>
            <a:r>
              <a:rPr lang="en-IE" dirty="0"/>
              <a:t>Have fresh water available to the candidate – and yourself. </a:t>
            </a:r>
          </a:p>
        </p:txBody>
      </p:sp>
    </p:spTree>
    <p:extLst>
      <p:ext uri="{BB962C8B-B14F-4D97-AF65-F5344CB8AC3E}">
        <p14:creationId xmlns:p14="http://schemas.microsoft.com/office/powerpoint/2010/main" val="281234962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4F05CED3-1E61-ED47-94BF-3C9CF6F6AD49}"/>
              </a:ext>
            </a:extLst>
          </p:cNvPr>
          <p:cNvSpPr>
            <a:spLocks noGrp="1"/>
          </p:cNvSpPr>
          <p:nvPr>
            <p:ph type="body" sz="quarter" idx="16"/>
          </p:nvPr>
        </p:nvSpPr>
        <p:spPr>
          <a:xfrm>
            <a:off x="816855" y="444500"/>
            <a:ext cx="5850251" cy="1790700"/>
          </a:xfrm>
        </p:spPr>
        <p:txBody>
          <a:bodyPr>
            <a:normAutofit/>
          </a:bodyPr>
          <a:lstStyle/>
          <a:p>
            <a:pPr algn="l"/>
            <a:r>
              <a:rPr lang="en-IE" sz="3900" dirty="0"/>
              <a:t>INTERVIEW QUESTIONS THAT WORK   </a:t>
            </a:r>
          </a:p>
          <a:p>
            <a:pPr algn="l"/>
            <a:endParaRPr lang="en-US" dirty="0"/>
          </a:p>
        </p:txBody>
      </p:sp>
      <p:sp>
        <p:nvSpPr>
          <p:cNvPr id="5" name="Text Placeholder 4">
            <a:extLst>
              <a:ext uri="{FF2B5EF4-FFF2-40B4-BE49-F238E27FC236}">
                <a16:creationId xmlns:a16="http://schemas.microsoft.com/office/drawing/2014/main" id="{A227414D-CF9A-8D46-B791-69A6045311F0}"/>
              </a:ext>
            </a:extLst>
          </p:cNvPr>
          <p:cNvSpPr>
            <a:spLocks noGrp="1"/>
          </p:cNvSpPr>
          <p:nvPr>
            <p:ph type="body" sz="quarter" idx="17"/>
          </p:nvPr>
        </p:nvSpPr>
        <p:spPr>
          <a:xfrm>
            <a:off x="823804" y="2049331"/>
            <a:ext cx="5373796" cy="3947440"/>
          </a:xfrm>
        </p:spPr>
        <p:txBody>
          <a:bodyPr/>
          <a:lstStyle/>
          <a:p>
            <a:pPr algn="just"/>
            <a:r>
              <a:rPr lang="en-IE" sz="2200" dirty="0"/>
              <a:t>While each interview is unique, the fundamentals are the same. You ask questions to the candidates and evaluate their answers. Hence, the questions you ask are important and should be treated with care. However, a good interview should be staged as a conversation, not an intimidating sequence of questions.  </a:t>
            </a:r>
          </a:p>
          <a:p>
            <a:pPr algn="just"/>
            <a:r>
              <a:rPr lang="en-IE" sz="2200" dirty="0"/>
              <a:t>Be casual but profession. Make the applicant feel welcome and be sure to offer the applicant to ask their own questions. How can you tell if someone is a winner in the job interview process? </a:t>
            </a:r>
            <a:endParaRPr lang="en-US" sz="2200" dirty="0"/>
          </a:p>
        </p:txBody>
      </p:sp>
      <p:pic>
        <p:nvPicPr>
          <p:cNvPr id="16" name="Picture Placeholder 15" descr="A close up of a yellow wall&#10;&#10;Description automatically generated">
            <a:extLst>
              <a:ext uri="{FF2B5EF4-FFF2-40B4-BE49-F238E27FC236}">
                <a16:creationId xmlns:a16="http://schemas.microsoft.com/office/drawing/2014/main" id="{506F1EBE-E627-BF48-A085-3C5751E88CD9}"/>
              </a:ext>
            </a:extLst>
          </p:cNvPr>
          <p:cNvPicPr>
            <a:picLocks noGrp="1" noChangeAspect="1"/>
          </p:cNvPicPr>
          <p:nvPr>
            <p:ph type="pic" sz="quarter" idx="18"/>
          </p:nvPr>
        </p:nvPicPr>
        <p:blipFill rotWithShape="1">
          <a:blip r:embed="rId2" cstate="screen">
            <a:extLst>
              <a:ext uri="{28A0092B-C50C-407E-A947-70E740481C1C}">
                <a14:useLocalDpi xmlns:a14="http://schemas.microsoft.com/office/drawing/2010/main"/>
              </a:ext>
            </a:extLst>
          </a:blip>
          <a:srcRect b="-70"/>
          <a:stretch/>
        </p:blipFill>
        <p:spPr>
          <a:xfrm flipH="1">
            <a:off x="6325641" y="4724"/>
            <a:ext cx="5850251" cy="6782936"/>
          </a:xfrm>
        </p:spPr>
      </p:pic>
    </p:spTree>
    <p:extLst>
      <p:ext uri="{BB962C8B-B14F-4D97-AF65-F5344CB8AC3E}">
        <p14:creationId xmlns:p14="http://schemas.microsoft.com/office/powerpoint/2010/main" val="383366461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AC7B6CA-280E-EB41-8472-B334B494A9BE}"/>
              </a:ext>
            </a:extLst>
          </p:cNvPr>
          <p:cNvSpPr>
            <a:spLocks noGrp="1"/>
          </p:cNvSpPr>
          <p:nvPr>
            <p:ph type="body" sz="quarter" idx="20"/>
          </p:nvPr>
        </p:nvSpPr>
        <p:spPr>
          <a:xfrm>
            <a:off x="5905665" y="1981886"/>
            <a:ext cx="5770233" cy="3722513"/>
          </a:xfrm>
        </p:spPr>
        <p:txBody>
          <a:bodyPr/>
          <a:lstStyle/>
          <a:p>
            <a:pPr lvl="0" algn="just"/>
            <a:r>
              <a:rPr lang="en-IE" dirty="0"/>
              <a:t>This question is a good lead-in to the interview.  You want to employ a person who is genuinely interested in the work you do and being an employee of your business.  </a:t>
            </a:r>
          </a:p>
          <a:p>
            <a:pPr lvl="0" algn="just"/>
            <a:endParaRPr lang="en-IE" dirty="0"/>
          </a:p>
          <a:p>
            <a:pPr lvl="0" algn="just"/>
            <a:r>
              <a:rPr lang="en-IE" dirty="0"/>
              <a:t>The only exception to this is applicants for entry-level positions who are looking for job and may have little knowledge or experience with the work you do.</a:t>
            </a:r>
            <a:r>
              <a:rPr lang="en-IE" b="1" i="1" dirty="0"/>
              <a:t>  </a:t>
            </a:r>
            <a:endParaRPr lang="en-IE" b="1" dirty="0"/>
          </a:p>
        </p:txBody>
      </p:sp>
      <p:sp>
        <p:nvSpPr>
          <p:cNvPr id="3" name="Text Placeholder 2">
            <a:extLst>
              <a:ext uri="{FF2B5EF4-FFF2-40B4-BE49-F238E27FC236}">
                <a16:creationId xmlns:a16="http://schemas.microsoft.com/office/drawing/2014/main" id="{A9C2C26A-5D7B-1C49-90F3-45BA682EAF30}"/>
              </a:ext>
            </a:extLst>
          </p:cNvPr>
          <p:cNvSpPr>
            <a:spLocks noGrp="1"/>
          </p:cNvSpPr>
          <p:nvPr>
            <p:ph type="body" sz="quarter" idx="22"/>
          </p:nvPr>
        </p:nvSpPr>
        <p:spPr>
          <a:xfrm>
            <a:off x="5905665" y="602783"/>
            <a:ext cx="5232235" cy="857158"/>
          </a:xfrm>
        </p:spPr>
        <p:txBody>
          <a:bodyPr>
            <a:noAutofit/>
          </a:bodyPr>
          <a:lstStyle/>
          <a:p>
            <a:r>
              <a:rPr lang="en-IE" sz="3200" b="1" dirty="0"/>
              <a:t>What was it about this position that interested you?</a:t>
            </a:r>
            <a:endParaRPr lang="en-US" sz="3200" dirty="0"/>
          </a:p>
        </p:txBody>
      </p:sp>
      <p:sp>
        <p:nvSpPr>
          <p:cNvPr id="6" name="Text Placeholder 3">
            <a:extLst>
              <a:ext uri="{FF2B5EF4-FFF2-40B4-BE49-F238E27FC236}">
                <a16:creationId xmlns:a16="http://schemas.microsoft.com/office/drawing/2014/main" id="{B9F3350C-C7E0-3946-8ACC-BDFCD2011762}"/>
              </a:ext>
            </a:extLst>
          </p:cNvPr>
          <p:cNvSpPr txBox="1">
            <a:spLocks/>
          </p:cNvSpPr>
          <p:nvPr/>
        </p:nvSpPr>
        <p:spPr>
          <a:xfrm>
            <a:off x="4419600" y="762000"/>
            <a:ext cx="977900" cy="857158"/>
          </a:xfrm>
          <a:prstGeom prst="rect">
            <a:avLst/>
          </a:prstGeom>
          <a:noFill/>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a:buNone/>
              <a:defRPr sz="3600" i="0" kern="1200">
                <a:solidFill>
                  <a:srgbClr val="6D6E6C"/>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IE" dirty="0">
                <a:solidFill>
                  <a:schemeClr val="bg1"/>
                </a:solidFill>
              </a:rPr>
              <a:t>1</a:t>
            </a:r>
            <a:endParaRPr lang="en-IE" b="1" dirty="0">
              <a:solidFill>
                <a:schemeClr val="bg1"/>
              </a:solidFill>
            </a:endParaRPr>
          </a:p>
        </p:txBody>
      </p:sp>
      <p:sp>
        <p:nvSpPr>
          <p:cNvPr id="9" name="Text Placeholder 3">
            <a:extLst>
              <a:ext uri="{FF2B5EF4-FFF2-40B4-BE49-F238E27FC236}">
                <a16:creationId xmlns:a16="http://schemas.microsoft.com/office/drawing/2014/main" id="{A4E4EC92-4AB2-8448-BA19-8506A7616896}"/>
              </a:ext>
            </a:extLst>
          </p:cNvPr>
          <p:cNvSpPr txBox="1">
            <a:spLocks/>
          </p:cNvSpPr>
          <p:nvPr/>
        </p:nvSpPr>
        <p:spPr>
          <a:xfrm>
            <a:off x="401802" y="357529"/>
            <a:ext cx="2900198" cy="3433969"/>
          </a:xfrm>
          <a:prstGeom prst="rect">
            <a:avLst/>
          </a:prstGeom>
          <a:noFill/>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a:buNone/>
              <a:defRPr sz="3600" i="0" kern="1200">
                <a:solidFill>
                  <a:srgbClr val="6D6E6C"/>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IE" dirty="0"/>
              <a:t>HERE ARE SOME SUGGESTED </a:t>
            </a:r>
            <a:r>
              <a:rPr lang="en-IE" b="1" dirty="0">
                <a:solidFill>
                  <a:srgbClr val="CE1779"/>
                </a:solidFill>
              </a:rPr>
              <a:t>INTERVIEW QUESTIONS </a:t>
            </a:r>
            <a:r>
              <a:rPr lang="en-IE" dirty="0"/>
              <a:t>TO ASK.</a:t>
            </a:r>
            <a:endParaRPr lang="en-IE" b="1" dirty="0"/>
          </a:p>
        </p:txBody>
      </p:sp>
      <p:pic>
        <p:nvPicPr>
          <p:cNvPr id="5" name="Picture 4" descr="A group of people sitting at a table&#10;&#10;Description automatically generated">
            <a:extLst>
              <a:ext uri="{FF2B5EF4-FFF2-40B4-BE49-F238E27FC236}">
                <a16:creationId xmlns:a16="http://schemas.microsoft.com/office/drawing/2014/main" id="{3BFF8013-8FB9-4881-98BB-7B954BE3474C}"/>
              </a:ext>
            </a:extLst>
          </p:cNvPr>
          <p:cNvPicPr>
            <a:picLocks noChangeAspect="1"/>
          </p:cNvPicPr>
          <p:nvPr/>
        </p:nvPicPr>
        <p:blipFill>
          <a:blip r:embed="rId2">
            <a:extLst>
              <a:ext uri="{837473B0-CC2E-450A-ABE3-18F120FF3D39}">
                <a1611:picAttrSrcUrl xmlns:a1611="http://schemas.microsoft.com/office/drawing/2016/11/main" r:id="rId3"/>
              </a:ext>
            </a:extLst>
          </a:blip>
          <a:stretch>
            <a:fillRect/>
          </a:stretch>
        </p:blipFill>
        <p:spPr>
          <a:xfrm>
            <a:off x="0" y="4062359"/>
            <a:ext cx="4233797" cy="2783492"/>
          </a:xfrm>
          <a:prstGeom prst="rect">
            <a:avLst/>
          </a:prstGeom>
        </p:spPr>
      </p:pic>
    </p:spTree>
    <p:extLst>
      <p:ext uri="{BB962C8B-B14F-4D97-AF65-F5344CB8AC3E}">
        <p14:creationId xmlns:p14="http://schemas.microsoft.com/office/powerpoint/2010/main" val="4486883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552835" y="4057649"/>
            <a:ext cx="7333865" cy="2180169"/>
          </a:xfrm>
        </p:spPr>
        <p:txBody>
          <a:bodyPr/>
          <a:lstStyle/>
          <a:p>
            <a:r>
              <a:rPr lang="en-US" b="1" dirty="0"/>
              <a:t>4.2   </a:t>
            </a:r>
            <a:r>
              <a:rPr lang="en-US" dirty="0"/>
              <a:t>ATTRACTING TALENT. USE RECRUITMENT AS A MARKETING OPPORTUNITY</a:t>
            </a:r>
            <a:r>
              <a:rPr lang="en-IE" dirty="0"/>
              <a:t> </a:t>
            </a:r>
            <a:endParaRPr lang="en-IE" b="1" dirty="0"/>
          </a:p>
        </p:txBody>
      </p:sp>
      <p:pic>
        <p:nvPicPr>
          <p:cNvPr id="4" name="Picture 3" descr="A picture containing yellow, woman, ball, white&#10;&#10;Description automatically generated">
            <a:extLst>
              <a:ext uri="{FF2B5EF4-FFF2-40B4-BE49-F238E27FC236}">
                <a16:creationId xmlns:a16="http://schemas.microsoft.com/office/drawing/2014/main" id="{7C62CDBD-1F04-43F9-8EEE-63199CB2CE91}"/>
              </a:ext>
            </a:extLst>
          </p:cNvPr>
          <p:cNvPicPr>
            <a:picLocks noChangeAspect="1"/>
          </p:cNvPicPr>
          <p:nvPr/>
        </p:nvPicPr>
        <p:blipFill rotWithShape="1">
          <a:blip r:embed="rId2" cstate="screen">
            <a:extLst>
              <a:ext uri="{28A0092B-C50C-407E-A947-70E740481C1C}">
                <a14:useLocalDpi xmlns:a14="http://schemas.microsoft.com/office/drawing/2010/main"/>
              </a:ext>
              <a:ext uri="{837473B0-CC2E-450A-ABE3-18F120FF3D39}">
                <a1611:picAttrSrcUrl xmlns:a1611="http://schemas.microsoft.com/office/drawing/2016/11/main" r:id="rId3"/>
              </a:ext>
            </a:extLst>
          </a:blip>
          <a:srcRect/>
          <a:stretch/>
        </p:blipFill>
        <p:spPr>
          <a:xfrm>
            <a:off x="7980617" y="725213"/>
            <a:ext cx="3658548" cy="3332435"/>
          </a:xfrm>
          <a:prstGeom prst="rect">
            <a:avLst/>
          </a:prstGeom>
        </p:spPr>
      </p:pic>
    </p:spTree>
    <p:extLst>
      <p:ext uri="{BB962C8B-B14F-4D97-AF65-F5344CB8AC3E}">
        <p14:creationId xmlns:p14="http://schemas.microsoft.com/office/powerpoint/2010/main" val="127329425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AC7B6CA-280E-EB41-8472-B334B494A9BE}"/>
              </a:ext>
            </a:extLst>
          </p:cNvPr>
          <p:cNvSpPr>
            <a:spLocks noGrp="1"/>
          </p:cNvSpPr>
          <p:nvPr>
            <p:ph type="body" sz="quarter" idx="20"/>
          </p:nvPr>
        </p:nvSpPr>
        <p:spPr>
          <a:xfrm>
            <a:off x="5905665" y="1981886"/>
            <a:ext cx="5770233" cy="3722513"/>
          </a:xfrm>
        </p:spPr>
        <p:txBody>
          <a:bodyPr/>
          <a:lstStyle/>
          <a:p>
            <a:pPr lvl="0"/>
            <a:r>
              <a:rPr lang="en-US" dirty="0"/>
              <a:t>Look for strong skills and experience that can be transferred to the job opportunity in your business.</a:t>
            </a:r>
            <a:endParaRPr lang="en-IE" b="1" dirty="0"/>
          </a:p>
        </p:txBody>
      </p:sp>
      <p:sp>
        <p:nvSpPr>
          <p:cNvPr id="3" name="Text Placeholder 2">
            <a:extLst>
              <a:ext uri="{FF2B5EF4-FFF2-40B4-BE49-F238E27FC236}">
                <a16:creationId xmlns:a16="http://schemas.microsoft.com/office/drawing/2014/main" id="{A9C2C26A-5D7B-1C49-90F3-45BA682EAF30}"/>
              </a:ext>
            </a:extLst>
          </p:cNvPr>
          <p:cNvSpPr>
            <a:spLocks noGrp="1"/>
          </p:cNvSpPr>
          <p:nvPr>
            <p:ph type="body" sz="quarter" idx="22"/>
          </p:nvPr>
        </p:nvSpPr>
        <p:spPr>
          <a:xfrm>
            <a:off x="5905665" y="602783"/>
            <a:ext cx="4394035" cy="857158"/>
          </a:xfrm>
        </p:spPr>
        <p:txBody>
          <a:bodyPr>
            <a:noAutofit/>
          </a:bodyPr>
          <a:lstStyle/>
          <a:p>
            <a:r>
              <a:rPr lang="en-US" sz="3200" b="1" dirty="0"/>
              <a:t>Describe your current position duties.</a:t>
            </a:r>
          </a:p>
        </p:txBody>
      </p:sp>
      <p:sp>
        <p:nvSpPr>
          <p:cNvPr id="4" name="Text Placeholder 3">
            <a:extLst>
              <a:ext uri="{FF2B5EF4-FFF2-40B4-BE49-F238E27FC236}">
                <a16:creationId xmlns:a16="http://schemas.microsoft.com/office/drawing/2014/main" id="{7C11DBCA-A912-634D-AB32-76960313BEBE}"/>
              </a:ext>
            </a:extLst>
          </p:cNvPr>
          <p:cNvSpPr>
            <a:spLocks noGrp="1"/>
          </p:cNvSpPr>
          <p:nvPr>
            <p:ph type="body" sz="quarter" idx="23"/>
          </p:nvPr>
        </p:nvSpPr>
        <p:spPr>
          <a:xfrm>
            <a:off x="401802" y="357529"/>
            <a:ext cx="2900198" cy="3433969"/>
          </a:xfrm>
        </p:spPr>
        <p:txBody>
          <a:bodyPr/>
          <a:lstStyle/>
          <a:p>
            <a:r>
              <a:rPr lang="en-IE" dirty="0"/>
              <a:t>HERE ARE SOME SUGGESTED </a:t>
            </a:r>
            <a:r>
              <a:rPr lang="en-IE" b="1" dirty="0">
                <a:solidFill>
                  <a:srgbClr val="CE1779"/>
                </a:solidFill>
              </a:rPr>
              <a:t>INTERVIEW QUESTIONS </a:t>
            </a:r>
            <a:r>
              <a:rPr lang="en-IE" dirty="0"/>
              <a:t>TO ASK.</a:t>
            </a:r>
            <a:endParaRPr lang="en-IE" b="1" dirty="0"/>
          </a:p>
        </p:txBody>
      </p:sp>
      <p:sp>
        <p:nvSpPr>
          <p:cNvPr id="6" name="Text Placeholder 3">
            <a:extLst>
              <a:ext uri="{FF2B5EF4-FFF2-40B4-BE49-F238E27FC236}">
                <a16:creationId xmlns:a16="http://schemas.microsoft.com/office/drawing/2014/main" id="{B9F3350C-C7E0-3946-8ACC-BDFCD2011762}"/>
              </a:ext>
            </a:extLst>
          </p:cNvPr>
          <p:cNvSpPr txBox="1">
            <a:spLocks/>
          </p:cNvSpPr>
          <p:nvPr/>
        </p:nvSpPr>
        <p:spPr>
          <a:xfrm>
            <a:off x="4419600" y="762000"/>
            <a:ext cx="977900" cy="857158"/>
          </a:xfrm>
          <a:prstGeom prst="rect">
            <a:avLst/>
          </a:prstGeom>
          <a:noFill/>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a:buNone/>
              <a:defRPr sz="3600" i="0" kern="1200">
                <a:solidFill>
                  <a:srgbClr val="6D6E6C"/>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IE" dirty="0">
                <a:solidFill>
                  <a:schemeClr val="bg1"/>
                </a:solidFill>
              </a:rPr>
              <a:t>2</a:t>
            </a:r>
            <a:endParaRPr lang="en-IE" b="1" dirty="0">
              <a:solidFill>
                <a:schemeClr val="bg1"/>
              </a:solidFill>
            </a:endParaRPr>
          </a:p>
        </p:txBody>
      </p:sp>
      <p:pic>
        <p:nvPicPr>
          <p:cNvPr id="7" name="Picture 6" descr="A picture containing indoor, sitting, small, table&#10;&#10;Description automatically generated">
            <a:extLst>
              <a:ext uri="{FF2B5EF4-FFF2-40B4-BE49-F238E27FC236}">
                <a16:creationId xmlns:a16="http://schemas.microsoft.com/office/drawing/2014/main" id="{C2934F55-E73C-4B27-A65F-7E81EEAF5EC0}"/>
              </a:ext>
            </a:extLst>
          </p:cNvPr>
          <p:cNvPicPr>
            <a:picLocks noChangeAspect="1"/>
          </p:cNvPicPr>
          <p:nvPr/>
        </p:nvPicPr>
        <p:blipFill>
          <a:blip r:embed="rId2" cstate="screen">
            <a:extLst>
              <a:ext uri="{28A0092B-C50C-407E-A947-70E740481C1C}">
                <a14:useLocalDpi xmlns:a14="http://schemas.microsoft.com/office/drawing/2010/main"/>
              </a:ext>
              <a:ext uri="{837473B0-CC2E-450A-ABE3-18F120FF3D39}">
                <a1611:picAttrSrcUrl xmlns:a1611="http://schemas.microsoft.com/office/drawing/2016/11/main" r:id="rId3"/>
              </a:ext>
            </a:extLst>
          </a:blip>
          <a:stretch>
            <a:fillRect/>
          </a:stretch>
        </p:blipFill>
        <p:spPr>
          <a:xfrm>
            <a:off x="906893" y="3429000"/>
            <a:ext cx="2537738" cy="3383341"/>
          </a:xfrm>
          <a:prstGeom prst="rect">
            <a:avLst/>
          </a:prstGeom>
        </p:spPr>
      </p:pic>
    </p:spTree>
    <p:extLst>
      <p:ext uri="{BB962C8B-B14F-4D97-AF65-F5344CB8AC3E}">
        <p14:creationId xmlns:p14="http://schemas.microsoft.com/office/powerpoint/2010/main" val="239767515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AC7B6CA-280E-EB41-8472-B334B494A9BE}"/>
              </a:ext>
            </a:extLst>
          </p:cNvPr>
          <p:cNvSpPr>
            <a:spLocks noGrp="1"/>
          </p:cNvSpPr>
          <p:nvPr>
            <p:ph type="body" sz="quarter" idx="20"/>
          </p:nvPr>
        </p:nvSpPr>
        <p:spPr>
          <a:xfrm>
            <a:off x="5905665" y="2270430"/>
            <a:ext cx="5770233" cy="3433969"/>
          </a:xfrm>
        </p:spPr>
        <p:txBody>
          <a:bodyPr/>
          <a:lstStyle/>
          <a:p>
            <a:pPr lvl="0" algn="just"/>
            <a:r>
              <a:rPr lang="en-IE" dirty="0"/>
              <a:t>It is advisable to look for candidates who have a problem-solving disposition and outlook.   </a:t>
            </a:r>
          </a:p>
          <a:p>
            <a:pPr lvl="0" algn="just"/>
            <a:r>
              <a:rPr lang="en-IE" dirty="0"/>
              <a:t>The situation can be as simple as responding to a customer request about a product they candidate was unfamiliar with, or complex like having to come up with a marketing campaign to break into a new industry.</a:t>
            </a:r>
            <a:endParaRPr lang="en-IE" b="1" dirty="0"/>
          </a:p>
        </p:txBody>
      </p:sp>
      <p:sp>
        <p:nvSpPr>
          <p:cNvPr id="3" name="Text Placeholder 2">
            <a:extLst>
              <a:ext uri="{FF2B5EF4-FFF2-40B4-BE49-F238E27FC236}">
                <a16:creationId xmlns:a16="http://schemas.microsoft.com/office/drawing/2014/main" id="{A9C2C26A-5D7B-1C49-90F3-45BA682EAF30}"/>
              </a:ext>
            </a:extLst>
          </p:cNvPr>
          <p:cNvSpPr>
            <a:spLocks noGrp="1"/>
          </p:cNvSpPr>
          <p:nvPr>
            <p:ph type="body" sz="quarter" idx="22"/>
          </p:nvPr>
        </p:nvSpPr>
        <p:spPr>
          <a:xfrm>
            <a:off x="5905665" y="602783"/>
            <a:ext cx="5770233" cy="857158"/>
          </a:xfrm>
        </p:spPr>
        <p:txBody>
          <a:bodyPr>
            <a:noAutofit/>
          </a:bodyPr>
          <a:lstStyle/>
          <a:p>
            <a:r>
              <a:rPr lang="en-IE" sz="3200" b="1" dirty="0"/>
              <a:t>How would you describe your approach to solving a problem?</a:t>
            </a:r>
            <a:endParaRPr lang="en-US" sz="3200" b="1" dirty="0"/>
          </a:p>
        </p:txBody>
      </p:sp>
      <p:sp>
        <p:nvSpPr>
          <p:cNvPr id="4" name="Text Placeholder 3">
            <a:extLst>
              <a:ext uri="{FF2B5EF4-FFF2-40B4-BE49-F238E27FC236}">
                <a16:creationId xmlns:a16="http://schemas.microsoft.com/office/drawing/2014/main" id="{7C11DBCA-A912-634D-AB32-76960313BEBE}"/>
              </a:ext>
            </a:extLst>
          </p:cNvPr>
          <p:cNvSpPr>
            <a:spLocks noGrp="1"/>
          </p:cNvSpPr>
          <p:nvPr>
            <p:ph type="body" sz="quarter" idx="23"/>
          </p:nvPr>
        </p:nvSpPr>
        <p:spPr>
          <a:xfrm>
            <a:off x="401802" y="357529"/>
            <a:ext cx="2900198" cy="3433969"/>
          </a:xfrm>
        </p:spPr>
        <p:txBody>
          <a:bodyPr/>
          <a:lstStyle/>
          <a:p>
            <a:r>
              <a:rPr lang="en-IE" dirty="0"/>
              <a:t>HERE ARE SOME SUGGESTED </a:t>
            </a:r>
            <a:r>
              <a:rPr lang="en-IE" b="1" dirty="0">
                <a:solidFill>
                  <a:srgbClr val="CE1779"/>
                </a:solidFill>
              </a:rPr>
              <a:t>INTERVIEW QUESTIONS </a:t>
            </a:r>
            <a:r>
              <a:rPr lang="en-IE" dirty="0"/>
              <a:t>TO ASK.</a:t>
            </a:r>
            <a:endParaRPr lang="en-IE" b="1" dirty="0"/>
          </a:p>
        </p:txBody>
      </p:sp>
      <p:sp>
        <p:nvSpPr>
          <p:cNvPr id="6" name="Text Placeholder 3">
            <a:extLst>
              <a:ext uri="{FF2B5EF4-FFF2-40B4-BE49-F238E27FC236}">
                <a16:creationId xmlns:a16="http://schemas.microsoft.com/office/drawing/2014/main" id="{B9F3350C-C7E0-3946-8ACC-BDFCD2011762}"/>
              </a:ext>
            </a:extLst>
          </p:cNvPr>
          <p:cNvSpPr txBox="1">
            <a:spLocks/>
          </p:cNvSpPr>
          <p:nvPr/>
        </p:nvSpPr>
        <p:spPr>
          <a:xfrm>
            <a:off x="4419600" y="762000"/>
            <a:ext cx="977900" cy="857158"/>
          </a:xfrm>
          <a:prstGeom prst="rect">
            <a:avLst/>
          </a:prstGeom>
          <a:noFill/>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a:buNone/>
              <a:defRPr sz="3600" i="0" kern="1200">
                <a:solidFill>
                  <a:srgbClr val="6D6E6C"/>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IE" dirty="0">
                <a:solidFill>
                  <a:schemeClr val="bg1"/>
                </a:solidFill>
              </a:rPr>
              <a:t>3</a:t>
            </a:r>
            <a:endParaRPr lang="en-IE" b="1" dirty="0">
              <a:solidFill>
                <a:schemeClr val="bg1"/>
              </a:solidFill>
            </a:endParaRPr>
          </a:p>
        </p:txBody>
      </p:sp>
      <p:pic>
        <p:nvPicPr>
          <p:cNvPr id="7" name="Picture 6" descr="A close up of a device&#10;&#10;Description automatically generated">
            <a:extLst>
              <a:ext uri="{FF2B5EF4-FFF2-40B4-BE49-F238E27FC236}">
                <a16:creationId xmlns:a16="http://schemas.microsoft.com/office/drawing/2014/main" id="{F2E331B2-402D-47B9-AC23-4E399B7CC270}"/>
              </a:ext>
            </a:extLst>
          </p:cNvPr>
          <p:cNvPicPr>
            <a:picLocks noChangeAspect="1"/>
          </p:cNvPicPr>
          <p:nvPr/>
        </p:nvPicPr>
        <p:blipFill>
          <a:blip r:embed="rId2">
            <a:extLst>
              <a:ext uri="{837473B0-CC2E-450A-ABE3-18F120FF3D39}">
                <a1611:picAttrSrcUrl xmlns:a1611="http://schemas.microsoft.com/office/drawing/2016/11/main" r:id="rId3"/>
              </a:ext>
            </a:extLst>
          </a:blip>
          <a:stretch>
            <a:fillRect/>
          </a:stretch>
        </p:blipFill>
        <p:spPr>
          <a:xfrm>
            <a:off x="-12527" y="3988832"/>
            <a:ext cx="4268505" cy="2842824"/>
          </a:xfrm>
          <a:prstGeom prst="rect">
            <a:avLst/>
          </a:prstGeom>
        </p:spPr>
      </p:pic>
    </p:spTree>
    <p:extLst>
      <p:ext uri="{BB962C8B-B14F-4D97-AF65-F5344CB8AC3E}">
        <p14:creationId xmlns:p14="http://schemas.microsoft.com/office/powerpoint/2010/main" val="119466303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AC7B6CA-280E-EB41-8472-B334B494A9BE}"/>
              </a:ext>
            </a:extLst>
          </p:cNvPr>
          <p:cNvSpPr>
            <a:spLocks noGrp="1"/>
          </p:cNvSpPr>
          <p:nvPr>
            <p:ph type="body" sz="quarter" idx="20"/>
          </p:nvPr>
        </p:nvSpPr>
        <p:spPr>
          <a:xfrm>
            <a:off x="5905665" y="2540000"/>
            <a:ext cx="5770233" cy="3164399"/>
          </a:xfrm>
        </p:spPr>
        <p:txBody>
          <a:bodyPr/>
          <a:lstStyle/>
          <a:p>
            <a:pPr lvl="0" algn="just"/>
            <a:r>
              <a:rPr lang="en-IE" dirty="0"/>
              <a:t>Regardless of what type of work your business does, you always want an employee that is not afraid to take charge when needed and take personal accountability when it comes to getting things done.  </a:t>
            </a:r>
          </a:p>
          <a:p>
            <a:pPr lvl="0" algn="just"/>
            <a:r>
              <a:rPr lang="en-IE" dirty="0"/>
              <a:t>This question helps you assess evidence of how the candidate takes responsibility.</a:t>
            </a:r>
            <a:endParaRPr lang="en-IE" b="1" dirty="0"/>
          </a:p>
        </p:txBody>
      </p:sp>
      <p:sp>
        <p:nvSpPr>
          <p:cNvPr id="3" name="Text Placeholder 2">
            <a:extLst>
              <a:ext uri="{FF2B5EF4-FFF2-40B4-BE49-F238E27FC236}">
                <a16:creationId xmlns:a16="http://schemas.microsoft.com/office/drawing/2014/main" id="{A9C2C26A-5D7B-1C49-90F3-45BA682EAF30}"/>
              </a:ext>
            </a:extLst>
          </p:cNvPr>
          <p:cNvSpPr>
            <a:spLocks noGrp="1"/>
          </p:cNvSpPr>
          <p:nvPr>
            <p:ph type="body" sz="quarter" idx="22"/>
          </p:nvPr>
        </p:nvSpPr>
        <p:spPr>
          <a:xfrm>
            <a:off x="5905665" y="602783"/>
            <a:ext cx="5219535" cy="857158"/>
          </a:xfrm>
        </p:spPr>
        <p:txBody>
          <a:bodyPr>
            <a:noAutofit/>
          </a:bodyPr>
          <a:lstStyle/>
          <a:p>
            <a:r>
              <a:rPr lang="en-IE" sz="3200" b="1" dirty="0"/>
              <a:t>Can you give me an example of a project or activity you had to lead?</a:t>
            </a:r>
            <a:endParaRPr lang="en-US" sz="3200" b="1" dirty="0"/>
          </a:p>
        </p:txBody>
      </p:sp>
      <p:sp>
        <p:nvSpPr>
          <p:cNvPr id="4" name="Text Placeholder 3">
            <a:extLst>
              <a:ext uri="{FF2B5EF4-FFF2-40B4-BE49-F238E27FC236}">
                <a16:creationId xmlns:a16="http://schemas.microsoft.com/office/drawing/2014/main" id="{7C11DBCA-A912-634D-AB32-76960313BEBE}"/>
              </a:ext>
            </a:extLst>
          </p:cNvPr>
          <p:cNvSpPr>
            <a:spLocks noGrp="1"/>
          </p:cNvSpPr>
          <p:nvPr>
            <p:ph type="body" sz="quarter" idx="23"/>
          </p:nvPr>
        </p:nvSpPr>
        <p:spPr>
          <a:xfrm>
            <a:off x="401802" y="357529"/>
            <a:ext cx="2900198" cy="3433969"/>
          </a:xfrm>
        </p:spPr>
        <p:txBody>
          <a:bodyPr/>
          <a:lstStyle/>
          <a:p>
            <a:r>
              <a:rPr lang="en-IE" dirty="0"/>
              <a:t>HERE ARE SOME SUGGESTED </a:t>
            </a:r>
            <a:r>
              <a:rPr lang="en-IE" b="1" dirty="0">
                <a:solidFill>
                  <a:srgbClr val="CE1779"/>
                </a:solidFill>
              </a:rPr>
              <a:t>INTERVIEW QUESTIONS </a:t>
            </a:r>
            <a:r>
              <a:rPr lang="en-IE" dirty="0"/>
              <a:t>TO ASK.</a:t>
            </a:r>
            <a:endParaRPr lang="en-IE" b="1" dirty="0"/>
          </a:p>
        </p:txBody>
      </p:sp>
      <p:sp>
        <p:nvSpPr>
          <p:cNvPr id="6" name="Text Placeholder 3">
            <a:extLst>
              <a:ext uri="{FF2B5EF4-FFF2-40B4-BE49-F238E27FC236}">
                <a16:creationId xmlns:a16="http://schemas.microsoft.com/office/drawing/2014/main" id="{B9F3350C-C7E0-3946-8ACC-BDFCD2011762}"/>
              </a:ext>
            </a:extLst>
          </p:cNvPr>
          <p:cNvSpPr txBox="1">
            <a:spLocks/>
          </p:cNvSpPr>
          <p:nvPr/>
        </p:nvSpPr>
        <p:spPr>
          <a:xfrm>
            <a:off x="4419600" y="762000"/>
            <a:ext cx="977900" cy="857158"/>
          </a:xfrm>
          <a:prstGeom prst="rect">
            <a:avLst/>
          </a:prstGeom>
          <a:noFill/>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a:buNone/>
              <a:defRPr sz="3600" i="0" kern="1200">
                <a:solidFill>
                  <a:srgbClr val="6D6E6C"/>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IE" dirty="0">
                <a:solidFill>
                  <a:schemeClr val="bg1"/>
                </a:solidFill>
              </a:rPr>
              <a:t>4</a:t>
            </a:r>
            <a:endParaRPr lang="en-IE" b="1" dirty="0">
              <a:solidFill>
                <a:schemeClr val="bg1"/>
              </a:solidFill>
            </a:endParaRPr>
          </a:p>
        </p:txBody>
      </p:sp>
      <p:pic>
        <p:nvPicPr>
          <p:cNvPr id="7" name="Picture 6" descr="A close up of a sign&#10;&#10;Description automatically generated">
            <a:extLst>
              <a:ext uri="{FF2B5EF4-FFF2-40B4-BE49-F238E27FC236}">
                <a16:creationId xmlns:a16="http://schemas.microsoft.com/office/drawing/2014/main" id="{99772A98-1FC7-4989-B875-0AA70BDABF41}"/>
              </a:ext>
            </a:extLst>
          </p:cNvPr>
          <p:cNvPicPr>
            <a:picLocks noChangeAspect="1"/>
          </p:cNvPicPr>
          <p:nvPr/>
        </p:nvPicPr>
        <p:blipFill rotWithShape="1">
          <a:blip r:embed="rId2" cstate="screen">
            <a:extLst>
              <a:ext uri="{28A0092B-C50C-407E-A947-70E740481C1C}">
                <a14:useLocalDpi xmlns:a14="http://schemas.microsoft.com/office/drawing/2010/main"/>
              </a:ext>
              <a:ext uri="{837473B0-CC2E-450A-ABE3-18F120FF3D39}">
                <a1611:picAttrSrcUrl xmlns:a1611="http://schemas.microsoft.com/office/drawing/2016/11/main" r:id="rId3"/>
              </a:ext>
            </a:extLst>
          </a:blip>
          <a:srcRect/>
          <a:stretch/>
        </p:blipFill>
        <p:spPr>
          <a:xfrm>
            <a:off x="162839" y="3693601"/>
            <a:ext cx="4058683" cy="3164399"/>
          </a:xfrm>
          <a:prstGeom prst="rect">
            <a:avLst/>
          </a:prstGeom>
        </p:spPr>
      </p:pic>
    </p:spTree>
    <p:extLst>
      <p:ext uri="{BB962C8B-B14F-4D97-AF65-F5344CB8AC3E}">
        <p14:creationId xmlns:p14="http://schemas.microsoft.com/office/powerpoint/2010/main" val="164348411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AC7B6CA-280E-EB41-8472-B334B494A9BE}"/>
              </a:ext>
            </a:extLst>
          </p:cNvPr>
          <p:cNvSpPr>
            <a:spLocks noGrp="1"/>
          </p:cNvSpPr>
          <p:nvPr>
            <p:ph type="body" sz="quarter" idx="20"/>
          </p:nvPr>
        </p:nvSpPr>
        <p:spPr>
          <a:xfrm>
            <a:off x="5905665" y="1981886"/>
            <a:ext cx="5770233" cy="3722513"/>
          </a:xfrm>
        </p:spPr>
        <p:txBody>
          <a:bodyPr/>
          <a:lstStyle/>
          <a:p>
            <a:pPr lvl="0"/>
            <a:r>
              <a:rPr lang="en-IE" dirty="0"/>
              <a:t>This is one of those questions that allows the interviewee to shine, overcome any nerves and focus on something they were particularly proud of.</a:t>
            </a:r>
          </a:p>
          <a:p>
            <a:pPr lvl="0"/>
            <a:endParaRPr lang="en-IE" b="1" dirty="0"/>
          </a:p>
          <a:p>
            <a:r>
              <a:rPr lang="en-US" i="1" dirty="0"/>
              <a:t>Bring the interview to a close by inviting the interviewee to ask questions and then describe the next steps.  This should include a tentative result date, or if other further processes such as a second interview will be scheduled </a:t>
            </a:r>
            <a:endParaRPr lang="en-IE" b="1" i="1" dirty="0"/>
          </a:p>
          <a:p>
            <a:pPr lvl="0"/>
            <a:endParaRPr lang="en-IE" b="1" dirty="0"/>
          </a:p>
        </p:txBody>
      </p:sp>
      <p:sp>
        <p:nvSpPr>
          <p:cNvPr id="3" name="Text Placeholder 2">
            <a:extLst>
              <a:ext uri="{FF2B5EF4-FFF2-40B4-BE49-F238E27FC236}">
                <a16:creationId xmlns:a16="http://schemas.microsoft.com/office/drawing/2014/main" id="{A9C2C26A-5D7B-1C49-90F3-45BA682EAF30}"/>
              </a:ext>
            </a:extLst>
          </p:cNvPr>
          <p:cNvSpPr>
            <a:spLocks noGrp="1"/>
          </p:cNvSpPr>
          <p:nvPr>
            <p:ph type="body" sz="quarter" idx="22"/>
          </p:nvPr>
        </p:nvSpPr>
        <p:spPr>
          <a:xfrm>
            <a:off x="5905665" y="602783"/>
            <a:ext cx="5232235" cy="857158"/>
          </a:xfrm>
        </p:spPr>
        <p:txBody>
          <a:bodyPr>
            <a:noAutofit/>
          </a:bodyPr>
          <a:lstStyle/>
          <a:p>
            <a:r>
              <a:rPr lang="en-IE" sz="3200" b="1" dirty="0"/>
              <a:t>What would you say is the highlight of your career?</a:t>
            </a:r>
            <a:endParaRPr lang="en-US" sz="3200" b="1" dirty="0"/>
          </a:p>
        </p:txBody>
      </p:sp>
      <p:sp>
        <p:nvSpPr>
          <p:cNvPr id="4" name="Text Placeholder 3">
            <a:extLst>
              <a:ext uri="{FF2B5EF4-FFF2-40B4-BE49-F238E27FC236}">
                <a16:creationId xmlns:a16="http://schemas.microsoft.com/office/drawing/2014/main" id="{7C11DBCA-A912-634D-AB32-76960313BEBE}"/>
              </a:ext>
            </a:extLst>
          </p:cNvPr>
          <p:cNvSpPr>
            <a:spLocks noGrp="1"/>
          </p:cNvSpPr>
          <p:nvPr>
            <p:ph type="body" sz="quarter" idx="23"/>
          </p:nvPr>
        </p:nvSpPr>
        <p:spPr>
          <a:xfrm>
            <a:off x="401802" y="357529"/>
            <a:ext cx="2900198" cy="3433969"/>
          </a:xfrm>
        </p:spPr>
        <p:txBody>
          <a:bodyPr/>
          <a:lstStyle/>
          <a:p>
            <a:r>
              <a:rPr lang="en-IE" dirty="0"/>
              <a:t>HERE ARE SOME SUGGESTED </a:t>
            </a:r>
            <a:r>
              <a:rPr lang="en-IE" b="1" dirty="0">
                <a:solidFill>
                  <a:srgbClr val="CE1779"/>
                </a:solidFill>
              </a:rPr>
              <a:t>INTERVIEW QUESTIONS </a:t>
            </a:r>
            <a:r>
              <a:rPr lang="en-IE" dirty="0"/>
              <a:t>TO ASK.</a:t>
            </a:r>
            <a:endParaRPr lang="en-IE" b="1" dirty="0"/>
          </a:p>
        </p:txBody>
      </p:sp>
      <p:sp>
        <p:nvSpPr>
          <p:cNvPr id="6" name="Text Placeholder 3">
            <a:extLst>
              <a:ext uri="{FF2B5EF4-FFF2-40B4-BE49-F238E27FC236}">
                <a16:creationId xmlns:a16="http://schemas.microsoft.com/office/drawing/2014/main" id="{B9F3350C-C7E0-3946-8ACC-BDFCD2011762}"/>
              </a:ext>
            </a:extLst>
          </p:cNvPr>
          <p:cNvSpPr txBox="1">
            <a:spLocks/>
          </p:cNvSpPr>
          <p:nvPr/>
        </p:nvSpPr>
        <p:spPr>
          <a:xfrm>
            <a:off x="4419600" y="762000"/>
            <a:ext cx="977900" cy="857158"/>
          </a:xfrm>
          <a:prstGeom prst="rect">
            <a:avLst/>
          </a:prstGeom>
          <a:noFill/>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a:buNone/>
              <a:defRPr sz="3600" i="0" kern="1200">
                <a:solidFill>
                  <a:srgbClr val="6D6E6C"/>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IE" dirty="0">
                <a:solidFill>
                  <a:schemeClr val="bg1"/>
                </a:solidFill>
              </a:rPr>
              <a:t>5</a:t>
            </a:r>
            <a:endParaRPr lang="en-IE" b="1" dirty="0">
              <a:solidFill>
                <a:schemeClr val="bg1"/>
              </a:solidFill>
            </a:endParaRPr>
          </a:p>
        </p:txBody>
      </p:sp>
      <p:pic>
        <p:nvPicPr>
          <p:cNvPr id="7" name="Picture 6" descr="A picture containing bird, animal, standing, colorful&#10;&#10;Description automatically generated">
            <a:extLst>
              <a:ext uri="{FF2B5EF4-FFF2-40B4-BE49-F238E27FC236}">
                <a16:creationId xmlns:a16="http://schemas.microsoft.com/office/drawing/2014/main" id="{9482A842-8143-4308-A332-E922318994FC}"/>
              </a:ext>
            </a:extLst>
          </p:cNvPr>
          <p:cNvPicPr>
            <a:picLocks noChangeAspect="1"/>
          </p:cNvPicPr>
          <p:nvPr/>
        </p:nvPicPr>
        <p:blipFill>
          <a:blip r:embed="rId2" cstate="screen">
            <a:extLst>
              <a:ext uri="{28A0092B-C50C-407E-A947-70E740481C1C}">
                <a14:useLocalDpi xmlns:a14="http://schemas.microsoft.com/office/drawing/2010/main"/>
              </a:ext>
              <a:ext uri="{837473B0-CC2E-450A-ABE3-18F120FF3D39}">
                <a1611:picAttrSrcUrl xmlns:a1611="http://schemas.microsoft.com/office/drawing/2016/11/main" r:id="rId3"/>
              </a:ext>
            </a:extLst>
          </a:blip>
          <a:stretch>
            <a:fillRect/>
          </a:stretch>
        </p:blipFill>
        <p:spPr>
          <a:xfrm>
            <a:off x="401802" y="3703816"/>
            <a:ext cx="3378711" cy="2951093"/>
          </a:xfrm>
          <a:prstGeom prst="rect">
            <a:avLst/>
          </a:prstGeom>
        </p:spPr>
      </p:pic>
    </p:spTree>
    <p:extLst>
      <p:ext uri="{BB962C8B-B14F-4D97-AF65-F5344CB8AC3E}">
        <p14:creationId xmlns:p14="http://schemas.microsoft.com/office/powerpoint/2010/main" val="190200731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0401E1C-93AA-3C45-99D7-C441E446D571}"/>
              </a:ext>
            </a:extLst>
          </p:cNvPr>
          <p:cNvSpPr>
            <a:spLocks noGrp="1"/>
          </p:cNvSpPr>
          <p:nvPr>
            <p:ph type="body" sz="quarter" idx="13"/>
          </p:nvPr>
        </p:nvSpPr>
        <p:spPr/>
        <p:txBody>
          <a:bodyPr/>
          <a:lstStyle/>
          <a:p>
            <a:r>
              <a:rPr lang="en-US" dirty="0"/>
              <a:t>READ MORE</a:t>
            </a:r>
          </a:p>
        </p:txBody>
      </p:sp>
      <p:sp>
        <p:nvSpPr>
          <p:cNvPr id="7" name="Text Placeholder 6">
            <a:extLst>
              <a:ext uri="{FF2B5EF4-FFF2-40B4-BE49-F238E27FC236}">
                <a16:creationId xmlns:a16="http://schemas.microsoft.com/office/drawing/2014/main" id="{E89562DE-CA6B-0C45-BA47-2336F015565D}"/>
              </a:ext>
            </a:extLst>
          </p:cNvPr>
          <p:cNvSpPr>
            <a:spLocks noGrp="1"/>
          </p:cNvSpPr>
          <p:nvPr>
            <p:ph type="body" sz="quarter" idx="14"/>
          </p:nvPr>
        </p:nvSpPr>
        <p:spPr/>
        <p:txBody>
          <a:bodyPr/>
          <a:lstStyle/>
          <a:p>
            <a:r>
              <a:rPr lang="en-US" sz="2600" u="sng" dirty="0">
                <a:hlinkClick r:id="rId2"/>
              </a:rPr>
              <a:t>https://smallbiztrends.com/2018/11/interview-questions-to-ask-candidates.html</a:t>
            </a:r>
            <a:endParaRPr lang="en-US" sz="2600" dirty="0"/>
          </a:p>
        </p:txBody>
      </p:sp>
      <p:pic>
        <p:nvPicPr>
          <p:cNvPr id="9" name="Picture 8" descr="A group of people sitting on a bench&#10;&#10;Description automatically generated">
            <a:extLst>
              <a:ext uri="{FF2B5EF4-FFF2-40B4-BE49-F238E27FC236}">
                <a16:creationId xmlns:a16="http://schemas.microsoft.com/office/drawing/2014/main" id="{EB1AD254-EF13-8C4D-A2EA-29BC880C6BAC}"/>
              </a:ext>
            </a:extLst>
          </p:cNvPr>
          <p:cNvPicPr/>
          <p:nvPr/>
        </p:nvPicPr>
        <p:blipFill rotWithShape="1">
          <a:blip r:embed="rId3" cstate="screen">
            <a:extLst>
              <a:ext uri="{28A0092B-C50C-407E-A947-70E740481C1C}">
                <a14:useLocalDpi xmlns:a14="http://schemas.microsoft.com/office/drawing/2010/main"/>
              </a:ext>
            </a:extLst>
          </a:blip>
          <a:srcRect/>
          <a:stretch/>
        </p:blipFill>
        <p:spPr bwMode="auto">
          <a:xfrm>
            <a:off x="4538027" y="2422525"/>
            <a:ext cx="3115945" cy="201295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07130204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278C7735-1DDC-D643-8023-D184190FAF55}"/>
              </a:ext>
            </a:extLst>
          </p:cNvPr>
          <p:cNvSpPr>
            <a:spLocks noGrp="1"/>
          </p:cNvSpPr>
          <p:nvPr>
            <p:ph type="body" sz="quarter" idx="16"/>
          </p:nvPr>
        </p:nvSpPr>
        <p:spPr>
          <a:xfrm>
            <a:off x="6908800" y="482601"/>
            <a:ext cx="4552368" cy="1034352"/>
          </a:xfrm>
        </p:spPr>
        <p:txBody>
          <a:bodyPr>
            <a:noAutofit/>
          </a:bodyPr>
          <a:lstStyle/>
          <a:p>
            <a:pPr algn="r"/>
            <a:r>
              <a:rPr lang="en-US" sz="3200" dirty="0"/>
              <a:t>SCORING YOUR INTERVIEW CANDIDATES</a:t>
            </a:r>
          </a:p>
        </p:txBody>
      </p:sp>
      <p:sp>
        <p:nvSpPr>
          <p:cNvPr id="11" name="Text Placeholder 10">
            <a:extLst>
              <a:ext uri="{FF2B5EF4-FFF2-40B4-BE49-F238E27FC236}">
                <a16:creationId xmlns:a16="http://schemas.microsoft.com/office/drawing/2014/main" id="{CA9F3F5C-F23D-224F-A07F-3C484E3C3557}"/>
              </a:ext>
            </a:extLst>
          </p:cNvPr>
          <p:cNvSpPr>
            <a:spLocks noGrp="1"/>
          </p:cNvSpPr>
          <p:nvPr>
            <p:ph type="body" sz="quarter" idx="17"/>
          </p:nvPr>
        </p:nvSpPr>
        <p:spPr>
          <a:xfrm>
            <a:off x="7099300" y="1981200"/>
            <a:ext cx="4362892" cy="3919318"/>
          </a:xfrm>
        </p:spPr>
        <p:txBody>
          <a:bodyPr/>
          <a:lstStyle/>
          <a:p>
            <a:pPr algn="r"/>
            <a:r>
              <a:rPr lang="en-US" sz="3200" i="1" dirty="0">
                <a:solidFill>
                  <a:srgbClr val="CE1779"/>
                </a:solidFill>
              </a:rPr>
              <a:t>As you did in the shortlisting exercise, scoring candidates is a vital part of interviewing. </a:t>
            </a:r>
          </a:p>
        </p:txBody>
      </p:sp>
      <p:pic>
        <p:nvPicPr>
          <p:cNvPr id="9" name="Picture Placeholder 8" descr="A person holding a sign&#10;&#10;Description automatically generated">
            <a:extLst>
              <a:ext uri="{FF2B5EF4-FFF2-40B4-BE49-F238E27FC236}">
                <a16:creationId xmlns:a16="http://schemas.microsoft.com/office/drawing/2014/main" id="{AF36326D-1460-A54D-83F7-864E505282EA}"/>
              </a:ext>
            </a:extLst>
          </p:cNvPr>
          <p:cNvPicPr>
            <a:picLocks noGrp="1" noChangeAspect="1"/>
          </p:cNvPicPr>
          <p:nvPr>
            <p:ph type="pic" sz="quarter" idx="18"/>
          </p:nvPr>
        </p:nvPicPr>
        <p:blipFill rotWithShape="1">
          <a:blip r:embed="rId2" cstate="screen">
            <a:extLst>
              <a:ext uri="{28A0092B-C50C-407E-A947-70E740481C1C}">
                <a14:useLocalDpi xmlns:a14="http://schemas.microsoft.com/office/drawing/2010/main"/>
              </a:ext>
            </a:extLst>
          </a:blip>
          <a:srcRect b="-613"/>
          <a:stretch/>
        </p:blipFill>
        <p:spPr>
          <a:xfrm>
            <a:off x="13382" y="41325"/>
            <a:ext cx="5850251" cy="6782936"/>
          </a:xfrm>
        </p:spPr>
      </p:pic>
    </p:spTree>
    <p:extLst>
      <p:ext uri="{BB962C8B-B14F-4D97-AF65-F5344CB8AC3E}">
        <p14:creationId xmlns:p14="http://schemas.microsoft.com/office/powerpoint/2010/main" val="116614434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D46FCB50-FC9F-6041-A384-AAA85515CA4A}"/>
              </a:ext>
            </a:extLst>
          </p:cNvPr>
          <p:cNvSpPr>
            <a:spLocks noGrp="1"/>
          </p:cNvSpPr>
          <p:nvPr>
            <p:ph type="body" sz="quarter" idx="13"/>
          </p:nvPr>
        </p:nvSpPr>
        <p:spPr>
          <a:xfrm>
            <a:off x="478388" y="457049"/>
            <a:ext cx="8748715" cy="803144"/>
          </a:xfrm>
        </p:spPr>
        <p:txBody>
          <a:bodyPr>
            <a:normAutofit/>
          </a:bodyPr>
          <a:lstStyle/>
          <a:p>
            <a:r>
              <a:rPr lang="en-US" dirty="0"/>
              <a:t>DESIGN AN INTERVIEW SCORECARD WHICH:</a:t>
            </a:r>
            <a:endParaRPr lang="en-IE" b="1" dirty="0"/>
          </a:p>
        </p:txBody>
      </p:sp>
      <p:cxnSp>
        <p:nvCxnSpPr>
          <p:cNvPr id="5" name="Straight Connector 4">
            <a:extLst>
              <a:ext uri="{FF2B5EF4-FFF2-40B4-BE49-F238E27FC236}">
                <a16:creationId xmlns:a16="http://schemas.microsoft.com/office/drawing/2014/main" id="{F1BB8005-7813-1349-AD2E-6B64E1132BE7}"/>
              </a:ext>
            </a:extLst>
          </p:cNvPr>
          <p:cNvCxnSpPr/>
          <p:nvPr/>
        </p:nvCxnSpPr>
        <p:spPr>
          <a:xfrm flipH="1">
            <a:off x="478388" y="1158551"/>
            <a:ext cx="8178914"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C8B479CF-7611-5043-8AC8-366422BB8566}"/>
              </a:ext>
            </a:extLst>
          </p:cNvPr>
          <p:cNvSpPr/>
          <p:nvPr/>
        </p:nvSpPr>
        <p:spPr>
          <a:xfrm>
            <a:off x="478388" y="1728788"/>
            <a:ext cx="8178914" cy="2428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a:extLst>
              <a:ext uri="{FF2B5EF4-FFF2-40B4-BE49-F238E27FC236}">
                <a16:creationId xmlns:a16="http://schemas.microsoft.com/office/drawing/2014/main" id="{9663A8E8-5352-0D4C-A8F4-F1D226C5F3FF}"/>
              </a:ext>
            </a:extLst>
          </p:cNvPr>
          <p:cNvSpPr>
            <a:spLocks noGrp="1"/>
          </p:cNvSpPr>
          <p:nvPr>
            <p:ph type="body" sz="quarter" idx="14"/>
          </p:nvPr>
        </p:nvSpPr>
        <p:spPr>
          <a:xfrm>
            <a:off x="478388" y="1441449"/>
            <a:ext cx="8983112" cy="3975101"/>
          </a:xfrm>
        </p:spPr>
        <p:txBody>
          <a:bodyPr/>
          <a:lstStyle/>
          <a:p>
            <a:pPr marL="342900" lvl="0" indent="-342900">
              <a:buClr>
                <a:srgbClr val="CE1779"/>
              </a:buClr>
              <a:buFont typeface="Arial" panose="020B0604020202020204" pitchFamily="34" charset="0"/>
              <a:buChar char="•"/>
            </a:pPr>
            <a:r>
              <a:rPr lang="en-US" dirty="0"/>
              <a:t>List of each critical competency and any specific skills that are vitals aspects of the job profile </a:t>
            </a:r>
            <a:endParaRPr lang="en-IE" b="1" dirty="0"/>
          </a:p>
          <a:p>
            <a:pPr marL="342900" lvl="0" indent="-342900">
              <a:buClr>
                <a:srgbClr val="CE1779"/>
              </a:buClr>
              <a:buFont typeface="Arial" panose="020B0604020202020204" pitchFamily="34" charset="0"/>
              <a:buChar char="•"/>
            </a:pPr>
            <a:r>
              <a:rPr lang="en-US" b="1" dirty="0">
                <a:solidFill>
                  <a:srgbClr val="CE1779"/>
                </a:solidFill>
              </a:rPr>
              <a:t>Rating system: </a:t>
            </a:r>
            <a:r>
              <a:rPr lang="en-US" dirty="0">
                <a:solidFill>
                  <a:srgbClr val="CE1779"/>
                </a:solidFill>
              </a:rPr>
              <a:t>Set up a clear scoring rating for each competency.           </a:t>
            </a:r>
          </a:p>
          <a:p>
            <a:pPr marL="88900" lvl="0" algn="ctr">
              <a:buClr>
                <a:srgbClr val="CE1779"/>
              </a:buClr>
              <a:tabLst>
                <a:tab pos="8267700" algn="l"/>
                <a:tab pos="8394700" algn="l"/>
              </a:tabLst>
            </a:pPr>
            <a:r>
              <a:rPr lang="en-US" dirty="0">
                <a:solidFill>
                  <a:srgbClr val="CE1779"/>
                </a:solidFill>
              </a:rPr>
              <a:t>To give opportunity to differentiate, use a 1-5 rating system                        (1= not acceptable; 2=weak; 3=average;                                             4=above average; 5=outstanding). </a:t>
            </a:r>
            <a:endParaRPr lang="en-IE" dirty="0">
              <a:solidFill>
                <a:srgbClr val="CE1779"/>
              </a:solidFill>
            </a:endParaRPr>
          </a:p>
          <a:p>
            <a:pPr marL="342900" lvl="0" indent="-342900">
              <a:buClr>
                <a:srgbClr val="CE1779"/>
              </a:buClr>
              <a:buFont typeface="Arial" panose="020B0604020202020204" pitchFamily="34" charset="0"/>
              <a:buChar char="•"/>
            </a:pPr>
            <a:r>
              <a:rPr lang="en-US" dirty="0"/>
              <a:t>Notes section for each competency/rating: With each rating, it is good to note the pros and cons behind this rating. </a:t>
            </a:r>
            <a:endParaRPr lang="en-IE" b="1" dirty="0"/>
          </a:p>
          <a:p>
            <a:pPr marL="342900" indent="-342900">
              <a:buClr>
                <a:srgbClr val="CE1779"/>
              </a:buClr>
              <a:buFont typeface="Arial" panose="020B0604020202020204" pitchFamily="34" charset="0"/>
              <a:buChar char="•"/>
            </a:pPr>
            <a:r>
              <a:rPr lang="en-US" dirty="0"/>
              <a:t>Once the interview round is complete, review the scorecard to assign an overall score to the candidate. If you have more than one interviewer, each interviewer should score independently and then scores combined for an overall assessment. </a:t>
            </a:r>
            <a:endParaRPr lang="en-IE" b="1" dirty="0"/>
          </a:p>
          <a:p>
            <a:endParaRPr lang="en-US" dirty="0"/>
          </a:p>
        </p:txBody>
      </p:sp>
    </p:spTree>
    <p:extLst>
      <p:ext uri="{BB962C8B-B14F-4D97-AF65-F5344CB8AC3E}">
        <p14:creationId xmlns:p14="http://schemas.microsoft.com/office/powerpoint/2010/main" val="95425615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39855D93-12B7-1D4F-8083-775E9574A565}"/>
              </a:ext>
            </a:extLst>
          </p:cNvPr>
          <p:cNvSpPr>
            <a:spLocks noGrp="1"/>
          </p:cNvSpPr>
          <p:nvPr>
            <p:ph type="body" sz="quarter" idx="20"/>
          </p:nvPr>
        </p:nvSpPr>
        <p:spPr>
          <a:xfrm>
            <a:off x="3585646" y="1754551"/>
            <a:ext cx="8111053" cy="3872188"/>
          </a:xfrm>
        </p:spPr>
        <p:txBody>
          <a:bodyPr/>
          <a:lstStyle/>
          <a:p>
            <a:pPr marL="0" indent="0" algn="just">
              <a:spcBef>
                <a:spcPts val="400"/>
              </a:spcBef>
              <a:buNone/>
            </a:pPr>
            <a:r>
              <a:rPr lang="en-US" dirty="0"/>
              <a:t>Checking the references of prospective employees is often left until late in the recruitment process, however, a previous employer’s  or stakeholder’s opinion can be extremely useful at this stage to decide between candidates with similar experience or qualifications.</a:t>
            </a:r>
            <a:r>
              <a:rPr lang="en-US" b="1" dirty="0"/>
              <a:t> </a:t>
            </a:r>
            <a:r>
              <a:rPr lang="en-US" dirty="0"/>
              <a:t>There are essentially two ways in which you can get references – in writing or over the telephone. </a:t>
            </a:r>
          </a:p>
          <a:p>
            <a:pPr marL="0" indent="0" algn="just">
              <a:spcBef>
                <a:spcPts val="400"/>
              </a:spcBef>
              <a:buNone/>
            </a:pPr>
            <a:endParaRPr lang="en-US" dirty="0"/>
          </a:p>
          <a:p>
            <a:pPr marL="0" indent="0" algn="just">
              <a:spcBef>
                <a:spcPts val="400"/>
              </a:spcBef>
              <a:buNone/>
            </a:pPr>
            <a:r>
              <a:rPr lang="en-US" dirty="0"/>
              <a:t>While a written reference may be sufficient, more senior roles are likely to require a phone conversation with a past employer or supervisor will get to a true insight.  Contact the referees in advance (or ask the candidate to do so) and book in a specific time for a conversation</a:t>
            </a:r>
            <a:endParaRPr lang="en-IE" b="1" dirty="0"/>
          </a:p>
        </p:txBody>
      </p:sp>
      <p:sp>
        <p:nvSpPr>
          <p:cNvPr id="6" name="Text Placeholder 5">
            <a:extLst>
              <a:ext uri="{FF2B5EF4-FFF2-40B4-BE49-F238E27FC236}">
                <a16:creationId xmlns:a16="http://schemas.microsoft.com/office/drawing/2014/main" id="{AE86930C-B778-F649-83EB-9AA450CEEF27}"/>
              </a:ext>
            </a:extLst>
          </p:cNvPr>
          <p:cNvSpPr>
            <a:spLocks noGrp="1"/>
          </p:cNvSpPr>
          <p:nvPr>
            <p:ph type="body" sz="quarter" idx="21"/>
          </p:nvPr>
        </p:nvSpPr>
        <p:spPr>
          <a:xfrm>
            <a:off x="2495266" y="840197"/>
            <a:ext cx="4019834" cy="857158"/>
          </a:xfrm>
        </p:spPr>
        <p:txBody>
          <a:bodyPr/>
          <a:lstStyle/>
          <a:p>
            <a:r>
              <a:rPr lang="en-US" dirty="0">
                <a:solidFill>
                  <a:srgbClr val="EE7123"/>
                </a:solidFill>
              </a:rPr>
              <a:t>CHECK REFERENCES     </a:t>
            </a:r>
            <a:endParaRPr lang="en-IE" dirty="0">
              <a:solidFill>
                <a:srgbClr val="EE7123"/>
              </a:solidFill>
            </a:endParaRPr>
          </a:p>
        </p:txBody>
      </p:sp>
      <p:pic>
        <p:nvPicPr>
          <p:cNvPr id="3" name="Graphic 2" descr="Checklist RTL">
            <a:extLst>
              <a:ext uri="{FF2B5EF4-FFF2-40B4-BE49-F238E27FC236}">
                <a16:creationId xmlns:a16="http://schemas.microsoft.com/office/drawing/2014/main" id="{8773B443-4342-4D4A-9FC2-36156AB52CB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0" y="749300"/>
            <a:ext cx="711200" cy="711200"/>
          </a:xfrm>
          <a:prstGeom prst="rect">
            <a:avLst/>
          </a:prstGeom>
        </p:spPr>
      </p:pic>
      <p:pic>
        <p:nvPicPr>
          <p:cNvPr id="4" name="Picture 3" descr="A drawing of a face&#10;&#10;Description automatically generated">
            <a:extLst>
              <a:ext uri="{FF2B5EF4-FFF2-40B4-BE49-F238E27FC236}">
                <a16:creationId xmlns:a16="http://schemas.microsoft.com/office/drawing/2014/main" id="{26D180A2-FE84-4344-B4F0-114D99FFD047}"/>
              </a:ext>
            </a:extLst>
          </p:cNvPr>
          <p:cNvPicPr>
            <a:picLocks noChangeAspect="1"/>
          </p:cNvPicPr>
          <p:nvPr/>
        </p:nvPicPr>
        <p:blipFill>
          <a:blip r:embed="rId4" cstate="screen">
            <a:extLst>
              <a:ext uri="{28A0092B-C50C-407E-A947-70E740481C1C}">
                <a14:useLocalDpi xmlns:a14="http://schemas.microsoft.com/office/drawing/2010/main"/>
              </a:ext>
              <a:ext uri="{837473B0-CC2E-450A-ABE3-18F120FF3D39}">
                <a1611:picAttrSrcUrl xmlns:a1611="http://schemas.microsoft.com/office/drawing/2016/11/main" r:id="rId5"/>
              </a:ext>
            </a:extLst>
          </a:blip>
          <a:stretch>
            <a:fillRect/>
          </a:stretch>
        </p:blipFill>
        <p:spPr>
          <a:xfrm>
            <a:off x="111794" y="2754980"/>
            <a:ext cx="3473853" cy="3872188"/>
          </a:xfrm>
          <a:prstGeom prst="rect">
            <a:avLst/>
          </a:prstGeom>
        </p:spPr>
      </p:pic>
    </p:spTree>
    <p:extLst>
      <p:ext uri="{BB962C8B-B14F-4D97-AF65-F5344CB8AC3E}">
        <p14:creationId xmlns:p14="http://schemas.microsoft.com/office/powerpoint/2010/main" val="331946369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39855D93-12B7-1D4F-8083-775E9574A565}"/>
              </a:ext>
            </a:extLst>
          </p:cNvPr>
          <p:cNvSpPr>
            <a:spLocks noGrp="1"/>
          </p:cNvSpPr>
          <p:nvPr>
            <p:ph type="body" sz="quarter" idx="20"/>
          </p:nvPr>
        </p:nvSpPr>
        <p:spPr>
          <a:xfrm>
            <a:off x="2495266" y="1754551"/>
            <a:ext cx="9201434" cy="3872188"/>
          </a:xfrm>
        </p:spPr>
        <p:txBody>
          <a:bodyPr/>
          <a:lstStyle/>
          <a:p>
            <a:pPr marL="0" indent="0" algn="just">
              <a:spcBef>
                <a:spcPts val="400"/>
              </a:spcBef>
              <a:buNone/>
            </a:pPr>
            <a:r>
              <a:rPr lang="en-US" dirty="0"/>
              <a:t>Remember, personal references from the candidate’s friends or family are highly unlikely to yield objective feedback. If the candidate had no previous paid employment, talk to someone who has worked with them on a volunteer or extracurricular basis.  </a:t>
            </a:r>
          </a:p>
          <a:p>
            <a:pPr marL="0" indent="0" algn="just">
              <a:spcBef>
                <a:spcPts val="400"/>
              </a:spcBef>
              <a:buNone/>
            </a:pPr>
            <a:endParaRPr lang="en-US" dirty="0"/>
          </a:p>
          <a:p>
            <a:pPr marL="0" indent="0" algn="just">
              <a:spcBef>
                <a:spcPts val="400"/>
              </a:spcBef>
              <a:buNone/>
            </a:pPr>
            <a:r>
              <a:rPr lang="en-US" dirty="0"/>
              <a:t>Please note, you should always have your candidate’s permission to contact referees. Many jobseekers will prefer you not to contact their referees until an offer is made and accepted, especially if they are a current employer.</a:t>
            </a:r>
            <a:endParaRPr lang="en-IE" b="1" dirty="0"/>
          </a:p>
        </p:txBody>
      </p:sp>
      <p:sp>
        <p:nvSpPr>
          <p:cNvPr id="6" name="Text Placeholder 5">
            <a:extLst>
              <a:ext uri="{FF2B5EF4-FFF2-40B4-BE49-F238E27FC236}">
                <a16:creationId xmlns:a16="http://schemas.microsoft.com/office/drawing/2014/main" id="{AE86930C-B778-F649-83EB-9AA450CEEF27}"/>
              </a:ext>
            </a:extLst>
          </p:cNvPr>
          <p:cNvSpPr>
            <a:spLocks noGrp="1"/>
          </p:cNvSpPr>
          <p:nvPr>
            <p:ph type="body" sz="quarter" idx="21"/>
          </p:nvPr>
        </p:nvSpPr>
        <p:spPr>
          <a:xfrm>
            <a:off x="2495266" y="840197"/>
            <a:ext cx="4019834" cy="857158"/>
          </a:xfrm>
        </p:spPr>
        <p:txBody>
          <a:bodyPr/>
          <a:lstStyle/>
          <a:p>
            <a:r>
              <a:rPr lang="en-US" dirty="0">
                <a:solidFill>
                  <a:srgbClr val="EE7123"/>
                </a:solidFill>
              </a:rPr>
              <a:t>CHECK REFERENCES     </a:t>
            </a:r>
            <a:endParaRPr lang="en-IE" dirty="0">
              <a:solidFill>
                <a:srgbClr val="EE7123"/>
              </a:solidFill>
            </a:endParaRPr>
          </a:p>
        </p:txBody>
      </p:sp>
      <p:pic>
        <p:nvPicPr>
          <p:cNvPr id="3" name="Graphic 2" descr="Checklist RTL">
            <a:extLst>
              <a:ext uri="{FF2B5EF4-FFF2-40B4-BE49-F238E27FC236}">
                <a16:creationId xmlns:a16="http://schemas.microsoft.com/office/drawing/2014/main" id="{8773B443-4342-4D4A-9FC2-36156AB52CB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0" y="749300"/>
            <a:ext cx="711200" cy="711200"/>
          </a:xfrm>
          <a:prstGeom prst="rect">
            <a:avLst/>
          </a:prstGeom>
        </p:spPr>
      </p:pic>
    </p:spTree>
    <p:extLst>
      <p:ext uri="{BB962C8B-B14F-4D97-AF65-F5344CB8AC3E}">
        <p14:creationId xmlns:p14="http://schemas.microsoft.com/office/powerpoint/2010/main" val="374849129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39855D93-12B7-1D4F-8083-775E9574A565}"/>
              </a:ext>
            </a:extLst>
          </p:cNvPr>
          <p:cNvSpPr>
            <a:spLocks noGrp="1"/>
          </p:cNvSpPr>
          <p:nvPr>
            <p:ph type="body" sz="quarter" idx="20"/>
          </p:nvPr>
        </p:nvSpPr>
        <p:spPr>
          <a:xfrm>
            <a:off x="2495266" y="1652951"/>
            <a:ext cx="9569734" cy="3872188"/>
          </a:xfrm>
        </p:spPr>
        <p:txBody>
          <a:bodyPr/>
          <a:lstStyle/>
          <a:p>
            <a:pPr marL="0" indent="0">
              <a:buNone/>
            </a:pPr>
            <a:r>
              <a:rPr lang="en-US" b="1" dirty="0"/>
              <a:t>Depending on the role, questions to put to the referees include:</a:t>
            </a:r>
          </a:p>
          <a:p>
            <a:pPr marL="0" indent="0">
              <a:buNone/>
            </a:pPr>
            <a:endParaRPr lang="en-IE" sz="1000" b="1" dirty="0"/>
          </a:p>
          <a:p>
            <a:pPr lvl="0">
              <a:spcBef>
                <a:spcPts val="400"/>
              </a:spcBef>
            </a:pPr>
            <a:r>
              <a:rPr lang="en-US" dirty="0"/>
              <a:t>Dates of employment, Job title and main responsibilities</a:t>
            </a:r>
            <a:endParaRPr lang="en-IE" b="1" dirty="0"/>
          </a:p>
          <a:p>
            <a:pPr lvl="0">
              <a:spcBef>
                <a:spcPts val="400"/>
              </a:spcBef>
            </a:pPr>
            <a:r>
              <a:rPr lang="en-US" dirty="0"/>
              <a:t>What were the main responsibilities of the candidate in their last role?</a:t>
            </a:r>
            <a:endParaRPr lang="en-IE" b="1" dirty="0"/>
          </a:p>
          <a:p>
            <a:pPr lvl="0">
              <a:spcBef>
                <a:spcPts val="400"/>
              </a:spcBef>
            </a:pPr>
            <a:r>
              <a:rPr lang="en-US" dirty="0"/>
              <a:t>What are the candidate’s greatest strengths?</a:t>
            </a:r>
            <a:endParaRPr lang="en-IE" b="1" dirty="0"/>
          </a:p>
          <a:p>
            <a:pPr lvl="0">
              <a:spcBef>
                <a:spcPts val="400"/>
              </a:spcBef>
            </a:pPr>
            <a:r>
              <a:rPr lang="en-US" dirty="0"/>
              <a:t>Do you think the candidate is qualified for this new role?</a:t>
            </a:r>
            <a:endParaRPr lang="en-IE" b="1" dirty="0"/>
          </a:p>
          <a:p>
            <a:pPr lvl="0">
              <a:spcBef>
                <a:spcPts val="400"/>
              </a:spcBef>
            </a:pPr>
            <a:r>
              <a:rPr lang="en-US" dirty="0"/>
              <a:t>How well did the candidate handle a specific skill or situation?</a:t>
            </a:r>
            <a:endParaRPr lang="en-IE" b="1" dirty="0"/>
          </a:p>
          <a:p>
            <a:pPr lvl="0">
              <a:spcBef>
                <a:spcPts val="400"/>
              </a:spcBef>
            </a:pPr>
            <a:r>
              <a:rPr lang="en-US" dirty="0"/>
              <a:t>What kind of management style did the candidate respond best to?</a:t>
            </a:r>
            <a:endParaRPr lang="en-IE" b="1" dirty="0"/>
          </a:p>
          <a:p>
            <a:pPr lvl="0">
              <a:spcBef>
                <a:spcPts val="400"/>
              </a:spcBef>
            </a:pPr>
            <a:r>
              <a:rPr lang="en-US" dirty="0"/>
              <a:t>Attendance record and if they were reliable, honest, hardworking </a:t>
            </a:r>
            <a:r>
              <a:rPr lang="en-US" dirty="0" err="1"/>
              <a:t>etc</a:t>
            </a:r>
            <a:endParaRPr lang="en-IE" b="1" dirty="0"/>
          </a:p>
          <a:p>
            <a:pPr lvl="0">
              <a:spcBef>
                <a:spcPts val="400"/>
              </a:spcBef>
            </a:pPr>
            <a:r>
              <a:rPr lang="en-US" dirty="0"/>
              <a:t>What was the candidate’s reason for leaving ?</a:t>
            </a:r>
            <a:endParaRPr lang="en-IE" b="1" dirty="0"/>
          </a:p>
          <a:p>
            <a:pPr lvl="0">
              <a:spcBef>
                <a:spcPts val="400"/>
              </a:spcBef>
            </a:pPr>
            <a:r>
              <a:rPr lang="en-US" dirty="0"/>
              <a:t>Any disciplinary actions taken against them OR if there are any reasons why they should not be employed?</a:t>
            </a:r>
            <a:endParaRPr lang="en-IE" b="1" dirty="0"/>
          </a:p>
        </p:txBody>
      </p:sp>
      <p:sp>
        <p:nvSpPr>
          <p:cNvPr id="6" name="Text Placeholder 5">
            <a:extLst>
              <a:ext uri="{FF2B5EF4-FFF2-40B4-BE49-F238E27FC236}">
                <a16:creationId xmlns:a16="http://schemas.microsoft.com/office/drawing/2014/main" id="{AE86930C-B778-F649-83EB-9AA450CEEF27}"/>
              </a:ext>
            </a:extLst>
          </p:cNvPr>
          <p:cNvSpPr>
            <a:spLocks noGrp="1"/>
          </p:cNvSpPr>
          <p:nvPr>
            <p:ph type="body" sz="quarter" idx="21"/>
          </p:nvPr>
        </p:nvSpPr>
        <p:spPr>
          <a:xfrm>
            <a:off x="2495266" y="840197"/>
            <a:ext cx="4019834" cy="857158"/>
          </a:xfrm>
        </p:spPr>
        <p:txBody>
          <a:bodyPr/>
          <a:lstStyle/>
          <a:p>
            <a:r>
              <a:rPr lang="en-US" dirty="0">
                <a:solidFill>
                  <a:srgbClr val="EE7123"/>
                </a:solidFill>
              </a:rPr>
              <a:t>CHECK REFERENCES     </a:t>
            </a:r>
            <a:endParaRPr lang="en-IE" dirty="0">
              <a:solidFill>
                <a:srgbClr val="EE7123"/>
              </a:solidFill>
            </a:endParaRPr>
          </a:p>
        </p:txBody>
      </p:sp>
      <p:pic>
        <p:nvPicPr>
          <p:cNvPr id="3" name="Graphic 2" descr="Checklist RTL">
            <a:extLst>
              <a:ext uri="{FF2B5EF4-FFF2-40B4-BE49-F238E27FC236}">
                <a16:creationId xmlns:a16="http://schemas.microsoft.com/office/drawing/2014/main" id="{8773B443-4342-4D4A-9FC2-36156AB52CB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0" y="749300"/>
            <a:ext cx="711200" cy="711200"/>
          </a:xfrm>
          <a:prstGeom prst="rect">
            <a:avLst/>
          </a:prstGeom>
        </p:spPr>
      </p:pic>
    </p:spTree>
    <p:extLst>
      <p:ext uri="{BB962C8B-B14F-4D97-AF65-F5344CB8AC3E}">
        <p14:creationId xmlns:p14="http://schemas.microsoft.com/office/powerpoint/2010/main" val="21537312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6"/>
          </p:nvPr>
        </p:nvSpPr>
        <p:spPr>
          <a:xfrm>
            <a:off x="6096000" y="660400"/>
            <a:ext cx="5365168" cy="857504"/>
          </a:xfrm>
        </p:spPr>
        <p:txBody>
          <a:bodyPr>
            <a:noAutofit/>
          </a:bodyPr>
          <a:lstStyle/>
          <a:p>
            <a:pPr algn="r"/>
            <a:r>
              <a:rPr lang="en-US" dirty="0"/>
              <a:t>4.2 PREPARE TO ONBOARD</a:t>
            </a:r>
          </a:p>
        </p:txBody>
      </p:sp>
      <p:sp>
        <p:nvSpPr>
          <p:cNvPr id="6" name="Text Placeholder 5"/>
          <p:cNvSpPr>
            <a:spLocks noGrp="1"/>
          </p:cNvSpPr>
          <p:nvPr>
            <p:ph type="body" sz="quarter" idx="17"/>
          </p:nvPr>
        </p:nvSpPr>
        <p:spPr/>
        <p:txBody>
          <a:bodyPr/>
          <a:lstStyle/>
          <a:p>
            <a:pPr algn="just"/>
            <a:r>
              <a:rPr lang="en-US" dirty="0"/>
              <a:t>Recruitment can be an expensive process but it is vital that you invest wisely to attract a strong choice of suitable candidates to choose from.    </a:t>
            </a:r>
          </a:p>
          <a:p>
            <a:pPr algn="just"/>
            <a:endParaRPr lang="en-US" dirty="0"/>
          </a:p>
          <a:p>
            <a:pPr algn="just"/>
            <a:r>
              <a:rPr lang="en-US" dirty="0"/>
              <a:t>You have an immediate choice to make – you can manage the recruitment process yourself or hire a third-party recruitment agency</a:t>
            </a:r>
            <a:r>
              <a:rPr lang="en-IE" dirty="0"/>
              <a:t> </a:t>
            </a:r>
          </a:p>
        </p:txBody>
      </p:sp>
      <p:pic>
        <p:nvPicPr>
          <p:cNvPr id="3" name="Picture Placeholder 2" descr="A person sitting on a table&#10;&#10;Description automatically generated">
            <a:extLst>
              <a:ext uri="{FF2B5EF4-FFF2-40B4-BE49-F238E27FC236}">
                <a16:creationId xmlns:a16="http://schemas.microsoft.com/office/drawing/2014/main" id="{403BA1C8-E672-CB40-8A1F-2C866B9F101A}"/>
              </a:ext>
            </a:extLst>
          </p:cNvPr>
          <p:cNvPicPr>
            <a:picLocks noGrp="1" noChangeAspect="1"/>
          </p:cNvPicPr>
          <p:nvPr>
            <p:ph type="pic" sz="quarter" idx="18"/>
          </p:nvPr>
        </p:nvPicPr>
        <p:blipFill>
          <a:blip r:embed="rId2"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387325066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descr="A person standing in a kitchen&#10;&#10;Description automatically generated">
            <a:extLst>
              <a:ext uri="{FF2B5EF4-FFF2-40B4-BE49-F238E27FC236}">
                <a16:creationId xmlns:a16="http://schemas.microsoft.com/office/drawing/2014/main" id="{37388D45-DB7E-614A-9339-CEE2C821B98D}"/>
              </a:ext>
            </a:extLst>
          </p:cNvPr>
          <p:cNvPicPr>
            <a:picLocks noGrp="1" noChangeAspect="1"/>
          </p:cNvPicPr>
          <p:nvPr>
            <p:ph type="pic" sz="quarter" idx="18"/>
          </p:nvPr>
        </p:nvPicPr>
        <p:blipFill rotWithShape="1">
          <a:blip r:embed="rId2" cstate="screen">
            <a:extLst>
              <a:ext uri="{28A0092B-C50C-407E-A947-70E740481C1C}">
                <a14:useLocalDpi xmlns:a14="http://schemas.microsoft.com/office/drawing/2010/main"/>
              </a:ext>
            </a:extLst>
          </a:blip>
          <a:srcRect b="-70"/>
          <a:stretch/>
        </p:blipFill>
        <p:spPr>
          <a:xfrm flipH="1">
            <a:off x="6325641" y="4724"/>
            <a:ext cx="5850251" cy="6782936"/>
          </a:xfrm>
        </p:spPr>
      </p:pic>
      <p:sp>
        <p:nvSpPr>
          <p:cNvPr id="5" name="Text Placeholder 4">
            <a:extLst>
              <a:ext uri="{FF2B5EF4-FFF2-40B4-BE49-F238E27FC236}">
                <a16:creationId xmlns:a16="http://schemas.microsoft.com/office/drawing/2014/main" id="{95A80147-B94E-D446-99CE-BEF636AAB51C}"/>
              </a:ext>
            </a:extLst>
          </p:cNvPr>
          <p:cNvSpPr>
            <a:spLocks noGrp="1"/>
          </p:cNvSpPr>
          <p:nvPr>
            <p:ph type="body" sz="quarter" idx="16"/>
          </p:nvPr>
        </p:nvSpPr>
        <p:spPr/>
        <p:txBody>
          <a:bodyPr/>
          <a:lstStyle/>
          <a:p>
            <a:pPr algn="l"/>
            <a:r>
              <a:rPr lang="en-US" dirty="0"/>
              <a:t>MAKING THE JOB OFFER</a:t>
            </a:r>
            <a:endParaRPr lang="en-IE" dirty="0"/>
          </a:p>
          <a:p>
            <a:pPr algn="l"/>
            <a:endParaRPr lang="en-US" dirty="0"/>
          </a:p>
        </p:txBody>
      </p:sp>
      <p:sp>
        <p:nvSpPr>
          <p:cNvPr id="6" name="Text Placeholder 5">
            <a:extLst>
              <a:ext uri="{FF2B5EF4-FFF2-40B4-BE49-F238E27FC236}">
                <a16:creationId xmlns:a16="http://schemas.microsoft.com/office/drawing/2014/main" id="{FFE04B40-DA55-F649-B2E4-BC3DE98B6AA2}"/>
              </a:ext>
            </a:extLst>
          </p:cNvPr>
          <p:cNvSpPr>
            <a:spLocks noGrp="1"/>
          </p:cNvSpPr>
          <p:nvPr>
            <p:ph type="body" sz="quarter" idx="17"/>
          </p:nvPr>
        </p:nvSpPr>
        <p:spPr>
          <a:xfrm>
            <a:off x="823804" y="2049331"/>
            <a:ext cx="4891196" cy="2865569"/>
          </a:xfrm>
        </p:spPr>
        <p:txBody>
          <a:bodyPr/>
          <a:lstStyle/>
          <a:p>
            <a:pPr algn="l">
              <a:lnSpc>
                <a:spcPct val="100000"/>
              </a:lnSpc>
            </a:pPr>
            <a:r>
              <a:rPr lang="en-US" dirty="0" err="1"/>
              <a:t>Jorg</a:t>
            </a:r>
            <a:r>
              <a:rPr lang="en-US" dirty="0"/>
              <a:t> </a:t>
            </a:r>
            <a:r>
              <a:rPr lang="en-US" dirty="0" err="1"/>
              <a:t>Stegemann</a:t>
            </a:r>
            <a:r>
              <a:rPr lang="en-US" dirty="0"/>
              <a:t>, a recruiter              and director at Experis Executive a division of </a:t>
            </a:r>
            <a:r>
              <a:rPr lang="en-US" dirty="0" err="1"/>
              <a:t>ManPower</a:t>
            </a:r>
            <a:r>
              <a:rPr lang="en-US" dirty="0"/>
              <a:t> Group, shares…</a:t>
            </a:r>
          </a:p>
          <a:p>
            <a:pPr algn="l">
              <a:lnSpc>
                <a:spcPct val="100000"/>
              </a:lnSpc>
            </a:pPr>
            <a:endParaRPr lang="en-US" dirty="0"/>
          </a:p>
          <a:p>
            <a:pPr algn="l">
              <a:lnSpc>
                <a:spcPct val="100000"/>
              </a:lnSpc>
            </a:pPr>
            <a:r>
              <a:rPr lang="en-US" sz="2600" b="1" dirty="0">
                <a:solidFill>
                  <a:srgbClr val="CE1779"/>
                </a:solidFill>
              </a:rPr>
              <a:t>…the top 9 tips on How to Make the Perfect Job Offer</a:t>
            </a:r>
            <a:endParaRPr lang="en-US" dirty="0"/>
          </a:p>
        </p:txBody>
      </p:sp>
      <p:sp>
        <p:nvSpPr>
          <p:cNvPr id="10" name="Text Placeholder 5">
            <a:extLst>
              <a:ext uri="{FF2B5EF4-FFF2-40B4-BE49-F238E27FC236}">
                <a16:creationId xmlns:a16="http://schemas.microsoft.com/office/drawing/2014/main" id="{21527D3D-F9D5-D845-9FEE-6F230F1C5844}"/>
              </a:ext>
            </a:extLst>
          </p:cNvPr>
          <p:cNvSpPr txBox="1">
            <a:spLocks/>
          </p:cNvSpPr>
          <p:nvPr/>
        </p:nvSpPr>
        <p:spPr>
          <a:xfrm>
            <a:off x="816856" y="5260070"/>
            <a:ext cx="7133344" cy="1163769"/>
          </a:xfrm>
          <a:prstGeom prst="rect">
            <a:avLst/>
          </a:prstGeom>
        </p:spPr>
        <p:txBody>
          <a:bodyPr vert="horz" lIns="91440" tIns="45720" rIns="91440" bIns="45720" rtlCol="0" anchor="b">
            <a:noAutofit/>
          </a:bodyPr>
          <a:lstStyle>
            <a:lvl1pPr marL="0" indent="0" algn="ctr" defTabSz="914400" rtl="0" eaLnBrk="1" latinLnBrk="0" hangingPunct="1">
              <a:lnSpc>
                <a:spcPct val="90000"/>
              </a:lnSpc>
              <a:spcBef>
                <a:spcPts val="1000"/>
              </a:spcBef>
              <a:buFont typeface="Arial"/>
              <a:buNone/>
              <a:defRPr sz="2400" kern="1200" baseline="0">
                <a:solidFill>
                  <a:srgbClr val="6D6E6C"/>
                </a:solidFill>
                <a:latin typeface="+mn-lt"/>
                <a:ea typeface="+mn-ea"/>
                <a:cs typeface="+mn-cs"/>
              </a:defRPr>
            </a:lvl1pPr>
            <a:lvl2pPr marL="4572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l">
              <a:lnSpc>
                <a:spcPct val="100000"/>
              </a:lnSpc>
            </a:pPr>
            <a:endParaRPr lang="en-US" sz="1400" b="1" dirty="0">
              <a:solidFill>
                <a:srgbClr val="CE1779"/>
              </a:solidFill>
            </a:endParaRPr>
          </a:p>
          <a:p>
            <a:pPr algn="l">
              <a:lnSpc>
                <a:spcPct val="100000"/>
              </a:lnSpc>
            </a:pPr>
            <a:r>
              <a:rPr lang="en-US" sz="1400" dirty="0"/>
              <a:t>This article was shared on </a:t>
            </a:r>
            <a:r>
              <a:rPr lang="en-US" sz="1400" dirty="0" err="1"/>
              <a:t>inc.com</a:t>
            </a:r>
            <a:r>
              <a:rPr lang="en-US" sz="1400" dirty="0"/>
              <a:t>:                                                                        </a:t>
            </a:r>
            <a:r>
              <a:rPr lang="en-US" sz="1400" u="sng" dirty="0">
                <a:hlinkClick r:id="rId3"/>
              </a:rPr>
              <a:t>https://www.inc.com/jeff-haden/how-to-make-the-perfect-job-offer-9-tips.html</a:t>
            </a:r>
            <a:endParaRPr lang="en-IE" sz="1400" dirty="0"/>
          </a:p>
          <a:p>
            <a:pPr algn="l">
              <a:lnSpc>
                <a:spcPct val="100000"/>
              </a:lnSpc>
            </a:pPr>
            <a:endParaRPr lang="en-IE" sz="1400" b="1" dirty="0">
              <a:solidFill>
                <a:srgbClr val="CE1779"/>
              </a:solidFill>
            </a:endParaRPr>
          </a:p>
          <a:p>
            <a:pPr algn="l"/>
            <a:endParaRPr lang="en-US" sz="1400" dirty="0"/>
          </a:p>
        </p:txBody>
      </p:sp>
    </p:spTree>
    <p:extLst>
      <p:ext uri="{BB962C8B-B14F-4D97-AF65-F5344CB8AC3E}">
        <p14:creationId xmlns:p14="http://schemas.microsoft.com/office/powerpoint/2010/main" val="411602629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AC7B6CA-280E-EB41-8472-B334B494A9BE}"/>
              </a:ext>
            </a:extLst>
          </p:cNvPr>
          <p:cNvSpPr>
            <a:spLocks noGrp="1"/>
          </p:cNvSpPr>
          <p:nvPr>
            <p:ph type="body" sz="quarter" idx="20"/>
          </p:nvPr>
        </p:nvSpPr>
        <p:spPr>
          <a:xfrm>
            <a:off x="5934176" y="1943100"/>
            <a:ext cx="5856021" cy="3845957"/>
          </a:xfrm>
        </p:spPr>
        <p:txBody>
          <a:bodyPr/>
          <a:lstStyle/>
          <a:p>
            <a:r>
              <a:rPr lang="en-US" dirty="0"/>
              <a:t>If you've made a decision, why wait? Time is always your enemy in your recruiting, exceptional talent is rare. Whenever possible contact the selected candidate later the same day of their final interview or make contact within a day or two at most.</a:t>
            </a:r>
          </a:p>
          <a:p>
            <a:r>
              <a:rPr lang="en-US" dirty="0"/>
              <a:t> </a:t>
            </a:r>
            <a:r>
              <a:rPr lang="en-US" dirty="0" err="1"/>
              <a:t>Jorg</a:t>
            </a:r>
            <a:r>
              <a:rPr lang="en-US" dirty="0"/>
              <a:t> advises </a:t>
            </a:r>
            <a:r>
              <a:rPr lang="en-US" i="1" dirty="0"/>
              <a:t>“not only can you ease the candidate's stress during the post-interview waiting period but you also show how thrilled you are to make them a part of your team”. </a:t>
            </a:r>
            <a:endParaRPr lang="en-IE" i="1" dirty="0"/>
          </a:p>
        </p:txBody>
      </p:sp>
      <p:sp>
        <p:nvSpPr>
          <p:cNvPr id="3" name="Text Placeholder 2">
            <a:extLst>
              <a:ext uri="{FF2B5EF4-FFF2-40B4-BE49-F238E27FC236}">
                <a16:creationId xmlns:a16="http://schemas.microsoft.com/office/drawing/2014/main" id="{A9C2C26A-5D7B-1C49-90F3-45BA682EAF30}"/>
              </a:ext>
            </a:extLst>
          </p:cNvPr>
          <p:cNvSpPr>
            <a:spLocks noGrp="1"/>
          </p:cNvSpPr>
          <p:nvPr>
            <p:ph type="body" sz="quarter" idx="22"/>
          </p:nvPr>
        </p:nvSpPr>
        <p:spPr>
          <a:xfrm>
            <a:off x="5905665" y="761999"/>
            <a:ext cx="5579898" cy="697941"/>
          </a:xfrm>
        </p:spPr>
        <p:txBody>
          <a:bodyPr>
            <a:noAutofit/>
          </a:bodyPr>
          <a:lstStyle/>
          <a:p>
            <a:r>
              <a:rPr lang="en-IE" sz="3200" b="1" dirty="0"/>
              <a:t>MOVE FAST</a:t>
            </a:r>
            <a:endParaRPr lang="en-US" sz="3200" dirty="0"/>
          </a:p>
        </p:txBody>
      </p:sp>
      <p:sp>
        <p:nvSpPr>
          <p:cNvPr id="6" name="Text Placeholder 3">
            <a:extLst>
              <a:ext uri="{FF2B5EF4-FFF2-40B4-BE49-F238E27FC236}">
                <a16:creationId xmlns:a16="http://schemas.microsoft.com/office/drawing/2014/main" id="{B9F3350C-C7E0-3946-8ACC-BDFCD2011762}"/>
              </a:ext>
            </a:extLst>
          </p:cNvPr>
          <p:cNvSpPr txBox="1">
            <a:spLocks/>
          </p:cNvSpPr>
          <p:nvPr/>
        </p:nvSpPr>
        <p:spPr>
          <a:xfrm>
            <a:off x="4419600" y="762000"/>
            <a:ext cx="977900" cy="857158"/>
          </a:xfrm>
          <a:prstGeom prst="rect">
            <a:avLst/>
          </a:prstGeom>
          <a:noFill/>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a:buNone/>
              <a:defRPr sz="3600" i="0" kern="1200">
                <a:solidFill>
                  <a:srgbClr val="6D6E6C"/>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IE" dirty="0">
                <a:solidFill>
                  <a:schemeClr val="bg1"/>
                </a:solidFill>
              </a:rPr>
              <a:t>1</a:t>
            </a:r>
            <a:endParaRPr lang="en-IE" b="1" dirty="0">
              <a:solidFill>
                <a:schemeClr val="bg1"/>
              </a:solidFill>
            </a:endParaRPr>
          </a:p>
        </p:txBody>
      </p:sp>
      <p:sp>
        <p:nvSpPr>
          <p:cNvPr id="9" name="Text Placeholder 3">
            <a:extLst>
              <a:ext uri="{FF2B5EF4-FFF2-40B4-BE49-F238E27FC236}">
                <a16:creationId xmlns:a16="http://schemas.microsoft.com/office/drawing/2014/main" id="{A4E4EC92-4AB2-8448-BA19-8506A7616896}"/>
              </a:ext>
            </a:extLst>
          </p:cNvPr>
          <p:cNvSpPr txBox="1">
            <a:spLocks/>
          </p:cNvSpPr>
          <p:nvPr/>
        </p:nvSpPr>
        <p:spPr>
          <a:xfrm>
            <a:off x="401802" y="357529"/>
            <a:ext cx="2900198" cy="3433969"/>
          </a:xfrm>
          <a:prstGeom prst="rect">
            <a:avLst/>
          </a:prstGeom>
          <a:noFill/>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a:buNone/>
              <a:defRPr sz="3600" i="0" kern="1200">
                <a:solidFill>
                  <a:srgbClr val="6D6E6C"/>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dirty="0"/>
              <a:t>THE </a:t>
            </a:r>
            <a:r>
              <a:rPr lang="en-US" b="1" dirty="0">
                <a:solidFill>
                  <a:srgbClr val="2E95D2"/>
                </a:solidFill>
              </a:rPr>
              <a:t>TOP 9 TIPS </a:t>
            </a:r>
            <a:r>
              <a:rPr lang="en-US" dirty="0"/>
              <a:t>ON HOW TO MAKE </a:t>
            </a:r>
            <a:r>
              <a:rPr lang="en-US" b="1" dirty="0">
                <a:solidFill>
                  <a:srgbClr val="2E95D2"/>
                </a:solidFill>
              </a:rPr>
              <a:t>THE PERFECT JOB OFFER:</a:t>
            </a:r>
            <a:endParaRPr lang="en-IE" b="1" dirty="0">
              <a:solidFill>
                <a:srgbClr val="2E95D2"/>
              </a:solidFill>
            </a:endParaRPr>
          </a:p>
        </p:txBody>
      </p:sp>
      <p:pic>
        <p:nvPicPr>
          <p:cNvPr id="8" name="Picture 7" descr="A hand holding a clock&#10;&#10;Description automatically generated">
            <a:extLst>
              <a:ext uri="{FF2B5EF4-FFF2-40B4-BE49-F238E27FC236}">
                <a16:creationId xmlns:a16="http://schemas.microsoft.com/office/drawing/2014/main" id="{8AC407DD-8165-4BAB-886F-C7870EFB4DEB}"/>
              </a:ext>
            </a:extLst>
          </p:cNvPr>
          <p:cNvPicPr>
            <a:picLocks noChangeAspect="1"/>
          </p:cNvPicPr>
          <p:nvPr/>
        </p:nvPicPr>
        <p:blipFill rotWithShape="1">
          <a:blip r:embed="rId2" cstate="screen">
            <a:extLst>
              <a:ext uri="{28A0092B-C50C-407E-A947-70E740481C1C}">
                <a14:useLocalDpi xmlns:a14="http://schemas.microsoft.com/office/drawing/2010/main"/>
              </a:ext>
              <a:ext uri="{837473B0-CC2E-450A-ABE3-18F120FF3D39}">
                <a1611:picAttrSrcUrl xmlns:a1611="http://schemas.microsoft.com/office/drawing/2016/11/main" r:id="rId3"/>
              </a:ext>
            </a:extLst>
          </a:blip>
          <a:srcRect/>
          <a:stretch/>
        </p:blipFill>
        <p:spPr>
          <a:xfrm>
            <a:off x="0" y="3657599"/>
            <a:ext cx="4283901" cy="3206126"/>
          </a:xfrm>
          <a:prstGeom prst="rect">
            <a:avLst/>
          </a:prstGeom>
        </p:spPr>
      </p:pic>
    </p:spTree>
    <p:extLst>
      <p:ext uri="{BB962C8B-B14F-4D97-AF65-F5344CB8AC3E}">
        <p14:creationId xmlns:p14="http://schemas.microsoft.com/office/powerpoint/2010/main" val="399377487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AC7B6CA-280E-EB41-8472-B334B494A9BE}"/>
              </a:ext>
            </a:extLst>
          </p:cNvPr>
          <p:cNvSpPr>
            <a:spLocks noGrp="1"/>
          </p:cNvSpPr>
          <p:nvPr>
            <p:ph type="body" sz="quarter" idx="20"/>
          </p:nvPr>
        </p:nvSpPr>
        <p:spPr>
          <a:xfrm>
            <a:off x="5934176" y="1943100"/>
            <a:ext cx="5856021" cy="3845957"/>
          </a:xfrm>
        </p:spPr>
        <p:txBody>
          <a:bodyPr/>
          <a:lstStyle/>
          <a:p>
            <a:r>
              <a:rPr lang="en-US" dirty="0"/>
              <a:t>Some companies send emails or letters. Don't. Make a phone call; not only can you convey your excitement, but you can gauge the level of enthusiasm of the selected candidate, too.</a:t>
            </a:r>
            <a:endParaRPr lang="en-IE" dirty="0"/>
          </a:p>
        </p:txBody>
      </p:sp>
      <p:sp>
        <p:nvSpPr>
          <p:cNvPr id="3" name="Text Placeholder 2">
            <a:extLst>
              <a:ext uri="{FF2B5EF4-FFF2-40B4-BE49-F238E27FC236}">
                <a16:creationId xmlns:a16="http://schemas.microsoft.com/office/drawing/2014/main" id="{A9C2C26A-5D7B-1C49-90F3-45BA682EAF30}"/>
              </a:ext>
            </a:extLst>
          </p:cNvPr>
          <p:cNvSpPr>
            <a:spLocks noGrp="1"/>
          </p:cNvSpPr>
          <p:nvPr>
            <p:ph type="body" sz="quarter" idx="22"/>
          </p:nvPr>
        </p:nvSpPr>
        <p:spPr>
          <a:xfrm>
            <a:off x="5905665" y="761999"/>
            <a:ext cx="5579898" cy="697941"/>
          </a:xfrm>
        </p:spPr>
        <p:txBody>
          <a:bodyPr>
            <a:noAutofit/>
          </a:bodyPr>
          <a:lstStyle/>
          <a:p>
            <a:r>
              <a:rPr lang="en-IE" sz="3200" b="1" dirty="0"/>
              <a:t>ALWAYS CALL</a:t>
            </a:r>
            <a:endParaRPr lang="en-US" sz="3200" dirty="0"/>
          </a:p>
        </p:txBody>
      </p:sp>
      <p:sp>
        <p:nvSpPr>
          <p:cNvPr id="6" name="Text Placeholder 3">
            <a:extLst>
              <a:ext uri="{FF2B5EF4-FFF2-40B4-BE49-F238E27FC236}">
                <a16:creationId xmlns:a16="http://schemas.microsoft.com/office/drawing/2014/main" id="{B9F3350C-C7E0-3946-8ACC-BDFCD2011762}"/>
              </a:ext>
            </a:extLst>
          </p:cNvPr>
          <p:cNvSpPr txBox="1">
            <a:spLocks/>
          </p:cNvSpPr>
          <p:nvPr/>
        </p:nvSpPr>
        <p:spPr>
          <a:xfrm>
            <a:off x="4419600" y="762000"/>
            <a:ext cx="977900" cy="857158"/>
          </a:xfrm>
          <a:prstGeom prst="rect">
            <a:avLst/>
          </a:prstGeom>
          <a:noFill/>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a:buNone/>
              <a:defRPr sz="3600" i="0" kern="1200">
                <a:solidFill>
                  <a:srgbClr val="6D6E6C"/>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IE" dirty="0">
                <a:solidFill>
                  <a:schemeClr val="bg1"/>
                </a:solidFill>
              </a:rPr>
              <a:t>2</a:t>
            </a:r>
            <a:endParaRPr lang="en-IE" b="1" dirty="0">
              <a:solidFill>
                <a:schemeClr val="bg1"/>
              </a:solidFill>
            </a:endParaRPr>
          </a:p>
        </p:txBody>
      </p:sp>
      <p:sp>
        <p:nvSpPr>
          <p:cNvPr id="9" name="Text Placeholder 3">
            <a:extLst>
              <a:ext uri="{FF2B5EF4-FFF2-40B4-BE49-F238E27FC236}">
                <a16:creationId xmlns:a16="http://schemas.microsoft.com/office/drawing/2014/main" id="{A4E4EC92-4AB2-8448-BA19-8506A7616896}"/>
              </a:ext>
            </a:extLst>
          </p:cNvPr>
          <p:cNvSpPr txBox="1">
            <a:spLocks/>
          </p:cNvSpPr>
          <p:nvPr/>
        </p:nvSpPr>
        <p:spPr>
          <a:xfrm>
            <a:off x="401802" y="357529"/>
            <a:ext cx="2900198" cy="3433969"/>
          </a:xfrm>
          <a:prstGeom prst="rect">
            <a:avLst/>
          </a:prstGeom>
          <a:noFill/>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a:buNone/>
              <a:defRPr sz="3600" i="0" kern="1200">
                <a:solidFill>
                  <a:srgbClr val="6D6E6C"/>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dirty="0"/>
              <a:t>THE </a:t>
            </a:r>
            <a:r>
              <a:rPr lang="en-US" b="1" dirty="0">
                <a:solidFill>
                  <a:srgbClr val="2E95D2"/>
                </a:solidFill>
              </a:rPr>
              <a:t>TOP 9 TIPS </a:t>
            </a:r>
            <a:r>
              <a:rPr lang="en-US" dirty="0"/>
              <a:t>ON HOW TO MAKE </a:t>
            </a:r>
            <a:r>
              <a:rPr lang="en-US" b="1" dirty="0">
                <a:solidFill>
                  <a:srgbClr val="2E95D2"/>
                </a:solidFill>
              </a:rPr>
              <a:t>THE PERFECT JOB OFFER:</a:t>
            </a:r>
            <a:endParaRPr lang="en-IE" b="1" dirty="0">
              <a:solidFill>
                <a:srgbClr val="2E95D2"/>
              </a:solidFill>
            </a:endParaRPr>
          </a:p>
        </p:txBody>
      </p:sp>
      <p:pic>
        <p:nvPicPr>
          <p:cNvPr id="5" name="Picture 4" descr="A person wearing a suit and tie talking on a cell phone&#10;&#10;Description automatically generated">
            <a:extLst>
              <a:ext uri="{FF2B5EF4-FFF2-40B4-BE49-F238E27FC236}">
                <a16:creationId xmlns:a16="http://schemas.microsoft.com/office/drawing/2014/main" id="{CC645208-0182-4849-A815-B8A261B497DD}"/>
              </a:ext>
            </a:extLst>
          </p:cNvPr>
          <p:cNvPicPr>
            <a:picLocks noChangeAspect="1"/>
          </p:cNvPicPr>
          <p:nvPr/>
        </p:nvPicPr>
        <p:blipFill rotWithShape="1">
          <a:blip r:embed="rId2" cstate="screen">
            <a:extLst>
              <a:ext uri="{28A0092B-C50C-407E-A947-70E740481C1C}">
                <a14:useLocalDpi xmlns:a14="http://schemas.microsoft.com/office/drawing/2010/main"/>
              </a:ext>
              <a:ext uri="{837473B0-CC2E-450A-ABE3-18F120FF3D39}">
                <a1611:picAttrSrcUrl xmlns:a1611="http://schemas.microsoft.com/office/drawing/2016/11/main" r:id="rId3"/>
              </a:ext>
            </a:extLst>
          </a:blip>
          <a:srcRect/>
          <a:stretch/>
        </p:blipFill>
        <p:spPr>
          <a:xfrm>
            <a:off x="-12527" y="3121012"/>
            <a:ext cx="4283901" cy="3718199"/>
          </a:xfrm>
          <a:prstGeom prst="rect">
            <a:avLst/>
          </a:prstGeom>
        </p:spPr>
      </p:pic>
    </p:spTree>
    <p:extLst>
      <p:ext uri="{BB962C8B-B14F-4D97-AF65-F5344CB8AC3E}">
        <p14:creationId xmlns:p14="http://schemas.microsoft.com/office/powerpoint/2010/main" val="160505997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AC7B6CA-280E-EB41-8472-B334B494A9BE}"/>
              </a:ext>
            </a:extLst>
          </p:cNvPr>
          <p:cNvSpPr>
            <a:spLocks noGrp="1"/>
          </p:cNvSpPr>
          <p:nvPr>
            <p:ph type="body" sz="quarter" idx="20"/>
          </p:nvPr>
        </p:nvSpPr>
        <p:spPr>
          <a:xfrm>
            <a:off x="5794476" y="1619159"/>
            <a:ext cx="6257824" cy="4169899"/>
          </a:xfrm>
        </p:spPr>
        <p:txBody>
          <a:bodyPr/>
          <a:lstStyle/>
          <a:p>
            <a:r>
              <a:rPr lang="en-US" dirty="0"/>
              <a:t>Be professional but be enthusiastic. Tell the candidate they were your first choice out of X number CVs. Explain how impressed others are with their background and skills. </a:t>
            </a:r>
          </a:p>
          <a:p>
            <a:pPr>
              <a:lnSpc>
                <a:spcPct val="100000"/>
              </a:lnSpc>
              <a:spcBef>
                <a:spcPts val="200"/>
              </a:spcBef>
            </a:pPr>
            <a:endParaRPr lang="en-US" sz="800" dirty="0"/>
          </a:p>
          <a:p>
            <a:r>
              <a:rPr lang="en-US" dirty="0"/>
              <a:t> </a:t>
            </a:r>
            <a:r>
              <a:rPr lang="en-US" dirty="0" err="1"/>
              <a:t>Jorg</a:t>
            </a:r>
            <a:r>
              <a:rPr lang="en-US" dirty="0"/>
              <a:t> advises </a:t>
            </a:r>
            <a:r>
              <a:rPr lang="en-US" i="1" dirty="0"/>
              <a:t>“It's natural to play your cards close to your vest during the interview and selection process, but once you've made a decision, drop your reserve. Don't worry—conveying your excitement won't affect the salary negotiation process. Remember, the employer-employee relationship doesn't start the first day on the job. It officially starts with the job offer. Make that moment memorable for the candidate”.</a:t>
            </a:r>
            <a:endParaRPr lang="en-IE" i="1" dirty="0"/>
          </a:p>
        </p:txBody>
      </p:sp>
      <p:sp>
        <p:nvSpPr>
          <p:cNvPr id="3" name="Text Placeholder 2">
            <a:extLst>
              <a:ext uri="{FF2B5EF4-FFF2-40B4-BE49-F238E27FC236}">
                <a16:creationId xmlns:a16="http://schemas.microsoft.com/office/drawing/2014/main" id="{A9C2C26A-5D7B-1C49-90F3-45BA682EAF30}"/>
              </a:ext>
            </a:extLst>
          </p:cNvPr>
          <p:cNvSpPr>
            <a:spLocks noGrp="1"/>
          </p:cNvSpPr>
          <p:nvPr>
            <p:ph type="body" sz="quarter" idx="22"/>
          </p:nvPr>
        </p:nvSpPr>
        <p:spPr>
          <a:xfrm>
            <a:off x="5765965" y="762000"/>
            <a:ext cx="5579898" cy="697941"/>
          </a:xfrm>
        </p:spPr>
        <p:txBody>
          <a:bodyPr>
            <a:noAutofit/>
          </a:bodyPr>
          <a:lstStyle/>
          <a:p>
            <a:r>
              <a:rPr lang="en-US" sz="3200" b="1" dirty="0"/>
              <a:t>BE ENTHUSIASTIC</a:t>
            </a:r>
          </a:p>
        </p:txBody>
      </p:sp>
      <p:sp>
        <p:nvSpPr>
          <p:cNvPr id="6" name="Text Placeholder 3">
            <a:extLst>
              <a:ext uri="{FF2B5EF4-FFF2-40B4-BE49-F238E27FC236}">
                <a16:creationId xmlns:a16="http://schemas.microsoft.com/office/drawing/2014/main" id="{B9F3350C-C7E0-3946-8ACC-BDFCD2011762}"/>
              </a:ext>
            </a:extLst>
          </p:cNvPr>
          <p:cNvSpPr txBox="1">
            <a:spLocks/>
          </p:cNvSpPr>
          <p:nvPr/>
        </p:nvSpPr>
        <p:spPr>
          <a:xfrm>
            <a:off x="4419600" y="762000"/>
            <a:ext cx="977900" cy="857158"/>
          </a:xfrm>
          <a:prstGeom prst="rect">
            <a:avLst/>
          </a:prstGeom>
          <a:noFill/>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a:buNone/>
              <a:defRPr sz="3600" i="0" kern="1200">
                <a:solidFill>
                  <a:srgbClr val="6D6E6C"/>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IE" b="1" dirty="0">
                <a:solidFill>
                  <a:schemeClr val="bg1"/>
                </a:solidFill>
              </a:rPr>
              <a:t>3</a:t>
            </a:r>
          </a:p>
        </p:txBody>
      </p:sp>
      <p:sp>
        <p:nvSpPr>
          <p:cNvPr id="9" name="Text Placeholder 3">
            <a:extLst>
              <a:ext uri="{FF2B5EF4-FFF2-40B4-BE49-F238E27FC236}">
                <a16:creationId xmlns:a16="http://schemas.microsoft.com/office/drawing/2014/main" id="{A4E4EC92-4AB2-8448-BA19-8506A7616896}"/>
              </a:ext>
            </a:extLst>
          </p:cNvPr>
          <p:cNvSpPr txBox="1">
            <a:spLocks/>
          </p:cNvSpPr>
          <p:nvPr/>
        </p:nvSpPr>
        <p:spPr>
          <a:xfrm>
            <a:off x="401802" y="357529"/>
            <a:ext cx="2900198" cy="3433969"/>
          </a:xfrm>
          <a:prstGeom prst="rect">
            <a:avLst/>
          </a:prstGeom>
          <a:noFill/>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a:buNone/>
              <a:defRPr sz="3600" i="0" kern="1200">
                <a:solidFill>
                  <a:srgbClr val="6D6E6C"/>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dirty="0"/>
              <a:t>THE </a:t>
            </a:r>
            <a:r>
              <a:rPr lang="en-US" b="1" dirty="0">
                <a:solidFill>
                  <a:srgbClr val="2E95D2"/>
                </a:solidFill>
              </a:rPr>
              <a:t>TOP 9 TIPS </a:t>
            </a:r>
            <a:r>
              <a:rPr lang="en-US" dirty="0"/>
              <a:t>ON HOW TO MAKE </a:t>
            </a:r>
            <a:r>
              <a:rPr lang="en-US" b="1" dirty="0">
                <a:solidFill>
                  <a:srgbClr val="2E95D2"/>
                </a:solidFill>
              </a:rPr>
              <a:t>THE PERFECT JOB OFFER:</a:t>
            </a:r>
            <a:endParaRPr lang="en-IE" b="1" dirty="0">
              <a:solidFill>
                <a:srgbClr val="2E95D2"/>
              </a:solidFill>
            </a:endParaRPr>
          </a:p>
        </p:txBody>
      </p:sp>
      <p:pic>
        <p:nvPicPr>
          <p:cNvPr id="5" name="Picture 4" descr="A person standing next to a person&#10;&#10;Description automatically generated">
            <a:extLst>
              <a:ext uri="{FF2B5EF4-FFF2-40B4-BE49-F238E27FC236}">
                <a16:creationId xmlns:a16="http://schemas.microsoft.com/office/drawing/2014/main" id="{B9A1E8C8-197D-4E18-900C-85AEC8DA4B07}"/>
              </a:ext>
            </a:extLst>
          </p:cNvPr>
          <p:cNvPicPr>
            <a:picLocks noChangeAspect="1"/>
          </p:cNvPicPr>
          <p:nvPr/>
        </p:nvPicPr>
        <p:blipFill rotWithShape="1">
          <a:blip r:embed="rId2" cstate="screen">
            <a:extLst>
              <a:ext uri="{28A0092B-C50C-407E-A947-70E740481C1C}">
                <a14:useLocalDpi xmlns:a14="http://schemas.microsoft.com/office/drawing/2010/main"/>
              </a:ext>
              <a:ext uri="{837473B0-CC2E-450A-ABE3-18F120FF3D39}">
                <a1611:picAttrSrcUrl xmlns:a1611="http://schemas.microsoft.com/office/drawing/2016/11/main" r:id="rId3"/>
              </a:ext>
            </a:extLst>
          </a:blip>
          <a:srcRect/>
          <a:stretch/>
        </p:blipFill>
        <p:spPr>
          <a:xfrm>
            <a:off x="-1" y="2941456"/>
            <a:ext cx="4233797" cy="3916544"/>
          </a:xfrm>
          <a:prstGeom prst="rect">
            <a:avLst/>
          </a:prstGeom>
        </p:spPr>
      </p:pic>
    </p:spTree>
    <p:extLst>
      <p:ext uri="{BB962C8B-B14F-4D97-AF65-F5344CB8AC3E}">
        <p14:creationId xmlns:p14="http://schemas.microsoft.com/office/powerpoint/2010/main" val="113002612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AC7B6CA-280E-EB41-8472-B334B494A9BE}"/>
              </a:ext>
            </a:extLst>
          </p:cNvPr>
          <p:cNvSpPr>
            <a:spLocks noGrp="1"/>
          </p:cNvSpPr>
          <p:nvPr>
            <p:ph type="body" sz="quarter" idx="20"/>
          </p:nvPr>
        </p:nvSpPr>
        <p:spPr>
          <a:xfrm>
            <a:off x="5934176" y="1943100"/>
            <a:ext cx="5856021" cy="3845957"/>
          </a:xfrm>
        </p:spPr>
        <p:txBody>
          <a:bodyPr/>
          <a:lstStyle/>
          <a:p>
            <a:r>
              <a:rPr lang="en-US" dirty="0"/>
              <a:t>Generally speaking, candidates expect a pay increase when they change jobs. </a:t>
            </a:r>
          </a:p>
          <a:p>
            <a:r>
              <a:rPr lang="en-US" dirty="0" err="1"/>
              <a:t>Jorg</a:t>
            </a:r>
            <a:r>
              <a:rPr lang="en-US" dirty="0"/>
              <a:t> advises never offer a salary below their current salary unless there are concrete, objective reasons to do so—and even then, think hard about it.  </a:t>
            </a:r>
          </a:p>
          <a:p>
            <a:r>
              <a:rPr lang="en-US" dirty="0"/>
              <a:t>A 10% increase on current salary is regarded as a benchmark number. </a:t>
            </a:r>
            <a:endParaRPr lang="en-IE" dirty="0"/>
          </a:p>
        </p:txBody>
      </p:sp>
      <p:sp>
        <p:nvSpPr>
          <p:cNvPr id="3" name="Text Placeholder 2">
            <a:extLst>
              <a:ext uri="{FF2B5EF4-FFF2-40B4-BE49-F238E27FC236}">
                <a16:creationId xmlns:a16="http://schemas.microsoft.com/office/drawing/2014/main" id="{A9C2C26A-5D7B-1C49-90F3-45BA682EAF30}"/>
              </a:ext>
            </a:extLst>
          </p:cNvPr>
          <p:cNvSpPr>
            <a:spLocks noGrp="1"/>
          </p:cNvSpPr>
          <p:nvPr>
            <p:ph type="body" sz="quarter" idx="22"/>
          </p:nvPr>
        </p:nvSpPr>
        <p:spPr>
          <a:xfrm>
            <a:off x="5905665" y="761999"/>
            <a:ext cx="5579898" cy="697941"/>
          </a:xfrm>
        </p:spPr>
        <p:txBody>
          <a:bodyPr>
            <a:noAutofit/>
          </a:bodyPr>
          <a:lstStyle/>
          <a:p>
            <a:r>
              <a:rPr lang="en-US" sz="3200" b="1" dirty="0"/>
              <a:t>APPLY THE 10% RULE</a:t>
            </a:r>
          </a:p>
        </p:txBody>
      </p:sp>
      <p:sp>
        <p:nvSpPr>
          <p:cNvPr id="6" name="Text Placeholder 3">
            <a:extLst>
              <a:ext uri="{FF2B5EF4-FFF2-40B4-BE49-F238E27FC236}">
                <a16:creationId xmlns:a16="http://schemas.microsoft.com/office/drawing/2014/main" id="{B9F3350C-C7E0-3946-8ACC-BDFCD2011762}"/>
              </a:ext>
            </a:extLst>
          </p:cNvPr>
          <p:cNvSpPr txBox="1">
            <a:spLocks/>
          </p:cNvSpPr>
          <p:nvPr/>
        </p:nvSpPr>
        <p:spPr>
          <a:xfrm>
            <a:off x="4419600" y="762000"/>
            <a:ext cx="977900" cy="857158"/>
          </a:xfrm>
          <a:prstGeom prst="rect">
            <a:avLst/>
          </a:prstGeom>
          <a:noFill/>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a:buNone/>
              <a:defRPr sz="3600" i="0" kern="1200">
                <a:solidFill>
                  <a:srgbClr val="6D6E6C"/>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IE" dirty="0">
                <a:solidFill>
                  <a:schemeClr val="bg1"/>
                </a:solidFill>
              </a:rPr>
              <a:t>4</a:t>
            </a:r>
            <a:endParaRPr lang="en-IE" b="1" dirty="0">
              <a:solidFill>
                <a:schemeClr val="bg1"/>
              </a:solidFill>
            </a:endParaRPr>
          </a:p>
        </p:txBody>
      </p:sp>
      <p:sp>
        <p:nvSpPr>
          <p:cNvPr id="9" name="Text Placeholder 3">
            <a:extLst>
              <a:ext uri="{FF2B5EF4-FFF2-40B4-BE49-F238E27FC236}">
                <a16:creationId xmlns:a16="http://schemas.microsoft.com/office/drawing/2014/main" id="{A4E4EC92-4AB2-8448-BA19-8506A7616896}"/>
              </a:ext>
            </a:extLst>
          </p:cNvPr>
          <p:cNvSpPr txBox="1">
            <a:spLocks/>
          </p:cNvSpPr>
          <p:nvPr/>
        </p:nvSpPr>
        <p:spPr>
          <a:xfrm>
            <a:off x="401802" y="357529"/>
            <a:ext cx="2900198" cy="3433969"/>
          </a:xfrm>
          <a:prstGeom prst="rect">
            <a:avLst/>
          </a:prstGeom>
          <a:noFill/>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a:buNone/>
              <a:defRPr sz="3600" i="0" kern="1200">
                <a:solidFill>
                  <a:srgbClr val="6D6E6C"/>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dirty="0"/>
              <a:t>THE </a:t>
            </a:r>
            <a:r>
              <a:rPr lang="en-US" b="1" dirty="0">
                <a:solidFill>
                  <a:srgbClr val="2E95D2"/>
                </a:solidFill>
              </a:rPr>
              <a:t>TOP 9 TIPS </a:t>
            </a:r>
            <a:r>
              <a:rPr lang="en-US" dirty="0"/>
              <a:t>ON HOW TO MAKE </a:t>
            </a:r>
            <a:r>
              <a:rPr lang="en-US" b="1" dirty="0">
                <a:solidFill>
                  <a:srgbClr val="2E95D2"/>
                </a:solidFill>
              </a:rPr>
              <a:t>THE PERFECT JOB OFFER:</a:t>
            </a:r>
            <a:endParaRPr lang="en-IE" b="1" dirty="0">
              <a:solidFill>
                <a:srgbClr val="2E95D2"/>
              </a:solidFill>
            </a:endParaRPr>
          </a:p>
        </p:txBody>
      </p:sp>
      <p:pic>
        <p:nvPicPr>
          <p:cNvPr id="5" name="Picture 4" descr="A person in a suit and tie&#10;&#10;Description automatically generated">
            <a:extLst>
              <a:ext uri="{FF2B5EF4-FFF2-40B4-BE49-F238E27FC236}">
                <a16:creationId xmlns:a16="http://schemas.microsoft.com/office/drawing/2014/main" id="{B45878E4-C4E7-4BB2-845B-C8F966B0AD9E}"/>
              </a:ext>
            </a:extLst>
          </p:cNvPr>
          <p:cNvPicPr>
            <a:picLocks noChangeAspect="1"/>
          </p:cNvPicPr>
          <p:nvPr/>
        </p:nvPicPr>
        <p:blipFill rotWithShape="1">
          <a:blip r:embed="rId2" cstate="screen">
            <a:extLst>
              <a:ext uri="{28A0092B-C50C-407E-A947-70E740481C1C}">
                <a14:useLocalDpi xmlns:a14="http://schemas.microsoft.com/office/drawing/2010/main"/>
              </a:ext>
              <a:ext uri="{837473B0-CC2E-450A-ABE3-18F120FF3D39}">
                <a1611:picAttrSrcUrl xmlns:a1611="http://schemas.microsoft.com/office/drawing/2016/11/main" r:id="rId3"/>
              </a:ext>
            </a:extLst>
          </a:blip>
          <a:srcRect/>
          <a:stretch/>
        </p:blipFill>
        <p:spPr>
          <a:xfrm>
            <a:off x="0" y="3784274"/>
            <a:ext cx="4271375" cy="3069838"/>
          </a:xfrm>
          <a:prstGeom prst="rect">
            <a:avLst/>
          </a:prstGeom>
        </p:spPr>
      </p:pic>
    </p:spTree>
    <p:extLst>
      <p:ext uri="{BB962C8B-B14F-4D97-AF65-F5344CB8AC3E}">
        <p14:creationId xmlns:p14="http://schemas.microsoft.com/office/powerpoint/2010/main" val="317476891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AC7B6CA-280E-EB41-8472-B334B494A9BE}"/>
              </a:ext>
            </a:extLst>
          </p:cNvPr>
          <p:cNvSpPr>
            <a:spLocks noGrp="1"/>
          </p:cNvSpPr>
          <p:nvPr>
            <p:ph type="body" sz="quarter" idx="20"/>
          </p:nvPr>
        </p:nvSpPr>
        <p:spPr>
          <a:xfrm>
            <a:off x="5934176" y="1943100"/>
            <a:ext cx="5856021" cy="3845957"/>
          </a:xfrm>
        </p:spPr>
        <p:txBody>
          <a:bodyPr/>
          <a:lstStyle/>
          <a:p>
            <a:r>
              <a:rPr lang="en-US" dirty="0"/>
              <a:t>Explain pay and benefits as thoroughly and accurately as possible. </a:t>
            </a:r>
          </a:p>
          <a:p>
            <a:r>
              <a:rPr lang="en-US" dirty="0"/>
              <a:t>Describe the base salary, how any bonus plans work, provide a fairly thorough overview of health and other benefits, and describe any other perks. </a:t>
            </a:r>
          </a:p>
          <a:p>
            <a:r>
              <a:rPr lang="en-US" dirty="0"/>
              <a:t>Then follow through with a written breakdown of all salary and benefits terms.</a:t>
            </a:r>
            <a:endParaRPr lang="en-IE" dirty="0"/>
          </a:p>
        </p:txBody>
      </p:sp>
      <p:sp>
        <p:nvSpPr>
          <p:cNvPr id="3" name="Text Placeholder 2">
            <a:extLst>
              <a:ext uri="{FF2B5EF4-FFF2-40B4-BE49-F238E27FC236}">
                <a16:creationId xmlns:a16="http://schemas.microsoft.com/office/drawing/2014/main" id="{A9C2C26A-5D7B-1C49-90F3-45BA682EAF30}"/>
              </a:ext>
            </a:extLst>
          </p:cNvPr>
          <p:cNvSpPr>
            <a:spLocks noGrp="1"/>
          </p:cNvSpPr>
          <p:nvPr>
            <p:ph type="body" sz="quarter" idx="22"/>
          </p:nvPr>
        </p:nvSpPr>
        <p:spPr>
          <a:xfrm>
            <a:off x="5905665" y="761999"/>
            <a:ext cx="5579898" cy="697941"/>
          </a:xfrm>
        </p:spPr>
        <p:txBody>
          <a:bodyPr>
            <a:noAutofit/>
          </a:bodyPr>
          <a:lstStyle/>
          <a:p>
            <a:r>
              <a:rPr lang="en-US" sz="3200" b="1" dirty="0"/>
              <a:t>SHOW THE MONEY</a:t>
            </a:r>
          </a:p>
        </p:txBody>
      </p:sp>
      <p:sp>
        <p:nvSpPr>
          <p:cNvPr id="6" name="Text Placeholder 3">
            <a:extLst>
              <a:ext uri="{FF2B5EF4-FFF2-40B4-BE49-F238E27FC236}">
                <a16:creationId xmlns:a16="http://schemas.microsoft.com/office/drawing/2014/main" id="{B9F3350C-C7E0-3946-8ACC-BDFCD2011762}"/>
              </a:ext>
            </a:extLst>
          </p:cNvPr>
          <p:cNvSpPr txBox="1">
            <a:spLocks/>
          </p:cNvSpPr>
          <p:nvPr/>
        </p:nvSpPr>
        <p:spPr>
          <a:xfrm>
            <a:off x="4419600" y="762000"/>
            <a:ext cx="977900" cy="857158"/>
          </a:xfrm>
          <a:prstGeom prst="rect">
            <a:avLst/>
          </a:prstGeom>
          <a:noFill/>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a:buNone/>
              <a:defRPr sz="3600" i="0" kern="1200">
                <a:solidFill>
                  <a:srgbClr val="6D6E6C"/>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IE" dirty="0">
                <a:solidFill>
                  <a:schemeClr val="bg1"/>
                </a:solidFill>
              </a:rPr>
              <a:t>5</a:t>
            </a:r>
          </a:p>
        </p:txBody>
      </p:sp>
      <p:sp>
        <p:nvSpPr>
          <p:cNvPr id="9" name="Text Placeholder 3">
            <a:extLst>
              <a:ext uri="{FF2B5EF4-FFF2-40B4-BE49-F238E27FC236}">
                <a16:creationId xmlns:a16="http://schemas.microsoft.com/office/drawing/2014/main" id="{A4E4EC92-4AB2-8448-BA19-8506A7616896}"/>
              </a:ext>
            </a:extLst>
          </p:cNvPr>
          <p:cNvSpPr txBox="1">
            <a:spLocks/>
          </p:cNvSpPr>
          <p:nvPr/>
        </p:nvSpPr>
        <p:spPr>
          <a:xfrm>
            <a:off x="401802" y="357529"/>
            <a:ext cx="2900198" cy="3433969"/>
          </a:xfrm>
          <a:prstGeom prst="rect">
            <a:avLst/>
          </a:prstGeom>
          <a:noFill/>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a:buNone/>
              <a:defRPr sz="3600" i="0" kern="1200">
                <a:solidFill>
                  <a:srgbClr val="6D6E6C"/>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dirty="0"/>
              <a:t>THE </a:t>
            </a:r>
            <a:r>
              <a:rPr lang="en-US" b="1" dirty="0">
                <a:solidFill>
                  <a:srgbClr val="2E95D2"/>
                </a:solidFill>
              </a:rPr>
              <a:t>TOP 9 TIPS </a:t>
            </a:r>
            <a:r>
              <a:rPr lang="en-US" dirty="0"/>
              <a:t>ON HOW TO MAKE </a:t>
            </a:r>
            <a:r>
              <a:rPr lang="en-US" b="1" dirty="0">
                <a:solidFill>
                  <a:srgbClr val="2E95D2"/>
                </a:solidFill>
              </a:rPr>
              <a:t>THE PERFECT JOB OFFER:</a:t>
            </a:r>
            <a:endParaRPr lang="en-IE" b="1" dirty="0">
              <a:solidFill>
                <a:srgbClr val="2E95D2"/>
              </a:solidFill>
            </a:endParaRPr>
          </a:p>
        </p:txBody>
      </p:sp>
      <p:pic>
        <p:nvPicPr>
          <p:cNvPr id="7" name="Picture 6" descr="A close up of text on a white background&#10;&#10;Description automatically generated">
            <a:extLst>
              <a:ext uri="{FF2B5EF4-FFF2-40B4-BE49-F238E27FC236}">
                <a16:creationId xmlns:a16="http://schemas.microsoft.com/office/drawing/2014/main" id="{6E044B4B-81A7-431C-B3FC-685EC3C94606}"/>
              </a:ext>
            </a:extLst>
          </p:cNvPr>
          <p:cNvPicPr>
            <a:picLocks noChangeAspect="1"/>
          </p:cNvPicPr>
          <p:nvPr/>
        </p:nvPicPr>
        <p:blipFill>
          <a:blip r:embed="rId2">
            <a:extLst>
              <a:ext uri="{837473B0-CC2E-450A-ABE3-18F120FF3D39}">
                <a1611:picAttrSrcUrl xmlns:a1611="http://schemas.microsoft.com/office/drawing/2016/11/main" r:id="rId3"/>
              </a:ext>
            </a:extLst>
          </a:blip>
          <a:stretch>
            <a:fillRect/>
          </a:stretch>
        </p:blipFill>
        <p:spPr>
          <a:xfrm>
            <a:off x="0" y="3338867"/>
            <a:ext cx="5620629" cy="3161604"/>
          </a:xfrm>
          <a:prstGeom prst="rect">
            <a:avLst/>
          </a:prstGeom>
        </p:spPr>
      </p:pic>
    </p:spTree>
    <p:extLst>
      <p:ext uri="{BB962C8B-B14F-4D97-AF65-F5344CB8AC3E}">
        <p14:creationId xmlns:p14="http://schemas.microsoft.com/office/powerpoint/2010/main" val="133094438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AC7B6CA-280E-EB41-8472-B334B494A9BE}"/>
              </a:ext>
            </a:extLst>
          </p:cNvPr>
          <p:cNvSpPr>
            <a:spLocks noGrp="1"/>
          </p:cNvSpPr>
          <p:nvPr>
            <p:ph type="body" sz="quarter" idx="20"/>
          </p:nvPr>
        </p:nvSpPr>
        <p:spPr>
          <a:xfrm>
            <a:off x="5934176" y="1943100"/>
            <a:ext cx="5856021" cy="3845957"/>
          </a:xfrm>
        </p:spPr>
        <p:txBody>
          <a:bodyPr/>
          <a:lstStyle/>
          <a:p>
            <a:r>
              <a:rPr lang="en-US" dirty="0"/>
              <a:t>Many candidates will ask for time to consider the offer. That's natural—but that doesn't mean you can't ask questions. </a:t>
            </a:r>
          </a:p>
          <a:p>
            <a:r>
              <a:rPr lang="en-US" dirty="0"/>
              <a:t>Say, "</a:t>
            </a:r>
            <a:r>
              <a:rPr lang="en-US" i="1" dirty="0"/>
              <a:t>I completely understand... but can I ask what you think about our offer?"  </a:t>
            </a:r>
          </a:p>
          <a:p>
            <a:r>
              <a:rPr lang="en-US" dirty="0"/>
              <a:t>Any hesitation the candidate feels indicates they may turn you down, so ask questions, without being pushy, and see if you can overcome any objections or provide additional information that will make acceptance more likely.</a:t>
            </a:r>
            <a:endParaRPr lang="en-IE" dirty="0"/>
          </a:p>
        </p:txBody>
      </p:sp>
      <p:sp>
        <p:nvSpPr>
          <p:cNvPr id="3" name="Text Placeholder 2">
            <a:extLst>
              <a:ext uri="{FF2B5EF4-FFF2-40B4-BE49-F238E27FC236}">
                <a16:creationId xmlns:a16="http://schemas.microsoft.com/office/drawing/2014/main" id="{A9C2C26A-5D7B-1C49-90F3-45BA682EAF30}"/>
              </a:ext>
            </a:extLst>
          </p:cNvPr>
          <p:cNvSpPr>
            <a:spLocks noGrp="1"/>
          </p:cNvSpPr>
          <p:nvPr>
            <p:ph type="body" sz="quarter" idx="22"/>
          </p:nvPr>
        </p:nvSpPr>
        <p:spPr>
          <a:xfrm>
            <a:off x="5905665" y="761999"/>
            <a:ext cx="4889335" cy="697941"/>
          </a:xfrm>
        </p:spPr>
        <p:txBody>
          <a:bodyPr>
            <a:noAutofit/>
          </a:bodyPr>
          <a:lstStyle/>
          <a:p>
            <a:r>
              <a:rPr lang="en-US" sz="3200" b="1" dirty="0"/>
              <a:t>GET A COMMITMENT—EVEN A TENTATIVE ONE</a:t>
            </a:r>
          </a:p>
        </p:txBody>
      </p:sp>
      <p:sp>
        <p:nvSpPr>
          <p:cNvPr id="6" name="Text Placeholder 3">
            <a:extLst>
              <a:ext uri="{FF2B5EF4-FFF2-40B4-BE49-F238E27FC236}">
                <a16:creationId xmlns:a16="http://schemas.microsoft.com/office/drawing/2014/main" id="{B9F3350C-C7E0-3946-8ACC-BDFCD2011762}"/>
              </a:ext>
            </a:extLst>
          </p:cNvPr>
          <p:cNvSpPr txBox="1">
            <a:spLocks/>
          </p:cNvSpPr>
          <p:nvPr/>
        </p:nvSpPr>
        <p:spPr>
          <a:xfrm>
            <a:off x="4419600" y="762000"/>
            <a:ext cx="977900" cy="857158"/>
          </a:xfrm>
          <a:prstGeom prst="rect">
            <a:avLst/>
          </a:prstGeom>
          <a:noFill/>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a:buNone/>
              <a:defRPr sz="3600" i="0" kern="1200">
                <a:solidFill>
                  <a:srgbClr val="6D6E6C"/>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IE" dirty="0">
                <a:solidFill>
                  <a:schemeClr val="bg1"/>
                </a:solidFill>
              </a:rPr>
              <a:t>6</a:t>
            </a:r>
          </a:p>
        </p:txBody>
      </p:sp>
      <p:sp>
        <p:nvSpPr>
          <p:cNvPr id="9" name="Text Placeholder 3">
            <a:extLst>
              <a:ext uri="{FF2B5EF4-FFF2-40B4-BE49-F238E27FC236}">
                <a16:creationId xmlns:a16="http://schemas.microsoft.com/office/drawing/2014/main" id="{A4E4EC92-4AB2-8448-BA19-8506A7616896}"/>
              </a:ext>
            </a:extLst>
          </p:cNvPr>
          <p:cNvSpPr txBox="1">
            <a:spLocks/>
          </p:cNvSpPr>
          <p:nvPr/>
        </p:nvSpPr>
        <p:spPr>
          <a:xfrm>
            <a:off x="401802" y="357529"/>
            <a:ext cx="2900198" cy="3433969"/>
          </a:xfrm>
          <a:prstGeom prst="rect">
            <a:avLst/>
          </a:prstGeom>
          <a:noFill/>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a:buNone/>
              <a:defRPr sz="3600" i="0" kern="1200">
                <a:solidFill>
                  <a:srgbClr val="6D6E6C"/>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dirty="0"/>
              <a:t>THE </a:t>
            </a:r>
            <a:r>
              <a:rPr lang="en-US" b="1" dirty="0">
                <a:solidFill>
                  <a:srgbClr val="2E95D2"/>
                </a:solidFill>
              </a:rPr>
              <a:t>TOP 9 TIPS </a:t>
            </a:r>
            <a:r>
              <a:rPr lang="en-US" dirty="0"/>
              <a:t>ON HOW TO MAKE </a:t>
            </a:r>
            <a:r>
              <a:rPr lang="en-US" b="1" dirty="0">
                <a:solidFill>
                  <a:srgbClr val="2E95D2"/>
                </a:solidFill>
              </a:rPr>
              <a:t>THE PERFECT JOB OFFER:</a:t>
            </a:r>
            <a:endParaRPr lang="en-IE" b="1" dirty="0">
              <a:solidFill>
                <a:srgbClr val="2E95D2"/>
              </a:solidFill>
            </a:endParaRPr>
          </a:p>
        </p:txBody>
      </p:sp>
      <p:pic>
        <p:nvPicPr>
          <p:cNvPr id="10" name="Picture 9" descr="A picture containing drawing&#10;&#10;Description automatically generated">
            <a:extLst>
              <a:ext uri="{FF2B5EF4-FFF2-40B4-BE49-F238E27FC236}">
                <a16:creationId xmlns:a16="http://schemas.microsoft.com/office/drawing/2014/main" id="{25601698-F282-4587-BCF5-1CEE20056C64}"/>
              </a:ext>
            </a:extLst>
          </p:cNvPr>
          <p:cNvPicPr>
            <a:picLocks noChangeAspect="1"/>
          </p:cNvPicPr>
          <p:nvPr/>
        </p:nvPicPr>
        <p:blipFill>
          <a:blip r:embed="rId2">
            <a:extLst>
              <a:ext uri="{837473B0-CC2E-450A-ABE3-18F120FF3D39}">
                <a1611:picAttrSrcUrl xmlns:a1611="http://schemas.microsoft.com/office/drawing/2016/11/main" r:id="rId3"/>
              </a:ext>
            </a:extLst>
          </a:blip>
          <a:stretch>
            <a:fillRect/>
          </a:stretch>
        </p:blipFill>
        <p:spPr>
          <a:xfrm flipH="1">
            <a:off x="256099" y="3203335"/>
            <a:ext cx="3514296" cy="3433969"/>
          </a:xfrm>
          <a:prstGeom prst="rect">
            <a:avLst/>
          </a:prstGeom>
        </p:spPr>
      </p:pic>
    </p:spTree>
    <p:extLst>
      <p:ext uri="{BB962C8B-B14F-4D97-AF65-F5344CB8AC3E}">
        <p14:creationId xmlns:p14="http://schemas.microsoft.com/office/powerpoint/2010/main" val="122807551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AC7B6CA-280E-EB41-8472-B334B494A9BE}"/>
              </a:ext>
            </a:extLst>
          </p:cNvPr>
          <p:cNvSpPr>
            <a:spLocks noGrp="1"/>
          </p:cNvSpPr>
          <p:nvPr>
            <p:ph type="body" sz="quarter" idx="20"/>
          </p:nvPr>
        </p:nvSpPr>
        <p:spPr>
          <a:xfrm>
            <a:off x="5934176" y="1943100"/>
            <a:ext cx="5856021" cy="3845957"/>
          </a:xfrm>
        </p:spPr>
        <p:txBody>
          <a:bodyPr/>
          <a:lstStyle/>
          <a:p>
            <a:r>
              <a:rPr lang="en-US" dirty="0"/>
              <a:t>Then put everything in an email or letter. Include all elements of the offer: job title, base salary, benefits,  holidays, perks, etc. </a:t>
            </a:r>
          </a:p>
          <a:p>
            <a:r>
              <a:rPr lang="en-US" dirty="0"/>
              <a:t>And make sure to set a deadline to accept; three days is typical</a:t>
            </a:r>
            <a:endParaRPr lang="en-IE" dirty="0"/>
          </a:p>
        </p:txBody>
      </p:sp>
      <p:sp>
        <p:nvSpPr>
          <p:cNvPr id="3" name="Text Placeholder 2">
            <a:extLst>
              <a:ext uri="{FF2B5EF4-FFF2-40B4-BE49-F238E27FC236}">
                <a16:creationId xmlns:a16="http://schemas.microsoft.com/office/drawing/2014/main" id="{A9C2C26A-5D7B-1C49-90F3-45BA682EAF30}"/>
              </a:ext>
            </a:extLst>
          </p:cNvPr>
          <p:cNvSpPr>
            <a:spLocks noGrp="1"/>
          </p:cNvSpPr>
          <p:nvPr>
            <p:ph type="body" sz="quarter" idx="22"/>
          </p:nvPr>
        </p:nvSpPr>
        <p:spPr>
          <a:xfrm>
            <a:off x="5905665" y="761999"/>
            <a:ext cx="4889335" cy="697941"/>
          </a:xfrm>
        </p:spPr>
        <p:txBody>
          <a:bodyPr>
            <a:noAutofit/>
          </a:bodyPr>
          <a:lstStyle/>
          <a:p>
            <a:r>
              <a:rPr lang="en-US" sz="3200" b="1" dirty="0"/>
              <a:t>FOLLOW UP IN WRITING</a:t>
            </a:r>
          </a:p>
        </p:txBody>
      </p:sp>
      <p:sp>
        <p:nvSpPr>
          <p:cNvPr id="6" name="Text Placeholder 3">
            <a:extLst>
              <a:ext uri="{FF2B5EF4-FFF2-40B4-BE49-F238E27FC236}">
                <a16:creationId xmlns:a16="http://schemas.microsoft.com/office/drawing/2014/main" id="{B9F3350C-C7E0-3946-8ACC-BDFCD2011762}"/>
              </a:ext>
            </a:extLst>
          </p:cNvPr>
          <p:cNvSpPr txBox="1">
            <a:spLocks/>
          </p:cNvSpPr>
          <p:nvPr/>
        </p:nvSpPr>
        <p:spPr>
          <a:xfrm>
            <a:off x="4419600" y="762000"/>
            <a:ext cx="977900" cy="857158"/>
          </a:xfrm>
          <a:prstGeom prst="rect">
            <a:avLst/>
          </a:prstGeom>
          <a:noFill/>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a:buNone/>
              <a:defRPr sz="3600" i="0" kern="1200">
                <a:solidFill>
                  <a:srgbClr val="6D6E6C"/>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IE" dirty="0">
                <a:solidFill>
                  <a:schemeClr val="bg1"/>
                </a:solidFill>
              </a:rPr>
              <a:t>7</a:t>
            </a:r>
          </a:p>
        </p:txBody>
      </p:sp>
      <p:sp>
        <p:nvSpPr>
          <p:cNvPr id="9" name="Text Placeholder 3">
            <a:extLst>
              <a:ext uri="{FF2B5EF4-FFF2-40B4-BE49-F238E27FC236}">
                <a16:creationId xmlns:a16="http://schemas.microsoft.com/office/drawing/2014/main" id="{A4E4EC92-4AB2-8448-BA19-8506A7616896}"/>
              </a:ext>
            </a:extLst>
          </p:cNvPr>
          <p:cNvSpPr txBox="1">
            <a:spLocks/>
          </p:cNvSpPr>
          <p:nvPr/>
        </p:nvSpPr>
        <p:spPr>
          <a:xfrm>
            <a:off x="401802" y="357529"/>
            <a:ext cx="2900198" cy="3433969"/>
          </a:xfrm>
          <a:prstGeom prst="rect">
            <a:avLst/>
          </a:prstGeom>
          <a:noFill/>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a:buNone/>
              <a:defRPr sz="3600" i="0" kern="1200">
                <a:solidFill>
                  <a:srgbClr val="6D6E6C"/>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dirty="0"/>
              <a:t>THE </a:t>
            </a:r>
            <a:r>
              <a:rPr lang="en-US" b="1" dirty="0">
                <a:solidFill>
                  <a:srgbClr val="2E95D2"/>
                </a:solidFill>
              </a:rPr>
              <a:t>TOP 9 TIPS </a:t>
            </a:r>
            <a:r>
              <a:rPr lang="en-US" dirty="0"/>
              <a:t>ON HOW TO MAKE </a:t>
            </a:r>
            <a:r>
              <a:rPr lang="en-US" b="1" dirty="0">
                <a:solidFill>
                  <a:srgbClr val="2E95D2"/>
                </a:solidFill>
              </a:rPr>
              <a:t>THE PERFECT JOB OFFER:</a:t>
            </a:r>
            <a:endParaRPr lang="en-IE" b="1" dirty="0">
              <a:solidFill>
                <a:srgbClr val="2E95D2"/>
              </a:solidFill>
            </a:endParaRPr>
          </a:p>
        </p:txBody>
      </p:sp>
      <p:pic>
        <p:nvPicPr>
          <p:cNvPr id="10" name="Picture 9" descr="A close up of a device&#10;&#10;Description automatically generated">
            <a:extLst>
              <a:ext uri="{FF2B5EF4-FFF2-40B4-BE49-F238E27FC236}">
                <a16:creationId xmlns:a16="http://schemas.microsoft.com/office/drawing/2014/main" id="{76CD2C15-740C-4D8F-9AF3-F0A0730E94F8}"/>
              </a:ext>
            </a:extLst>
          </p:cNvPr>
          <p:cNvPicPr>
            <a:picLocks noChangeAspect="1"/>
          </p:cNvPicPr>
          <p:nvPr/>
        </p:nvPicPr>
        <p:blipFill>
          <a:blip r:embed="rId2">
            <a:extLst>
              <a:ext uri="{837473B0-CC2E-450A-ABE3-18F120FF3D39}">
                <a1611:picAttrSrcUrl xmlns:a1611="http://schemas.microsoft.com/office/drawing/2016/11/main" r:id="rId3"/>
              </a:ext>
            </a:extLst>
          </a:blip>
          <a:stretch>
            <a:fillRect/>
          </a:stretch>
        </p:blipFill>
        <p:spPr>
          <a:xfrm>
            <a:off x="0" y="3674528"/>
            <a:ext cx="4221271" cy="3165954"/>
          </a:xfrm>
          <a:prstGeom prst="rect">
            <a:avLst/>
          </a:prstGeom>
        </p:spPr>
      </p:pic>
    </p:spTree>
    <p:extLst>
      <p:ext uri="{BB962C8B-B14F-4D97-AF65-F5344CB8AC3E}">
        <p14:creationId xmlns:p14="http://schemas.microsoft.com/office/powerpoint/2010/main" val="67790563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AC7B6CA-280E-EB41-8472-B334B494A9BE}"/>
              </a:ext>
            </a:extLst>
          </p:cNvPr>
          <p:cNvSpPr>
            <a:spLocks noGrp="1"/>
          </p:cNvSpPr>
          <p:nvPr>
            <p:ph type="body" sz="quarter" idx="20"/>
          </p:nvPr>
        </p:nvSpPr>
        <p:spPr>
          <a:xfrm>
            <a:off x="5934176" y="1943100"/>
            <a:ext cx="5856021" cy="3845957"/>
          </a:xfrm>
        </p:spPr>
        <p:txBody>
          <a:bodyPr/>
          <a:lstStyle/>
          <a:p>
            <a:r>
              <a:rPr lang="en-US" dirty="0"/>
              <a:t>In </a:t>
            </a:r>
            <a:r>
              <a:rPr lang="en-US" dirty="0" err="1"/>
              <a:t>Jorg’s</a:t>
            </a:r>
            <a:r>
              <a:rPr lang="en-US" dirty="0"/>
              <a:t> experience, one-third of the candidates who refused a job offer did so because they accepted a counter-offer to stay with their current employers. </a:t>
            </a:r>
          </a:p>
          <a:p>
            <a:endParaRPr lang="en-US" dirty="0"/>
          </a:p>
          <a:p>
            <a:r>
              <a:rPr lang="en-US" dirty="0"/>
              <a:t>Talk about how it will feel giving notice:       </a:t>
            </a:r>
            <a:r>
              <a:rPr lang="en-US" i="1" dirty="0"/>
              <a:t>"How do you feel about giving notice after working there for five years?" </a:t>
            </a:r>
          </a:p>
          <a:p>
            <a:endParaRPr lang="en-US" sz="1200" i="1" dirty="0"/>
          </a:p>
          <a:p>
            <a:r>
              <a:rPr lang="en-US" i="1" dirty="0"/>
              <a:t>"How will your boss react?"</a:t>
            </a:r>
            <a:endParaRPr lang="en-IE" i="1" dirty="0"/>
          </a:p>
        </p:txBody>
      </p:sp>
      <p:sp>
        <p:nvSpPr>
          <p:cNvPr id="3" name="Text Placeholder 2">
            <a:extLst>
              <a:ext uri="{FF2B5EF4-FFF2-40B4-BE49-F238E27FC236}">
                <a16:creationId xmlns:a16="http://schemas.microsoft.com/office/drawing/2014/main" id="{A9C2C26A-5D7B-1C49-90F3-45BA682EAF30}"/>
              </a:ext>
            </a:extLst>
          </p:cNvPr>
          <p:cNvSpPr>
            <a:spLocks noGrp="1"/>
          </p:cNvSpPr>
          <p:nvPr>
            <p:ph type="body" sz="quarter" idx="22"/>
          </p:nvPr>
        </p:nvSpPr>
        <p:spPr>
          <a:xfrm>
            <a:off x="5905665" y="761999"/>
            <a:ext cx="4889335" cy="697941"/>
          </a:xfrm>
        </p:spPr>
        <p:txBody>
          <a:bodyPr>
            <a:noAutofit/>
          </a:bodyPr>
          <a:lstStyle/>
          <a:p>
            <a:r>
              <a:rPr lang="en-US" sz="3200" b="1" dirty="0"/>
              <a:t>FEEL THE PAIN</a:t>
            </a:r>
          </a:p>
        </p:txBody>
      </p:sp>
      <p:sp>
        <p:nvSpPr>
          <p:cNvPr id="6" name="Text Placeholder 3">
            <a:extLst>
              <a:ext uri="{FF2B5EF4-FFF2-40B4-BE49-F238E27FC236}">
                <a16:creationId xmlns:a16="http://schemas.microsoft.com/office/drawing/2014/main" id="{B9F3350C-C7E0-3946-8ACC-BDFCD2011762}"/>
              </a:ext>
            </a:extLst>
          </p:cNvPr>
          <p:cNvSpPr txBox="1">
            <a:spLocks/>
          </p:cNvSpPr>
          <p:nvPr/>
        </p:nvSpPr>
        <p:spPr>
          <a:xfrm>
            <a:off x="4419600" y="762000"/>
            <a:ext cx="977900" cy="857158"/>
          </a:xfrm>
          <a:prstGeom prst="rect">
            <a:avLst/>
          </a:prstGeom>
          <a:noFill/>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a:buNone/>
              <a:defRPr sz="3600" i="0" kern="1200">
                <a:solidFill>
                  <a:srgbClr val="6D6E6C"/>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IE" dirty="0">
                <a:solidFill>
                  <a:schemeClr val="bg1"/>
                </a:solidFill>
              </a:rPr>
              <a:t>8</a:t>
            </a:r>
          </a:p>
        </p:txBody>
      </p:sp>
      <p:sp>
        <p:nvSpPr>
          <p:cNvPr id="9" name="Text Placeholder 3">
            <a:extLst>
              <a:ext uri="{FF2B5EF4-FFF2-40B4-BE49-F238E27FC236}">
                <a16:creationId xmlns:a16="http://schemas.microsoft.com/office/drawing/2014/main" id="{A4E4EC92-4AB2-8448-BA19-8506A7616896}"/>
              </a:ext>
            </a:extLst>
          </p:cNvPr>
          <p:cNvSpPr txBox="1">
            <a:spLocks/>
          </p:cNvSpPr>
          <p:nvPr/>
        </p:nvSpPr>
        <p:spPr>
          <a:xfrm>
            <a:off x="401802" y="357529"/>
            <a:ext cx="2900198" cy="3433969"/>
          </a:xfrm>
          <a:prstGeom prst="rect">
            <a:avLst/>
          </a:prstGeom>
          <a:noFill/>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a:buNone/>
              <a:defRPr sz="3600" i="0" kern="1200">
                <a:solidFill>
                  <a:srgbClr val="6D6E6C"/>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dirty="0"/>
              <a:t>THE </a:t>
            </a:r>
            <a:r>
              <a:rPr lang="en-US" b="1" dirty="0">
                <a:solidFill>
                  <a:srgbClr val="2E95D2"/>
                </a:solidFill>
              </a:rPr>
              <a:t>TOP 9 TIPS </a:t>
            </a:r>
            <a:r>
              <a:rPr lang="en-US" dirty="0"/>
              <a:t>ON HOW TO MAKE </a:t>
            </a:r>
            <a:r>
              <a:rPr lang="en-US" b="1" dirty="0">
                <a:solidFill>
                  <a:srgbClr val="2E95D2"/>
                </a:solidFill>
              </a:rPr>
              <a:t>THE PERFECT JOB OFFER:</a:t>
            </a:r>
            <a:endParaRPr lang="en-IE" b="1" dirty="0">
              <a:solidFill>
                <a:srgbClr val="2E95D2"/>
              </a:solidFill>
            </a:endParaRPr>
          </a:p>
        </p:txBody>
      </p:sp>
      <p:pic>
        <p:nvPicPr>
          <p:cNvPr id="5" name="Picture 4" descr="A couple of people standing next to a person&#10;&#10;Description automatically generated">
            <a:extLst>
              <a:ext uri="{FF2B5EF4-FFF2-40B4-BE49-F238E27FC236}">
                <a16:creationId xmlns:a16="http://schemas.microsoft.com/office/drawing/2014/main" id="{4AB9B82E-FF3D-487C-8BDA-1CA79D627471}"/>
              </a:ext>
            </a:extLst>
          </p:cNvPr>
          <p:cNvPicPr>
            <a:picLocks noChangeAspect="1"/>
          </p:cNvPicPr>
          <p:nvPr/>
        </p:nvPicPr>
        <p:blipFill rotWithShape="1">
          <a:blip r:embed="rId2" cstate="screen">
            <a:extLst>
              <a:ext uri="{28A0092B-C50C-407E-A947-70E740481C1C}">
                <a14:useLocalDpi xmlns:a14="http://schemas.microsoft.com/office/drawing/2010/main"/>
              </a:ext>
              <a:ext uri="{837473B0-CC2E-450A-ABE3-18F120FF3D39}">
                <a1611:picAttrSrcUrl xmlns:a1611="http://schemas.microsoft.com/office/drawing/2016/11/main" r:id="rId3"/>
              </a:ext>
            </a:extLst>
          </a:blip>
          <a:srcRect/>
          <a:stretch/>
        </p:blipFill>
        <p:spPr>
          <a:xfrm>
            <a:off x="2709" y="3154878"/>
            <a:ext cx="4243470" cy="3703122"/>
          </a:xfrm>
          <a:prstGeom prst="rect">
            <a:avLst/>
          </a:prstGeom>
        </p:spPr>
      </p:pic>
    </p:spTree>
    <p:extLst>
      <p:ext uri="{BB962C8B-B14F-4D97-AF65-F5344CB8AC3E}">
        <p14:creationId xmlns:p14="http://schemas.microsoft.com/office/powerpoint/2010/main" val="75522628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AC7B6CA-280E-EB41-8472-B334B494A9BE}"/>
              </a:ext>
            </a:extLst>
          </p:cNvPr>
          <p:cNvSpPr>
            <a:spLocks noGrp="1"/>
          </p:cNvSpPr>
          <p:nvPr>
            <p:ph type="body" sz="quarter" idx="20"/>
          </p:nvPr>
        </p:nvSpPr>
        <p:spPr>
          <a:xfrm>
            <a:off x="5934176" y="1943100"/>
            <a:ext cx="5856021" cy="3845957"/>
          </a:xfrm>
        </p:spPr>
        <p:txBody>
          <a:bodyPr/>
          <a:lstStyle/>
          <a:p>
            <a:r>
              <a:rPr lang="en-US" dirty="0"/>
              <a:t>If the decision-making period has passed and they have not got back to you, or if you just want to make absolutely sure the candidate will show up on their first day, ask this question: "I interviewed two other good candidates for this job.  Can I tell them the job has been filled?"  </a:t>
            </a:r>
            <a:endParaRPr lang="en-IE" dirty="0"/>
          </a:p>
          <a:p>
            <a:r>
              <a:rPr lang="en-US" dirty="0"/>
              <a:t> </a:t>
            </a:r>
            <a:endParaRPr lang="en-IE" dirty="0"/>
          </a:p>
        </p:txBody>
      </p:sp>
      <p:sp>
        <p:nvSpPr>
          <p:cNvPr id="3" name="Text Placeholder 2">
            <a:extLst>
              <a:ext uri="{FF2B5EF4-FFF2-40B4-BE49-F238E27FC236}">
                <a16:creationId xmlns:a16="http://schemas.microsoft.com/office/drawing/2014/main" id="{A9C2C26A-5D7B-1C49-90F3-45BA682EAF30}"/>
              </a:ext>
            </a:extLst>
          </p:cNvPr>
          <p:cNvSpPr>
            <a:spLocks noGrp="1"/>
          </p:cNvSpPr>
          <p:nvPr>
            <p:ph type="body" sz="quarter" idx="22"/>
          </p:nvPr>
        </p:nvSpPr>
        <p:spPr>
          <a:xfrm>
            <a:off x="5905665" y="761999"/>
            <a:ext cx="5676735" cy="697941"/>
          </a:xfrm>
        </p:spPr>
        <p:txBody>
          <a:bodyPr>
            <a:noAutofit/>
          </a:bodyPr>
          <a:lstStyle/>
          <a:p>
            <a:r>
              <a:rPr lang="en-US" sz="3200" b="1" dirty="0"/>
              <a:t>ASK THE "KILLER QUESTION”</a:t>
            </a:r>
          </a:p>
        </p:txBody>
      </p:sp>
      <p:sp>
        <p:nvSpPr>
          <p:cNvPr id="6" name="Text Placeholder 3">
            <a:extLst>
              <a:ext uri="{FF2B5EF4-FFF2-40B4-BE49-F238E27FC236}">
                <a16:creationId xmlns:a16="http://schemas.microsoft.com/office/drawing/2014/main" id="{B9F3350C-C7E0-3946-8ACC-BDFCD2011762}"/>
              </a:ext>
            </a:extLst>
          </p:cNvPr>
          <p:cNvSpPr txBox="1">
            <a:spLocks/>
          </p:cNvSpPr>
          <p:nvPr/>
        </p:nvSpPr>
        <p:spPr>
          <a:xfrm>
            <a:off x="4419600" y="762000"/>
            <a:ext cx="977900" cy="857158"/>
          </a:xfrm>
          <a:prstGeom prst="rect">
            <a:avLst/>
          </a:prstGeom>
          <a:noFill/>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a:buNone/>
              <a:defRPr sz="3600" i="0" kern="1200">
                <a:solidFill>
                  <a:srgbClr val="6D6E6C"/>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IE" dirty="0">
                <a:solidFill>
                  <a:schemeClr val="bg1"/>
                </a:solidFill>
              </a:rPr>
              <a:t>9</a:t>
            </a:r>
          </a:p>
        </p:txBody>
      </p:sp>
      <p:sp>
        <p:nvSpPr>
          <p:cNvPr id="9" name="Text Placeholder 3">
            <a:extLst>
              <a:ext uri="{FF2B5EF4-FFF2-40B4-BE49-F238E27FC236}">
                <a16:creationId xmlns:a16="http://schemas.microsoft.com/office/drawing/2014/main" id="{A4E4EC92-4AB2-8448-BA19-8506A7616896}"/>
              </a:ext>
            </a:extLst>
          </p:cNvPr>
          <p:cNvSpPr txBox="1">
            <a:spLocks/>
          </p:cNvSpPr>
          <p:nvPr/>
        </p:nvSpPr>
        <p:spPr>
          <a:xfrm>
            <a:off x="401802" y="357529"/>
            <a:ext cx="2900198" cy="3433969"/>
          </a:xfrm>
          <a:prstGeom prst="rect">
            <a:avLst/>
          </a:prstGeom>
          <a:noFill/>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a:buNone/>
              <a:defRPr sz="3600" i="0" kern="1200">
                <a:solidFill>
                  <a:srgbClr val="6D6E6C"/>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dirty="0"/>
              <a:t>THE </a:t>
            </a:r>
            <a:r>
              <a:rPr lang="en-US" b="1" dirty="0">
                <a:solidFill>
                  <a:srgbClr val="2E95D2"/>
                </a:solidFill>
              </a:rPr>
              <a:t>TOP 9 TIPS </a:t>
            </a:r>
            <a:r>
              <a:rPr lang="en-US" dirty="0"/>
              <a:t>ON HOW TO MAKE </a:t>
            </a:r>
            <a:r>
              <a:rPr lang="en-US" b="1" dirty="0">
                <a:solidFill>
                  <a:srgbClr val="2E95D2"/>
                </a:solidFill>
              </a:rPr>
              <a:t>THE PERFECT JOB OFFER:</a:t>
            </a:r>
            <a:endParaRPr lang="en-IE" b="1" dirty="0">
              <a:solidFill>
                <a:srgbClr val="2E95D2"/>
              </a:solidFill>
            </a:endParaRPr>
          </a:p>
        </p:txBody>
      </p:sp>
      <p:pic>
        <p:nvPicPr>
          <p:cNvPr id="5" name="Picture 4" descr="A picture containing person, man, standing, suit&#10;&#10;Description automatically generated">
            <a:extLst>
              <a:ext uri="{FF2B5EF4-FFF2-40B4-BE49-F238E27FC236}">
                <a16:creationId xmlns:a16="http://schemas.microsoft.com/office/drawing/2014/main" id="{6AD51207-AC82-4963-8DF4-C7F29C9E80EE}"/>
              </a:ext>
            </a:extLst>
          </p:cNvPr>
          <p:cNvPicPr>
            <a:picLocks noChangeAspect="1"/>
          </p:cNvPicPr>
          <p:nvPr/>
        </p:nvPicPr>
        <p:blipFill rotWithShape="1">
          <a:blip r:embed="rId2" cstate="screen">
            <a:extLst>
              <a:ext uri="{28A0092B-C50C-407E-A947-70E740481C1C}">
                <a14:useLocalDpi xmlns:a14="http://schemas.microsoft.com/office/drawing/2010/main"/>
              </a:ext>
              <a:ext uri="{837473B0-CC2E-450A-ABE3-18F120FF3D39}">
                <a1611:picAttrSrcUrl xmlns:a1611="http://schemas.microsoft.com/office/drawing/2016/11/main" r:id="rId3"/>
              </a:ext>
            </a:extLst>
          </a:blip>
          <a:srcRect/>
          <a:stretch/>
        </p:blipFill>
        <p:spPr>
          <a:xfrm>
            <a:off x="0" y="3390670"/>
            <a:ext cx="4349926" cy="3467330"/>
          </a:xfrm>
          <a:prstGeom prst="rect">
            <a:avLst/>
          </a:prstGeom>
        </p:spPr>
      </p:pic>
    </p:spTree>
    <p:extLst>
      <p:ext uri="{BB962C8B-B14F-4D97-AF65-F5344CB8AC3E}">
        <p14:creationId xmlns:p14="http://schemas.microsoft.com/office/powerpoint/2010/main" val="30189416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AC7B6CA-280E-EB41-8472-B334B494A9BE}"/>
              </a:ext>
            </a:extLst>
          </p:cNvPr>
          <p:cNvSpPr>
            <a:spLocks noGrp="1"/>
          </p:cNvSpPr>
          <p:nvPr>
            <p:ph type="body" sz="quarter" idx="20"/>
          </p:nvPr>
        </p:nvSpPr>
        <p:spPr>
          <a:xfrm>
            <a:off x="5905665" y="1334186"/>
            <a:ext cx="6098668" cy="3722513"/>
          </a:xfrm>
        </p:spPr>
        <p:txBody>
          <a:bodyPr/>
          <a:lstStyle/>
          <a:p>
            <a:pPr>
              <a:spcBef>
                <a:spcPts val="300"/>
              </a:spcBef>
            </a:pPr>
            <a:r>
              <a:rPr lang="en-US" dirty="0"/>
              <a:t>When you manage the recruitment process </a:t>
            </a:r>
            <a:r>
              <a:rPr lang="en-US" b="1" dirty="0"/>
              <a:t>yourself, consider the following:-</a:t>
            </a:r>
          </a:p>
          <a:p>
            <a:pPr>
              <a:spcBef>
                <a:spcPts val="300"/>
              </a:spcBef>
            </a:pPr>
            <a:endParaRPr lang="en-IE" sz="1050" dirty="0"/>
          </a:p>
          <a:p>
            <a:pPr marL="342900" lvl="0" indent="-342900">
              <a:spcBef>
                <a:spcPts val="300"/>
              </a:spcBef>
              <a:buFont typeface="Arial" panose="020B0604020202020204" pitchFamily="34" charset="0"/>
              <a:buChar char="•"/>
            </a:pPr>
            <a:r>
              <a:rPr lang="en-IE" dirty="0"/>
              <a:t>You stay 100% in control of the recruitment/hiring process</a:t>
            </a:r>
          </a:p>
          <a:p>
            <a:pPr marL="342900" lvl="0" indent="-342900">
              <a:spcBef>
                <a:spcPts val="300"/>
              </a:spcBef>
              <a:buFont typeface="Arial" panose="020B0604020202020204" pitchFamily="34" charset="0"/>
              <a:buChar char="•"/>
            </a:pPr>
            <a:r>
              <a:rPr lang="en-IE" dirty="0"/>
              <a:t>You can review all the applicants and not just a shortlist</a:t>
            </a:r>
          </a:p>
          <a:p>
            <a:pPr marL="342900" lvl="0" indent="-342900">
              <a:spcBef>
                <a:spcPts val="300"/>
              </a:spcBef>
              <a:buFont typeface="Arial" panose="020B0604020202020204" pitchFamily="34" charset="0"/>
              <a:buChar char="•"/>
            </a:pPr>
            <a:r>
              <a:rPr lang="en-IE" dirty="0"/>
              <a:t>You choose where and when the job is advertised</a:t>
            </a:r>
          </a:p>
          <a:p>
            <a:pPr marL="342900" lvl="0" indent="-342900">
              <a:spcBef>
                <a:spcPts val="300"/>
              </a:spcBef>
              <a:buFont typeface="Arial" panose="020B0604020202020204" pitchFamily="34" charset="0"/>
              <a:buChar char="•"/>
            </a:pPr>
            <a:r>
              <a:rPr lang="en-IE" dirty="0"/>
              <a:t>No recruitment fees</a:t>
            </a:r>
          </a:p>
          <a:p>
            <a:pPr marL="342900" lvl="0" indent="-342900">
              <a:spcBef>
                <a:spcPts val="300"/>
              </a:spcBef>
              <a:buFont typeface="Arial" panose="020B0604020202020204" pitchFamily="34" charset="0"/>
              <a:buChar char="•"/>
            </a:pPr>
            <a:r>
              <a:rPr lang="en-IE" dirty="0"/>
              <a:t>You learn from the experience, </a:t>
            </a:r>
            <a:r>
              <a:rPr lang="en-US" dirty="0"/>
              <a:t>you can </a:t>
            </a:r>
            <a:r>
              <a:rPr lang="en-US" b="1" dirty="0"/>
              <a:t>experiment </a:t>
            </a:r>
            <a:r>
              <a:rPr lang="en-US" dirty="0"/>
              <a:t>and </a:t>
            </a:r>
            <a:r>
              <a:rPr lang="en-US" b="1" dirty="0"/>
              <a:t>test </a:t>
            </a:r>
            <a:r>
              <a:rPr lang="en-US" dirty="0"/>
              <a:t>your recruitment methods and channels and adjust based on performance of each approach</a:t>
            </a:r>
            <a:endParaRPr lang="en-IE" dirty="0"/>
          </a:p>
        </p:txBody>
      </p:sp>
      <p:sp>
        <p:nvSpPr>
          <p:cNvPr id="3" name="Text Placeholder 2">
            <a:extLst>
              <a:ext uri="{FF2B5EF4-FFF2-40B4-BE49-F238E27FC236}">
                <a16:creationId xmlns:a16="http://schemas.microsoft.com/office/drawing/2014/main" id="{A9C2C26A-5D7B-1C49-90F3-45BA682EAF30}"/>
              </a:ext>
            </a:extLst>
          </p:cNvPr>
          <p:cNvSpPr>
            <a:spLocks noGrp="1"/>
          </p:cNvSpPr>
          <p:nvPr>
            <p:ph type="body" sz="quarter" idx="22"/>
          </p:nvPr>
        </p:nvSpPr>
        <p:spPr/>
        <p:txBody>
          <a:bodyPr>
            <a:normAutofit/>
          </a:bodyPr>
          <a:lstStyle/>
          <a:p>
            <a:r>
              <a:rPr lang="en-US" dirty="0"/>
              <a:t>ADVANTAGES</a:t>
            </a:r>
          </a:p>
        </p:txBody>
      </p:sp>
      <p:sp>
        <p:nvSpPr>
          <p:cNvPr id="4" name="Text Placeholder 3">
            <a:extLst>
              <a:ext uri="{FF2B5EF4-FFF2-40B4-BE49-F238E27FC236}">
                <a16:creationId xmlns:a16="http://schemas.microsoft.com/office/drawing/2014/main" id="{7C11DBCA-A912-634D-AB32-76960313BEBE}"/>
              </a:ext>
            </a:extLst>
          </p:cNvPr>
          <p:cNvSpPr>
            <a:spLocks noGrp="1"/>
          </p:cNvSpPr>
          <p:nvPr>
            <p:ph type="body" sz="quarter" idx="23"/>
          </p:nvPr>
        </p:nvSpPr>
        <p:spPr/>
        <p:txBody>
          <a:bodyPr/>
          <a:lstStyle/>
          <a:p>
            <a:r>
              <a:rPr lang="en-US" b="1" dirty="0">
                <a:solidFill>
                  <a:srgbClr val="CE1779"/>
                </a:solidFill>
              </a:rPr>
              <a:t>DIRECT RECRUITMENT </a:t>
            </a:r>
            <a:r>
              <a:rPr lang="en-US" dirty="0"/>
              <a:t>– MANGAGING THE PROCESS YOURSELF</a:t>
            </a:r>
            <a:endParaRPr lang="en-IE" dirty="0"/>
          </a:p>
        </p:txBody>
      </p:sp>
      <p:pic>
        <p:nvPicPr>
          <p:cNvPr id="11" name="Graphic 10" descr="Thumbs up sign">
            <a:extLst>
              <a:ext uri="{FF2B5EF4-FFF2-40B4-BE49-F238E27FC236}">
                <a16:creationId xmlns:a16="http://schemas.microsoft.com/office/drawing/2014/main" id="{4373A6CE-8AC1-174F-BE25-8A55657157C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298034" y="695140"/>
            <a:ext cx="639046" cy="639046"/>
          </a:xfrm>
          <a:prstGeom prst="rect">
            <a:avLst/>
          </a:prstGeom>
        </p:spPr>
      </p:pic>
      <p:pic>
        <p:nvPicPr>
          <p:cNvPr id="6" name="Picture 5" descr="A group of people looking at a computer&#10;&#10;Description automatically generated">
            <a:extLst>
              <a:ext uri="{FF2B5EF4-FFF2-40B4-BE49-F238E27FC236}">
                <a16:creationId xmlns:a16="http://schemas.microsoft.com/office/drawing/2014/main" id="{AF04316E-883A-4A4B-B7BA-9F9BC408EBBF}"/>
              </a:ext>
            </a:extLst>
          </p:cNvPr>
          <p:cNvPicPr>
            <a:picLocks noChangeAspect="1"/>
          </p:cNvPicPr>
          <p:nvPr/>
        </p:nvPicPr>
        <p:blipFill>
          <a:blip r:embed="rId4" cstate="screen">
            <a:extLst>
              <a:ext uri="{28A0092B-C50C-407E-A947-70E740481C1C}">
                <a14:useLocalDpi xmlns:a14="http://schemas.microsoft.com/office/drawing/2010/main"/>
              </a:ext>
              <a:ext uri="{837473B0-CC2E-450A-ABE3-18F120FF3D39}">
                <a1611:picAttrSrcUrl xmlns:a1611="http://schemas.microsoft.com/office/drawing/2016/11/main" r:id="rId5"/>
              </a:ext>
            </a:extLst>
          </a:blip>
          <a:stretch>
            <a:fillRect/>
          </a:stretch>
        </p:blipFill>
        <p:spPr>
          <a:xfrm>
            <a:off x="21021" y="3920357"/>
            <a:ext cx="4227698" cy="2923057"/>
          </a:xfrm>
          <a:prstGeom prst="rect">
            <a:avLst/>
          </a:prstGeom>
        </p:spPr>
      </p:pic>
    </p:spTree>
    <p:extLst>
      <p:ext uri="{BB962C8B-B14F-4D97-AF65-F5344CB8AC3E}">
        <p14:creationId xmlns:p14="http://schemas.microsoft.com/office/powerpoint/2010/main" val="3911869789"/>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E8F8D4BA-F3F2-F446-8CEB-B0F6D8DD0829}"/>
              </a:ext>
            </a:extLst>
          </p:cNvPr>
          <p:cNvSpPr>
            <a:spLocks noGrp="1"/>
          </p:cNvSpPr>
          <p:nvPr>
            <p:ph type="body" sz="quarter" idx="13"/>
          </p:nvPr>
        </p:nvSpPr>
        <p:spPr>
          <a:xfrm>
            <a:off x="509586" y="4749801"/>
            <a:ext cx="11136313" cy="787400"/>
          </a:xfrm>
        </p:spPr>
        <p:txBody>
          <a:bodyPr>
            <a:normAutofit/>
          </a:bodyPr>
          <a:lstStyle/>
          <a:p>
            <a:r>
              <a:rPr lang="en-US" sz="2400" dirty="0"/>
              <a:t>Be sure to let the other candidates know they were not successful.                                          A short and sweet email (Adapted from source: </a:t>
            </a:r>
            <a:r>
              <a:rPr lang="en-US" sz="2400" u="sng" dirty="0">
                <a:hlinkClick r:id="rId2"/>
              </a:rPr>
              <a:t>Workable</a:t>
            </a:r>
            <a:r>
              <a:rPr lang="en-US" sz="2400" dirty="0"/>
              <a:t>) could look like …</a:t>
            </a:r>
            <a:endParaRPr lang="en-IE" sz="2400" b="1" dirty="0"/>
          </a:p>
        </p:txBody>
      </p:sp>
      <p:sp>
        <p:nvSpPr>
          <p:cNvPr id="5" name="Rectangle 4">
            <a:extLst>
              <a:ext uri="{FF2B5EF4-FFF2-40B4-BE49-F238E27FC236}">
                <a16:creationId xmlns:a16="http://schemas.microsoft.com/office/drawing/2014/main" id="{E7BCED28-DF55-3A47-BAA5-EB8A4D636645}"/>
              </a:ext>
            </a:extLst>
          </p:cNvPr>
          <p:cNvSpPr/>
          <p:nvPr/>
        </p:nvSpPr>
        <p:spPr>
          <a:xfrm>
            <a:off x="2274887" y="369561"/>
            <a:ext cx="7923213" cy="3816429"/>
          </a:xfrm>
          <a:prstGeom prst="rect">
            <a:avLst/>
          </a:prstGeom>
        </p:spPr>
        <p:txBody>
          <a:bodyPr wrap="square">
            <a:spAutoFit/>
          </a:bodyPr>
          <a:lstStyle/>
          <a:p>
            <a:r>
              <a:rPr lang="en-US" sz="2200" i="1" dirty="0">
                <a:solidFill>
                  <a:srgbClr val="2E95D2"/>
                </a:solidFill>
              </a:rPr>
              <a:t>Hi </a:t>
            </a:r>
            <a:r>
              <a:rPr lang="en-US" sz="2200" b="1" i="1" dirty="0">
                <a:solidFill>
                  <a:srgbClr val="2E95D2"/>
                </a:solidFill>
              </a:rPr>
              <a:t>[first name],</a:t>
            </a:r>
            <a:endParaRPr lang="en-IE" sz="2200" b="1" dirty="0">
              <a:solidFill>
                <a:srgbClr val="2E95D2"/>
              </a:solidFill>
            </a:endParaRPr>
          </a:p>
          <a:p>
            <a:r>
              <a:rPr lang="en-US" sz="2200" i="1" dirty="0">
                <a:solidFill>
                  <a:srgbClr val="2E95D2"/>
                </a:solidFill>
              </a:rPr>
              <a:t>We appreciate your interest in [company name] and the time you’ve invested in applying for the position of </a:t>
            </a:r>
            <a:r>
              <a:rPr lang="en-US" sz="2200" b="1" i="1" dirty="0">
                <a:solidFill>
                  <a:srgbClr val="2E95D2"/>
                </a:solidFill>
              </a:rPr>
              <a:t>[role title].</a:t>
            </a:r>
            <a:r>
              <a:rPr lang="en-US" sz="2200" i="1" dirty="0">
                <a:solidFill>
                  <a:srgbClr val="2E95D2"/>
                </a:solidFill>
              </a:rPr>
              <a:t>  </a:t>
            </a:r>
          </a:p>
          <a:p>
            <a:endParaRPr lang="en-US" sz="2200" i="1" dirty="0">
              <a:solidFill>
                <a:srgbClr val="2E95D2"/>
              </a:solidFill>
            </a:endParaRPr>
          </a:p>
          <a:p>
            <a:r>
              <a:rPr lang="en-US" sz="2200" i="1" dirty="0">
                <a:solidFill>
                  <a:srgbClr val="2E95D2"/>
                </a:solidFill>
              </a:rPr>
              <a:t>We have selected another candidate on this occasion, but we’d like to thank you for meeting us and giving us the opportunity to learn about your skills and accomplishments. We wish you good luck with your job search and professional future endeavors.</a:t>
            </a:r>
          </a:p>
          <a:p>
            <a:endParaRPr lang="en-IE" sz="2200" b="1" dirty="0">
              <a:solidFill>
                <a:srgbClr val="2E95D2"/>
              </a:solidFill>
            </a:endParaRPr>
          </a:p>
          <a:p>
            <a:r>
              <a:rPr lang="en-US" sz="2200" i="1" dirty="0">
                <a:solidFill>
                  <a:srgbClr val="2E95D2"/>
                </a:solidFill>
              </a:rPr>
              <a:t>Best regards, </a:t>
            </a:r>
            <a:endParaRPr lang="en-IE" sz="2200" b="1" dirty="0">
              <a:solidFill>
                <a:srgbClr val="2E95D2"/>
              </a:solidFill>
            </a:endParaRPr>
          </a:p>
          <a:p>
            <a:r>
              <a:rPr lang="en-US" sz="2200" b="1" i="1" dirty="0">
                <a:solidFill>
                  <a:srgbClr val="2E95D2"/>
                </a:solidFill>
              </a:rPr>
              <a:t> [Sender Name]</a:t>
            </a:r>
            <a:endParaRPr lang="en-IE" sz="2200" b="1" dirty="0">
              <a:solidFill>
                <a:srgbClr val="2E95D2"/>
              </a:solidFill>
            </a:endParaRPr>
          </a:p>
        </p:txBody>
      </p:sp>
    </p:spTree>
    <p:extLst>
      <p:ext uri="{BB962C8B-B14F-4D97-AF65-F5344CB8AC3E}">
        <p14:creationId xmlns:p14="http://schemas.microsoft.com/office/powerpoint/2010/main" val="2443051344"/>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4.5 RED TAPE AND CONTRACTS</a:t>
            </a:r>
            <a:r>
              <a:rPr lang="en-IE" dirty="0"/>
              <a:t> </a:t>
            </a:r>
            <a:endParaRPr lang="en-US" dirty="0"/>
          </a:p>
        </p:txBody>
      </p:sp>
      <p:pic>
        <p:nvPicPr>
          <p:cNvPr id="7" name="Picture 6">
            <a:extLst>
              <a:ext uri="{FF2B5EF4-FFF2-40B4-BE49-F238E27FC236}">
                <a16:creationId xmlns:a16="http://schemas.microsoft.com/office/drawing/2014/main" id="{7EF7FDCC-98C8-41D1-92E8-53F45EB7FC8D}"/>
              </a:ext>
            </a:extLst>
          </p:cNvPr>
          <p:cNvPicPr>
            <a:picLocks noChangeAspect="1"/>
          </p:cNvPicPr>
          <p:nvPr/>
        </p:nvPicPr>
        <p:blipFill>
          <a:blip r:embed="rId2" cstate="screen">
            <a:extLst>
              <a:ext uri="{28A0092B-C50C-407E-A947-70E740481C1C}">
                <a14:useLocalDpi xmlns:a14="http://schemas.microsoft.com/office/drawing/2010/main"/>
              </a:ext>
              <a:ext uri="{837473B0-CC2E-450A-ABE3-18F120FF3D39}">
                <a1611:picAttrSrcUrl xmlns:a1611="http://schemas.microsoft.com/office/drawing/2016/11/main" r:id="rId3"/>
              </a:ext>
            </a:extLst>
          </a:blip>
          <a:stretch>
            <a:fillRect/>
          </a:stretch>
        </p:blipFill>
        <p:spPr>
          <a:xfrm>
            <a:off x="8632372" y="963590"/>
            <a:ext cx="3093492" cy="3721495"/>
          </a:xfrm>
          <a:prstGeom prst="rect">
            <a:avLst/>
          </a:prstGeom>
        </p:spPr>
      </p:pic>
    </p:spTree>
    <p:extLst>
      <p:ext uri="{BB962C8B-B14F-4D97-AF65-F5344CB8AC3E}">
        <p14:creationId xmlns:p14="http://schemas.microsoft.com/office/powerpoint/2010/main" val="1899959551"/>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EC5E37A-7FF6-4C4B-8954-099ECD72C3B9}"/>
              </a:ext>
            </a:extLst>
          </p:cNvPr>
          <p:cNvSpPr>
            <a:spLocks noGrp="1"/>
          </p:cNvSpPr>
          <p:nvPr>
            <p:ph type="body" sz="quarter" idx="16"/>
          </p:nvPr>
        </p:nvSpPr>
        <p:spPr/>
        <p:txBody>
          <a:bodyPr/>
          <a:lstStyle/>
          <a:p>
            <a:r>
              <a:rPr lang="en-US" dirty="0"/>
              <a:t>RED TAPE AND CONTRACTS</a:t>
            </a:r>
          </a:p>
        </p:txBody>
      </p:sp>
      <p:sp>
        <p:nvSpPr>
          <p:cNvPr id="3" name="Text Placeholder 2">
            <a:extLst>
              <a:ext uri="{FF2B5EF4-FFF2-40B4-BE49-F238E27FC236}">
                <a16:creationId xmlns:a16="http://schemas.microsoft.com/office/drawing/2014/main" id="{327C3BA6-0E82-1C41-97B6-B92F09C3A332}"/>
              </a:ext>
            </a:extLst>
          </p:cNvPr>
          <p:cNvSpPr>
            <a:spLocks noGrp="1"/>
          </p:cNvSpPr>
          <p:nvPr>
            <p:ph type="body" sz="quarter" idx="17"/>
          </p:nvPr>
        </p:nvSpPr>
        <p:spPr/>
        <p:txBody>
          <a:bodyPr/>
          <a:lstStyle/>
          <a:p>
            <a:pPr algn="l"/>
            <a:r>
              <a:rPr lang="en-IE" dirty="0"/>
              <a:t>Across Europe, it is necessary to register as an employer.   </a:t>
            </a:r>
          </a:p>
          <a:p>
            <a:pPr algn="l"/>
            <a:r>
              <a:rPr lang="en-US" dirty="0"/>
              <a:t>As a first-time employer, this will be an area that is new to you but it really is very straight forward.   </a:t>
            </a:r>
          </a:p>
          <a:p>
            <a:pPr algn="l"/>
            <a:r>
              <a:rPr lang="en-US" dirty="0"/>
              <a:t>Let’s look at the requirements in </a:t>
            </a:r>
            <a:r>
              <a:rPr lang="en-US" b="1" dirty="0">
                <a:solidFill>
                  <a:srgbClr val="CE1779"/>
                </a:solidFill>
              </a:rPr>
              <a:t>UK and Ireland</a:t>
            </a:r>
            <a:r>
              <a:rPr lang="en-US" dirty="0">
                <a:solidFill>
                  <a:srgbClr val="CE1779"/>
                </a:solidFill>
              </a:rPr>
              <a:t>:-</a:t>
            </a:r>
            <a:endParaRPr lang="en-IE" b="1" dirty="0">
              <a:solidFill>
                <a:srgbClr val="CE1779"/>
              </a:solidFill>
            </a:endParaRPr>
          </a:p>
          <a:p>
            <a:pPr algn="l"/>
            <a:endParaRPr lang="en-US" dirty="0"/>
          </a:p>
        </p:txBody>
      </p:sp>
      <p:pic>
        <p:nvPicPr>
          <p:cNvPr id="14" name="Picture Placeholder 13" descr="A close up of a piece of paper&#10;&#10;Description automatically generated">
            <a:extLst>
              <a:ext uri="{FF2B5EF4-FFF2-40B4-BE49-F238E27FC236}">
                <a16:creationId xmlns:a16="http://schemas.microsoft.com/office/drawing/2014/main" id="{32CB82B7-2609-6C47-939A-4256D2404586}"/>
              </a:ext>
            </a:extLst>
          </p:cNvPr>
          <p:cNvPicPr>
            <a:picLocks noGrp="1" noChangeAspect="1"/>
          </p:cNvPicPr>
          <p:nvPr>
            <p:ph type="pic" sz="quarter" idx="18"/>
          </p:nvPr>
        </p:nvPicPr>
        <p:blipFill>
          <a:blip r:embed="rId2"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3889822611"/>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5" name="Straight Connector 14">
            <a:extLst>
              <a:ext uri="{FF2B5EF4-FFF2-40B4-BE49-F238E27FC236}">
                <a16:creationId xmlns:a16="http://schemas.microsoft.com/office/drawing/2014/main" id="{27497A5C-8756-2C46-9D7F-6F9E9BD54BE3}"/>
              </a:ext>
            </a:extLst>
          </p:cNvPr>
          <p:cNvCxnSpPr>
            <a:cxnSpLocks/>
          </p:cNvCxnSpPr>
          <p:nvPr/>
        </p:nvCxnSpPr>
        <p:spPr>
          <a:xfrm flipV="1">
            <a:off x="807899" y="0"/>
            <a:ext cx="0" cy="6805791"/>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16" name="Text Placeholder 4">
            <a:extLst>
              <a:ext uri="{FF2B5EF4-FFF2-40B4-BE49-F238E27FC236}">
                <a16:creationId xmlns:a16="http://schemas.microsoft.com/office/drawing/2014/main" id="{068B78A9-8DCE-FA4C-ABB4-E82A154FD632}"/>
              </a:ext>
            </a:extLst>
          </p:cNvPr>
          <p:cNvSpPr txBox="1">
            <a:spLocks/>
          </p:cNvSpPr>
          <p:nvPr/>
        </p:nvSpPr>
        <p:spPr>
          <a:xfrm>
            <a:off x="1879602" y="485418"/>
            <a:ext cx="9855197" cy="6194782"/>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342900" indent="-342900">
              <a:buClr>
                <a:srgbClr val="CE1779"/>
              </a:buClr>
              <a:buFont typeface="Arial" panose="020B0604020202020204" pitchFamily="34" charset="0"/>
              <a:buChar char="•"/>
            </a:pPr>
            <a:r>
              <a:rPr lang="en-US" sz="2400" dirty="0">
                <a:solidFill>
                  <a:srgbClr val="6D6E6C"/>
                </a:solidFill>
              </a:rPr>
              <a:t>As a UK employer if you employ someone that is not eligible to work in the UK, you are liable to a fine of up to £20,000 per employee that isn’t allowed to work in the UK. There’s a fairly simple system to confirm this though. It’s called ‘Obtain. Check. Copy’.  All the details you need are on </a:t>
            </a:r>
            <a:r>
              <a:rPr lang="en-US" sz="2400" u="sng" dirty="0">
                <a:solidFill>
                  <a:srgbClr val="6D6E6C"/>
                </a:solidFill>
                <a:hlinkClick r:id="rId2">
                  <a:extLst>
                    <a:ext uri="{A12FA001-AC4F-418D-AE19-62706E023703}">
                      <ahyp:hlinkClr xmlns:ahyp="http://schemas.microsoft.com/office/drawing/2018/hyperlinkcolor" val="tx"/>
                    </a:ext>
                  </a:extLst>
                </a:hlinkClick>
              </a:rPr>
              <a:t>Gov.UK website here</a:t>
            </a:r>
            <a:r>
              <a:rPr lang="en-US" sz="2400" dirty="0">
                <a:solidFill>
                  <a:srgbClr val="6D6E6C"/>
                </a:solidFill>
              </a:rPr>
              <a:t>.</a:t>
            </a:r>
            <a:endParaRPr lang="en-IE" sz="2400" dirty="0">
              <a:solidFill>
                <a:srgbClr val="6D6E6C"/>
              </a:solidFill>
            </a:endParaRPr>
          </a:p>
          <a:p>
            <a:pPr marL="342900" indent="-342900">
              <a:buClr>
                <a:srgbClr val="CE1779"/>
              </a:buClr>
              <a:buFont typeface="Arial" panose="020B0604020202020204" pitchFamily="34" charset="0"/>
              <a:buChar char="•"/>
            </a:pPr>
            <a:r>
              <a:rPr lang="en-US" sz="2400" dirty="0">
                <a:solidFill>
                  <a:srgbClr val="6D6E6C"/>
                </a:solidFill>
              </a:rPr>
              <a:t>As a new employer, you’ll get </a:t>
            </a:r>
            <a:r>
              <a:rPr lang="en-US" sz="2400" u="sng" dirty="0">
                <a:solidFill>
                  <a:srgbClr val="6D6E6C"/>
                </a:solidFill>
              </a:rPr>
              <a:t>30 days</a:t>
            </a:r>
            <a:r>
              <a:rPr lang="en-US" sz="2400" dirty="0">
                <a:solidFill>
                  <a:srgbClr val="6D6E6C"/>
                </a:solidFill>
              </a:rPr>
              <a:t> to register your new employee once you have paid them; but don’t miss the deadline as you could incur a fine of at least £100. When taking on your first member of staff, you will need to register yourself, and your new employee with HMRC. There’s a quick and simple government web portal where you can </a:t>
            </a:r>
            <a:r>
              <a:rPr lang="en-US" sz="2400" u="sng" dirty="0">
                <a:solidFill>
                  <a:srgbClr val="6D6E6C"/>
                </a:solidFill>
                <a:hlinkClick r:id="rId3">
                  <a:extLst>
                    <a:ext uri="{A12FA001-AC4F-418D-AE19-62706E023703}">
                      <ahyp:hlinkClr xmlns:ahyp="http://schemas.microsoft.com/office/drawing/2018/hyperlinkcolor" val="tx"/>
                    </a:ext>
                  </a:extLst>
                </a:hlinkClick>
              </a:rPr>
              <a:t>register as an employer</a:t>
            </a:r>
            <a:r>
              <a:rPr lang="en-US" sz="2400" dirty="0">
                <a:solidFill>
                  <a:srgbClr val="6D6E6C"/>
                </a:solidFill>
              </a:rPr>
              <a:t>. You’ll need to do this before you pay your new worker and it usually takes about two weeks to get set up.</a:t>
            </a:r>
            <a:endParaRPr lang="en-IE" sz="2400" dirty="0">
              <a:solidFill>
                <a:srgbClr val="6D6E6C"/>
              </a:solidFill>
            </a:endParaRPr>
          </a:p>
          <a:p>
            <a:pPr marL="342900" indent="-342900">
              <a:buClr>
                <a:srgbClr val="CE1779"/>
              </a:buClr>
              <a:buFont typeface="Arial" panose="020B0604020202020204" pitchFamily="34" charset="0"/>
              <a:buChar char="•"/>
            </a:pPr>
            <a:r>
              <a:rPr lang="en-US" sz="2400" dirty="0">
                <a:solidFill>
                  <a:srgbClr val="6D6E6C"/>
                </a:solidFill>
              </a:rPr>
              <a:t>To register your employee you will need to do a Full Payment Submission. In order to register your employee in this way you’ll need a P45 from their previous employer if possible – that’s if they earn above £111 per week and qualify for PAYE.</a:t>
            </a:r>
            <a:endParaRPr lang="en-IE" sz="2400" dirty="0">
              <a:solidFill>
                <a:srgbClr val="6D6E6C"/>
              </a:solidFill>
            </a:endParaRPr>
          </a:p>
          <a:p>
            <a:pPr marL="342900" indent="-342900">
              <a:buClr>
                <a:srgbClr val="CE1779"/>
              </a:buClr>
              <a:buFont typeface="Arial" panose="020B0604020202020204" pitchFamily="34" charset="0"/>
              <a:buChar char="•"/>
            </a:pPr>
            <a:endParaRPr lang="en-US" sz="2400" dirty="0">
              <a:solidFill>
                <a:srgbClr val="6D6E6C"/>
              </a:solidFill>
            </a:endParaRPr>
          </a:p>
        </p:txBody>
      </p:sp>
      <p:pic>
        <p:nvPicPr>
          <p:cNvPr id="17" name="Picture 16" descr="A close up of a sign&#10;&#10;Description automatically generated">
            <a:extLst>
              <a:ext uri="{FF2B5EF4-FFF2-40B4-BE49-F238E27FC236}">
                <a16:creationId xmlns:a16="http://schemas.microsoft.com/office/drawing/2014/main" id="{166615BA-95BE-2A42-8B4F-C28F1F1F8A90}"/>
              </a:ext>
            </a:extLst>
          </p:cNvPr>
          <p:cNvPicPr/>
          <p:nvPr/>
        </p:nvPicPr>
        <p:blipFill>
          <a:blip r:embed="rId4" cstate="screen">
            <a:extLst>
              <a:ext uri="{28A0092B-C50C-407E-A947-70E740481C1C}">
                <a14:useLocalDpi xmlns:a14="http://schemas.microsoft.com/office/drawing/2010/main"/>
              </a:ext>
            </a:extLst>
          </a:blip>
          <a:stretch>
            <a:fillRect/>
          </a:stretch>
        </p:blipFill>
        <p:spPr>
          <a:xfrm>
            <a:off x="364808" y="474127"/>
            <a:ext cx="886182" cy="886182"/>
          </a:xfrm>
          <a:prstGeom prst="rect">
            <a:avLst/>
          </a:prstGeom>
        </p:spPr>
      </p:pic>
    </p:spTree>
    <p:extLst>
      <p:ext uri="{BB962C8B-B14F-4D97-AF65-F5344CB8AC3E}">
        <p14:creationId xmlns:p14="http://schemas.microsoft.com/office/powerpoint/2010/main" val="77550385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5" name="Straight Connector 14">
            <a:extLst>
              <a:ext uri="{FF2B5EF4-FFF2-40B4-BE49-F238E27FC236}">
                <a16:creationId xmlns:a16="http://schemas.microsoft.com/office/drawing/2014/main" id="{27497A5C-8756-2C46-9D7F-6F9E9BD54BE3}"/>
              </a:ext>
            </a:extLst>
          </p:cNvPr>
          <p:cNvCxnSpPr>
            <a:cxnSpLocks/>
          </p:cNvCxnSpPr>
          <p:nvPr/>
        </p:nvCxnSpPr>
        <p:spPr>
          <a:xfrm flipV="1">
            <a:off x="807899" y="0"/>
            <a:ext cx="0" cy="6805791"/>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16" name="Text Placeholder 4">
            <a:extLst>
              <a:ext uri="{FF2B5EF4-FFF2-40B4-BE49-F238E27FC236}">
                <a16:creationId xmlns:a16="http://schemas.microsoft.com/office/drawing/2014/main" id="{068B78A9-8DCE-FA4C-ABB4-E82A154FD632}"/>
              </a:ext>
            </a:extLst>
          </p:cNvPr>
          <p:cNvSpPr txBox="1">
            <a:spLocks/>
          </p:cNvSpPr>
          <p:nvPr/>
        </p:nvSpPr>
        <p:spPr>
          <a:xfrm>
            <a:off x="1694081" y="331609"/>
            <a:ext cx="10218516" cy="6194782"/>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571500" lvl="0" indent="-571500">
              <a:spcBef>
                <a:spcPts val="400"/>
              </a:spcBef>
              <a:buClr>
                <a:srgbClr val="CE1779"/>
              </a:buClr>
              <a:buFont typeface="Arial" panose="020B0604020202020204" pitchFamily="34" charset="0"/>
              <a:buChar char="•"/>
            </a:pPr>
            <a:r>
              <a:rPr lang="en-US" sz="2400" dirty="0">
                <a:solidFill>
                  <a:srgbClr val="6D6E6C"/>
                </a:solidFill>
              </a:rPr>
              <a:t>Regardless is you are an individual sole trader, partnership or company you must register as an employer  in Ireland if you pay your employee more than €8 per week (or €36 per month), if they are full time employees and €2 per week (or €9 per month), if they have other employment(s).  </a:t>
            </a:r>
            <a:endParaRPr lang="en-IE" sz="2400" dirty="0">
              <a:solidFill>
                <a:srgbClr val="6D6E6C"/>
              </a:solidFill>
            </a:endParaRPr>
          </a:p>
          <a:p>
            <a:pPr marL="571500" lvl="0" indent="-571500">
              <a:spcBef>
                <a:spcPts val="400"/>
              </a:spcBef>
              <a:buClr>
                <a:srgbClr val="CE1779"/>
              </a:buClr>
              <a:buFont typeface="Arial" panose="020B0604020202020204" pitchFamily="34" charset="0"/>
              <a:buChar char="•"/>
            </a:pPr>
            <a:r>
              <a:rPr lang="en-US" sz="2400" dirty="0">
                <a:solidFill>
                  <a:srgbClr val="6D6E6C"/>
                </a:solidFill>
              </a:rPr>
              <a:t>You must tell Revenue Commissioners that you are making these payments within 9 days from the employee’s starting date. </a:t>
            </a:r>
            <a:endParaRPr lang="en-IE" sz="2400" dirty="0">
              <a:solidFill>
                <a:srgbClr val="6D6E6C"/>
              </a:solidFill>
            </a:endParaRPr>
          </a:p>
          <a:p>
            <a:pPr marL="571500" lvl="0" indent="-571500">
              <a:spcBef>
                <a:spcPts val="400"/>
              </a:spcBef>
              <a:buClr>
                <a:srgbClr val="CE1779"/>
              </a:buClr>
              <a:buFont typeface="Arial" panose="020B0604020202020204" pitchFamily="34" charset="0"/>
              <a:buChar char="•"/>
            </a:pPr>
            <a:r>
              <a:rPr lang="en-US" sz="2400" dirty="0" err="1">
                <a:solidFill>
                  <a:srgbClr val="6D6E6C"/>
                </a:solidFill>
              </a:rPr>
              <a:t>eRegistration</a:t>
            </a:r>
            <a:r>
              <a:rPr lang="en-US" sz="2400" dirty="0">
                <a:solidFill>
                  <a:srgbClr val="6D6E6C"/>
                </a:solidFill>
              </a:rPr>
              <a:t> – </a:t>
            </a:r>
            <a:r>
              <a:rPr lang="en-US" sz="2400" u="sng" dirty="0">
                <a:solidFill>
                  <a:srgbClr val="6D6E6C"/>
                </a:solidFill>
                <a:hlinkClick r:id="rId2">
                  <a:extLst>
                    <a:ext uri="{A12FA001-AC4F-418D-AE19-62706E023703}">
                      <ahyp:hlinkClr xmlns:ahyp="http://schemas.microsoft.com/office/drawing/2018/hyperlinkcolor" val="tx"/>
                    </a:ext>
                  </a:extLst>
                </a:hlinkClick>
              </a:rPr>
              <a:t>Revenue’s e-Registration facility</a:t>
            </a:r>
            <a:r>
              <a:rPr lang="en-US" sz="2400" dirty="0">
                <a:solidFill>
                  <a:srgbClr val="6D6E6C"/>
                </a:solidFill>
              </a:rPr>
              <a:t> allows you to manage your employee registrations online. To use </a:t>
            </a:r>
            <a:r>
              <a:rPr lang="en-US" sz="2400" dirty="0" err="1">
                <a:solidFill>
                  <a:srgbClr val="6D6E6C"/>
                </a:solidFill>
              </a:rPr>
              <a:t>eRegistration</a:t>
            </a:r>
            <a:r>
              <a:rPr lang="en-US" sz="2400" dirty="0">
                <a:solidFill>
                  <a:srgbClr val="6D6E6C"/>
                </a:solidFill>
              </a:rPr>
              <a:t> you must be registered for the Revenue Online Service (ROS), or </a:t>
            </a:r>
            <a:r>
              <a:rPr lang="en-US" sz="2400" dirty="0" err="1">
                <a:solidFill>
                  <a:srgbClr val="6D6E6C"/>
                </a:solidFill>
              </a:rPr>
              <a:t>myAccount</a:t>
            </a:r>
            <a:r>
              <a:rPr lang="en-US" sz="2400" dirty="0">
                <a:solidFill>
                  <a:srgbClr val="6D6E6C"/>
                </a:solidFill>
              </a:rPr>
              <a:t>.  As the employer, you are then issued with a unique Employer Registration number usually consisting of 7 digits and a letter.</a:t>
            </a:r>
            <a:endParaRPr lang="en-IE" sz="2400" dirty="0">
              <a:solidFill>
                <a:srgbClr val="6D6E6C"/>
              </a:solidFill>
            </a:endParaRPr>
          </a:p>
          <a:p>
            <a:pPr marL="571500" lvl="0" indent="-571500">
              <a:spcBef>
                <a:spcPts val="400"/>
              </a:spcBef>
              <a:buClr>
                <a:srgbClr val="CE1779"/>
              </a:buClr>
              <a:buFont typeface="Arial" panose="020B0604020202020204" pitchFamily="34" charset="0"/>
              <a:buChar char="•"/>
            </a:pPr>
            <a:r>
              <a:rPr lang="en-US" sz="2400" dirty="0">
                <a:solidFill>
                  <a:srgbClr val="6D6E6C"/>
                </a:solidFill>
              </a:rPr>
              <a:t>When a registered employer, you can then register individuals as employees and will be issued with the relevant tax certificates and documentation to operate PAYE correctly on his employees earnings.  The employer then submits the relevant returns and payments to the Collector General.</a:t>
            </a:r>
            <a:endParaRPr lang="en-IE" sz="2400" dirty="0">
              <a:solidFill>
                <a:srgbClr val="6D6E6C"/>
              </a:solidFill>
            </a:endParaRPr>
          </a:p>
          <a:p>
            <a:pPr marL="571500" lvl="0" indent="-571500">
              <a:spcBef>
                <a:spcPts val="400"/>
              </a:spcBef>
              <a:buClr>
                <a:srgbClr val="CE1779"/>
              </a:buClr>
              <a:buFont typeface="Arial" panose="020B0604020202020204" pitchFamily="34" charset="0"/>
              <a:buChar char="•"/>
            </a:pPr>
            <a:r>
              <a:rPr lang="en-US" sz="2400" dirty="0">
                <a:solidFill>
                  <a:srgbClr val="6D6E6C"/>
                </a:solidFill>
              </a:rPr>
              <a:t>All new employees you hire must receive a written statement of terms and conditions within two months of commencing employment.</a:t>
            </a:r>
            <a:endParaRPr lang="en-IE" sz="2400" dirty="0">
              <a:solidFill>
                <a:srgbClr val="6D6E6C"/>
              </a:solidFill>
            </a:endParaRPr>
          </a:p>
        </p:txBody>
      </p:sp>
      <p:pic>
        <p:nvPicPr>
          <p:cNvPr id="6" name="Picture 5" descr="A picture containing drawing&#10;&#10;Description automatically generated">
            <a:extLst>
              <a:ext uri="{FF2B5EF4-FFF2-40B4-BE49-F238E27FC236}">
                <a16:creationId xmlns:a16="http://schemas.microsoft.com/office/drawing/2014/main" id="{002DF0F0-DD6F-2C4B-AC5C-4D17A9226D01}"/>
              </a:ext>
            </a:extLst>
          </p:cNvPr>
          <p:cNvPicPr/>
          <p:nvPr/>
        </p:nvPicPr>
        <p:blipFill>
          <a:blip r:embed="rId3" cstate="screen">
            <a:extLst>
              <a:ext uri="{28A0092B-C50C-407E-A947-70E740481C1C}">
                <a14:useLocalDpi xmlns:a14="http://schemas.microsoft.com/office/drawing/2010/main"/>
              </a:ext>
            </a:extLst>
          </a:blip>
          <a:stretch>
            <a:fillRect/>
          </a:stretch>
        </p:blipFill>
        <p:spPr>
          <a:xfrm>
            <a:off x="369114" y="460018"/>
            <a:ext cx="886182" cy="886182"/>
          </a:xfrm>
          <a:prstGeom prst="rect">
            <a:avLst/>
          </a:prstGeom>
        </p:spPr>
      </p:pic>
    </p:spTree>
    <p:extLst>
      <p:ext uri="{BB962C8B-B14F-4D97-AF65-F5344CB8AC3E}">
        <p14:creationId xmlns:p14="http://schemas.microsoft.com/office/powerpoint/2010/main" val="747407921"/>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C332FE5-E84A-594A-B85B-1BF16A28AAF0}"/>
              </a:ext>
            </a:extLst>
          </p:cNvPr>
          <p:cNvSpPr>
            <a:spLocks noGrp="1"/>
          </p:cNvSpPr>
          <p:nvPr>
            <p:ph type="body" sz="quarter" idx="13"/>
          </p:nvPr>
        </p:nvSpPr>
        <p:spPr>
          <a:xfrm>
            <a:off x="4339785" y="519152"/>
            <a:ext cx="7407087" cy="697353"/>
          </a:xfrm>
        </p:spPr>
        <p:txBody>
          <a:bodyPr/>
          <a:lstStyle/>
          <a:p>
            <a:pPr algn="r"/>
            <a:r>
              <a:rPr lang="en-IE" dirty="0"/>
              <a:t>SETTING UP PAYROLL</a:t>
            </a:r>
          </a:p>
          <a:p>
            <a:endParaRPr lang="en-US" dirty="0"/>
          </a:p>
        </p:txBody>
      </p:sp>
      <p:sp>
        <p:nvSpPr>
          <p:cNvPr id="4" name="Rectangle 3">
            <a:extLst>
              <a:ext uri="{FF2B5EF4-FFF2-40B4-BE49-F238E27FC236}">
                <a16:creationId xmlns:a16="http://schemas.microsoft.com/office/drawing/2014/main" id="{C84850B4-E933-8744-82C0-5ED6C7975D42}"/>
              </a:ext>
            </a:extLst>
          </p:cNvPr>
          <p:cNvSpPr/>
          <p:nvPr/>
        </p:nvSpPr>
        <p:spPr>
          <a:xfrm>
            <a:off x="3632201" y="1765174"/>
            <a:ext cx="8318500" cy="3268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Connector 5">
            <a:extLst>
              <a:ext uri="{FF2B5EF4-FFF2-40B4-BE49-F238E27FC236}">
                <a16:creationId xmlns:a16="http://schemas.microsoft.com/office/drawing/2014/main" id="{F82B6054-3BDD-DA4E-AF5D-9506861951A4}"/>
              </a:ext>
            </a:extLst>
          </p:cNvPr>
          <p:cNvCxnSpPr/>
          <p:nvPr/>
        </p:nvCxnSpPr>
        <p:spPr>
          <a:xfrm flipH="1">
            <a:off x="3733801" y="1326701"/>
            <a:ext cx="8216900" cy="0"/>
          </a:xfrm>
          <a:prstGeom prst="line">
            <a:avLst/>
          </a:prstGeom>
          <a:ln w="19050">
            <a:solidFill>
              <a:srgbClr val="CE1779"/>
            </a:solidFill>
          </a:ln>
        </p:spPr>
        <p:style>
          <a:lnRef idx="1">
            <a:schemeClr val="accent1"/>
          </a:lnRef>
          <a:fillRef idx="0">
            <a:schemeClr val="accent1"/>
          </a:fillRef>
          <a:effectRef idx="0">
            <a:schemeClr val="accent1"/>
          </a:effectRef>
          <a:fontRef idx="minor">
            <a:schemeClr val="tx1"/>
          </a:fontRef>
        </p:style>
      </p:cxnSp>
      <p:sp>
        <p:nvSpPr>
          <p:cNvPr id="3" name="Text Placeholder 2">
            <a:extLst>
              <a:ext uri="{FF2B5EF4-FFF2-40B4-BE49-F238E27FC236}">
                <a16:creationId xmlns:a16="http://schemas.microsoft.com/office/drawing/2014/main" id="{568FCCC1-4B67-7E46-AB35-CD9D2E98D244}"/>
              </a:ext>
            </a:extLst>
          </p:cNvPr>
          <p:cNvSpPr>
            <a:spLocks noGrp="1"/>
          </p:cNvSpPr>
          <p:nvPr>
            <p:ph type="body" sz="quarter" idx="14"/>
          </p:nvPr>
        </p:nvSpPr>
        <p:spPr>
          <a:xfrm>
            <a:off x="3873500" y="1511306"/>
            <a:ext cx="7873373" cy="4517744"/>
          </a:xfrm>
        </p:spPr>
        <p:txBody>
          <a:bodyPr/>
          <a:lstStyle/>
          <a:p>
            <a:pPr algn="just"/>
            <a:r>
              <a:rPr lang="en-IE" dirty="0"/>
              <a:t>Set up a system to withhold taxes</a:t>
            </a:r>
            <a:r>
              <a:rPr lang="en-IE" b="1" dirty="0"/>
              <a:t>. </a:t>
            </a:r>
            <a:r>
              <a:rPr lang="en-IE" dirty="0"/>
              <a:t>Each taxation systems requires that employers keep records of employment.  You can choose to do this inhouse or subcontract the payroll function to your accountant or book-keeper for an agreed fee. </a:t>
            </a:r>
          </a:p>
          <a:p>
            <a:r>
              <a:rPr lang="en-IE" b="1" dirty="0"/>
              <a:t> </a:t>
            </a:r>
            <a:endParaRPr lang="en-US" dirty="0"/>
          </a:p>
        </p:txBody>
      </p:sp>
      <p:sp>
        <p:nvSpPr>
          <p:cNvPr id="7" name="Text Placeholder 2">
            <a:extLst>
              <a:ext uri="{FF2B5EF4-FFF2-40B4-BE49-F238E27FC236}">
                <a16:creationId xmlns:a16="http://schemas.microsoft.com/office/drawing/2014/main" id="{D1A2D6C6-A223-004A-A879-065A574D7FCE}"/>
              </a:ext>
            </a:extLst>
          </p:cNvPr>
          <p:cNvSpPr txBox="1">
            <a:spLocks/>
          </p:cNvSpPr>
          <p:nvPr/>
        </p:nvSpPr>
        <p:spPr>
          <a:xfrm>
            <a:off x="889629" y="3521254"/>
            <a:ext cx="11061072" cy="26924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a:buNone/>
              <a:defRPr sz="2400" kern="1200" baseline="0">
                <a:solidFill>
                  <a:srgbClr val="6D6E6C"/>
                </a:solidFill>
                <a:latin typeface="+mn-lt"/>
                <a:ea typeface="+mn-ea"/>
                <a:cs typeface="+mn-cs"/>
              </a:defRPr>
            </a:lvl1pPr>
            <a:lvl2pPr marL="4572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IE" b="1" dirty="0"/>
              <a:t>UK 	 </a:t>
            </a:r>
            <a:r>
              <a:rPr lang="en-IE" dirty="0"/>
              <a:t>15 Steps for Setting Up Payroll For Your Small Business in the UK -  </a:t>
            </a:r>
            <a:r>
              <a:rPr lang="en-US" u="sng" dirty="0">
                <a:hlinkClick r:id="rId2"/>
              </a:rPr>
              <a:t>https://www.smallbizdaily.com/setting-up-your-payroll-uk/</a:t>
            </a:r>
            <a:endParaRPr lang="en-IE" dirty="0"/>
          </a:p>
          <a:p>
            <a:pPr>
              <a:lnSpc>
                <a:spcPct val="100000"/>
              </a:lnSpc>
              <a:spcBef>
                <a:spcPts val="500"/>
              </a:spcBef>
            </a:pPr>
            <a:r>
              <a:rPr lang="en-IE" b="1" dirty="0"/>
              <a:t> </a:t>
            </a:r>
            <a:endParaRPr lang="en-IE" sz="800" dirty="0"/>
          </a:p>
          <a:p>
            <a:r>
              <a:rPr lang="en-IE" b="1" dirty="0"/>
              <a:t>IRELAND 	</a:t>
            </a:r>
            <a:r>
              <a:rPr lang="en-IE" dirty="0"/>
              <a:t>Payroll Submissions</a:t>
            </a:r>
            <a:r>
              <a:rPr lang="en-IE" b="1" dirty="0"/>
              <a:t>  </a:t>
            </a:r>
          </a:p>
          <a:p>
            <a:r>
              <a:rPr lang="en-US" u="sng" dirty="0">
                <a:hlinkClick r:id="rId3"/>
              </a:rPr>
              <a:t>https://www.revenue.ie/en/employing-people/becoming-an-employer-and-ongoing-obligations/employer-obligations-from-1-january-2019/payroll-submissions.aspx</a:t>
            </a:r>
            <a:endParaRPr lang="en-US" dirty="0"/>
          </a:p>
        </p:txBody>
      </p:sp>
    </p:spTree>
    <p:extLst>
      <p:ext uri="{BB962C8B-B14F-4D97-AF65-F5344CB8AC3E}">
        <p14:creationId xmlns:p14="http://schemas.microsoft.com/office/powerpoint/2010/main" val="1640220848"/>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552835" y="4057649"/>
            <a:ext cx="7333865" cy="2180169"/>
          </a:xfrm>
        </p:spPr>
        <p:txBody>
          <a:bodyPr/>
          <a:lstStyle/>
          <a:p>
            <a:r>
              <a:rPr lang="en-IE" b="1" dirty="0"/>
              <a:t>4.6 </a:t>
            </a:r>
            <a:r>
              <a:rPr lang="en-US" b="1" dirty="0"/>
              <a:t>EMPLOYMENT CONTRACTS</a:t>
            </a:r>
            <a:endParaRPr lang="en-IE" b="1" dirty="0"/>
          </a:p>
          <a:p>
            <a:endParaRPr lang="en-IE" b="1" dirty="0"/>
          </a:p>
        </p:txBody>
      </p:sp>
    </p:spTree>
    <p:extLst>
      <p:ext uri="{BB962C8B-B14F-4D97-AF65-F5344CB8AC3E}">
        <p14:creationId xmlns:p14="http://schemas.microsoft.com/office/powerpoint/2010/main" val="1607678894"/>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72D462C7-524B-BA4B-9337-2FC372DFA803}"/>
              </a:ext>
            </a:extLst>
          </p:cNvPr>
          <p:cNvSpPr>
            <a:spLocks noGrp="1"/>
          </p:cNvSpPr>
          <p:nvPr>
            <p:ph type="body" sz="quarter" idx="16"/>
          </p:nvPr>
        </p:nvSpPr>
        <p:spPr/>
        <p:txBody>
          <a:bodyPr/>
          <a:lstStyle/>
          <a:p>
            <a:r>
              <a:rPr lang="en-US" dirty="0"/>
              <a:t>EMPLOYMENT CONTRACTS</a:t>
            </a:r>
            <a:r>
              <a:rPr lang="en-IE" dirty="0"/>
              <a:t> </a:t>
            </a:r>
            <a:endParaRPr lang="en-US" dirty="0"/>
          </a:p>
        </p:txBody>
      </p:sp>
      <p:sp>
        <p:nvSpPr>
          <p:cNvPr id="5" name="Text Placeholder 4">
            <a:extLst>
              <a:ext uri="{FF2B5EF4-FFF2-40B4-BE49-F238E27FC236}">
                <a16:creationId xmlns:a16="http://schemas.microsoft.com/office/drawing/2014/main" id="{CA6B6C77-A4D0-B24F-9374-001C541AE9CF}"/>
              </a:ext>
            </a:extLst>
          </p:cNvPr>
          <p:cNvSpPr>
            <a:spLocks noGrp="1"/>
          </p:cNvSpPr>
          <p:nvPr>
            <p:ph type="body" sz="quarter" idx="17"/>
          </p:nvPr>
        </p:nvSpPr>
        <p:spPr/>
        <p:txBody>
          <a:bodyPr/>
          <a:lstStyle/>
          <a:p>
            <a:pPr algn="just"/>
            <a:r>
              <a:rPr lang="en-US" dirty="0"/>
              <a:t>Employment contracts are the basis of your new employee’s agreement to work for you, so it’s essential that you get them right from the outset.  Be clear, what type of employment contract do you need for your new employee? Permanent? Fixed Term?    It is a breach of employment law not to issue a contract within a short period of your new employee starting</a:t>
            </a:r>
            <a:r>
              <a:rPr lang="en-IE" dirty="0"/>
              <a:t> </a:t>
            </a:r>
            <a:endParaRPr lang="en-US" dirty="0"/>
          </a:p>
        </p:txBody>
      </p:sp>
      <p:pic>
        <p:nvPicPr>
          <p:cNvPr id="8" name="Picture Placeholder 7" descr="A picture containing clock&#10;&#10;Description automatically generated">
            <a:extLst>
              <a:ext uri="{FF2B5EF4-FFF2-40B4-BE49-F238E27FC236}">
                <a16:creationId xmlns:a16="http://schemas.microsoft.com/office/drawing/2014/main" id="{10D7C701-7B3D-1B46-956D-74D2B0356028}"/>
              </a:ext>
            </a:extLst>
          </p:cNvPr>
          <p:cNvPicPr>
            <a:picLocks noGrp="1" noChangeAspect="1"/>
          </p:cNvPicPr>
          <p:nvPr>
            <p:ph type="pic" sz="quarter" idx="18"/>
          </p:nvPr>
        </p:nvPicPr>
        <p:blipFill rotWithShape="1">
          <a:blip r:embed="rId2" cstate="screen">
            <a:extLst>
              <a:ext uri="{28A0092B-C50C-407E-A947-70E740481C1C}">
                <a14:useLocalDpi xmlns:a14="http://schemas.microsoft.com/office/drawing/2010/main"/>
              </a:ext>
            </a:extLst>
          </a:blip>
          <a:srcRect/>
          <a:stretch/>
        </p:blipFill>
        <p:spPr/>
      </p:pic>
    </p:spTree>
    <p:extLst>
      <p:ext uri="{BB962C8B-B14F-4D97-AF65-F5344CB8AC3E}">
        <p14:creationId xmlns:p14="http://schemas.microsoft.com/office/powerpoint/2010/main" val="229356130"/>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C332FE5-E84A-594A-B85B-1BF16A28AAF0}"/>
              </a:ext>
            </a:extLst>
          </p:cNvPr>
          <p:cNvSpPr>
            <a:spLocks noGrp="1"/>
          </p:cNvSpPr>
          <p:nvPr>
            <p:ph type="body" sz="quarter" idx="13"/>
          </p:nvPr>
        </p:nvSpPr>
        <p:spPr/>
        <p:txBody>
          <a:bodyPr/>
          <a:lstStyle/>
          <a:p>
            <a:r>
              <a:rPr lang="en-US" dirty="0"/>
              <a:t>EMPLOYMENT CONTRACTS</a:t>
            </a:r>
          </a:p>
        </p:txBody>
      </p:sp>
      <p:sp>
        <p:nvSpPr>
          <p:cNvPr id="3" name="Text Placeholder 2">
            <a:extLst>
              <a:ext uri="{FF2B5EF4-FFF2-40B4-BE49-F238E27FC236}">
                <a16:creationId xmlns:a16="http://schemas.microsoft.com/office/drawing/2014/main" id="{568FCCC1-4B67-7E46-AB35-CD9D2E98D244}"/>
              </a:ext>
            </a:extLst>
          </p:cNvPr>
          <p:cNvSpPr>
            <a:spLocks noGrp="1"/>
          </p:cNvSpPr>
          <p:nvPr>
            <p:ph type="body" sz="quarter" idx="14"/>
          </p:nvPr>
        </p:nvSpPr>
        <p:spPr/>
        <p:txBody>
          <a:bodyPr/>
          <a:lstStyle/>
          <a:p>
            <a:pPr marL="342900" lvl="0" indent="-342900">
              <a:buClr>
                <a:srgbClr val="CE1779"/>
              </a:buClr>
              <a:buFont typeface="Arial" panose="020B0604020202020204" pitchFamily="34" charset="0"/>
              <a:buChar char="•"/>
            </a:pPr>
            <a:r>
              <a:rPr lang="en-US" dirty="0"/>
              <a:t>Start date</a:t>
            </a:r>
            <a:endParaRPr lang="en-IE" dirty="0"/>
          </a:p>
          <a:p>
            <a:pPr marL="342900" lvl="0" indent="-342900">
              <a:buClr>
                <a:srgbClr val="CE1779"/>
              </a:buClr>
              <a:buFont typeface="Arial" panose="020B0604020202020204" pitchFamily="34" charset="0"/>
              <a:buChar char="•"/>
            </a:pPr>
            <a:r>
              <a:rPr lang="en-US" dirty="0"/>
              <a:t>Job role/title </a:t>
            </a:r>
            <a:endParaRPr lang="en-IE" dirty="0"/>
          </a:p>
          <a:p>
            <a:pPr marL="342900" lvl="0" indent="-342900">
              <a:buClr>
                <a:srgbClr val="CE1779"/>
              </a:buClr>
              <a:buFont typeface="Arial" panose="020B0604020202020204" pitchFamily="34" charset="0"/>
              <a:buChar char="•"/>
            </a:pPr>
            <a:r>
              <a:rPr lang="en-US" dirty="0"/>
              <a:t>The address of where they will work</a:t>
            </a:r>
            <a:endParaRPr lang="en-IE" dirty="0"/>
          </a:p>
          <a:p>
            <a:pPr marL="342900" lvl="0" indent="-342900">
              <a:buClr>
                <a:srgbClr val="CE1779"/>
              </a:buClr>
              <a:buFont typeface="Arial" panose="020B0604020202020204" pitchFamily="34" charset="0"/>
              <a:buChar char="•"/>
            </a:pPr>
            <a:r>
              <a:rPr lang="en-US" dirty="0"/>
              <a:t>Their hours of work</a:t>
            </a:r>
            <a:endParaRPr lang="en-IE" dirty="0"/>
          </a:p>
          <a:p>
            <a:pPr marL="342900" lvl="0" indent="-342900">
              <a:buClr>
                <a:srgbClr val="CE1779"/>
              </a:buClr>
              <a:buFont typeface="Arial" panose="020B0604020202020204" pitchFamily="34" charset="0"/>
              <a:buChar char="•"/>
            </a:pPr>
            <a:r>
              <a:rPr lang="en-US" dirty="0"/>
              <a:t>Their salary, including when it will be paid</a:t>
            </a:r>
            <a:endParaRPr lang="en-IE" dirty="0"/>
          </a:p>
          <a:p>
            <a:pPr marL="342900" lvl="0" indent="-342900">
              <a:buClr>
                <a:srgbClr val="CE1779"/>
              </a:buClr>
              <a:buFont typeface="Arial" panose="020B0604020202020204" pitchFamily="34" charset="0"/>
              <a:buChar char="•"/>
            </a:pPr>
            <a:r>
              <a:rPr lang="en-US" dirty="0"/>
              <a:t>Holiday entitlement</a:t>
            </a:r>
            <a:endParaRPr lang="en-IE" dirty="0"/>
          </a:p>
          <a:p>
            <a:pPr marL="342900" lvl="0" indent="-342900">
              <a:buClr>
                <a:srgbClr val="CE1779"/>
              </a:buClr>
              <a:buFont typeface="Arial" panose="020B0604020202020204" pitchFamily="34" charset="0"/>
              <a:buChar char="•"/>
            </a:pPr>
            <a:r>
              <a:rPr lang="en-US" dirty="0"/>
              <a:t>Any probationary and notice periods</a:t>
            </a:r>
            <a:endParaRPr lang="en-IE" dirty="0"/>
          </a:p>
        </p:txBody>
      </p:sp>
    </p:spTree>
    <p:extLst>
      <p:ext uri="{BB962C8B-B14F-4D97-AF65-F5344CB8AC3E}">
        <p14:creationId xmlns:p14="http://schemas.microsoft.com/office/powerpoint/2010/main" val="970938697"/>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CCD976A-DE40-4541-A9FD-02F484952D90}"/>
              </a:ext>
            </a:extLst>
          </p:cNvPr>
          <p:cNvSpPr/>
          <p:nvPr/>
        </p:nvSpPr>
        <p:spPr>
          <a:xfrm>
            <a:off x="3566160" y="1810512"/>
            <a:ext cx="8430768" cy="3179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 Placeholder 6"/>
          <p:cNvSpPr>
            <a:spLocks noGrp="1"/>
          </p:cNvSpPr>
          <p:nvPr>
            <p:ph type="body" sz="quarter" idx="13"/>
          </p:nvPr>
        </p:nvSpPr>
        <p:spPr>
          <a:xfrm>
            <a:off x="446442" y="360819"/>
            <a:ext cx="2868348" cy="2425550"/>
          </a:xfrm>
        </p:spPr>
        <p:txBody>
          <a:bodyPr>
            <a:noAutofit/>
          </a:bodyPr>
          <a:lstStyle/>
          <a:p>
            <a:r>
              <a:rPr lang="en-IE" dirty="0"/>
              <a:t>PROCESS IN </a:t>
            </a:r>
            <a:r>
              <a:rPr lang="en-IE" b="1" dirty="0">
                <a:solidFill>
                  <a:srgbClr val="CE1779"/>
                </a:solidFill>
              </a:rPr>
              <a:t>UK</a:t>
            </a:r>
            <a:r>
              <a:rPr lang="en-IE" b="1" dirty="0"/>
              <a:t> </a:t>
            </a:r>
            <a:r>
              <a:rPr lang="en-IE" dirty="0"/>
              <a:t>                  </a:t>
            </a:r>
          </a:p>
        </p:txBody>
      </p:sp>
      <p:sp>
        <p:nvSpPr>
          <p:cNvPr id="2" name="Text Placeholder 1">
            <a:extLst>
              <a:ext uri="{FF2B5EF4-FFF2-40B4-BE49-F238E27FC236}">
                <a16:creationId xmlns:a16="http://schemas.microsoft.com/office/drawing/2014/main" id="{A82CB890-18BB-4049-9FB5-1BB612F21D9A}"/>
              </a:ext>
            </a:extLst>
          </p:cNvPr>
          <p:cNvSpPr>
            <a:spLocks noGrp="1"/>
          </p:cNvSpPr>
          <p:nvPr>
            <p:ph type="body" sz="quarter" idx="15"/>
          </p:nvPr>
        </p:nvSpPr>
        <p:spPr>
          <a:xfrm>
            <a:off x="3898900" y="360819"/>
            <a:ext cx="7846658" cy="5077098"/>
          </a:xfrm>
        </p:spPr>
        <p:txBody>
          <a:bodyPr/>
          <a:lstStyle/>
          <a:p>
            <a:pPr algn="just"/>
            <a:r>
              <a:rPr lang="en-IE" dirty="0"/>
              <a:t>The UK government give very clear guidance as to their requirements.  An employer must give employees a ‘</a:t>
            </a:r>
            <a:r>
              <a:rPr lang="en-IE" b="1" dirty="0"/>
              <a:t>written statement of employment particulars’</a:t>
            </a:r>
            <a:r>
              <a:rPr lang="en-IE" dirty="0"/>
              <a:t> if their employment contract lasts at least a month or more. </a:t>
            </a:r>
          </a:p>
          <a:p>
            <a:pPr algn="just"/>
            <a:endParaRPr lang="en-IE" dirty="0"/>
          </a:p>
          <a:p>
            <a:pPr algn="just"/>
            <a:r>
              <a:rPr lang="en-IE" dirty="0"/>
              <a:t>This isn’t an employment contract but will include the main conditions of employment. The employer must provide the written statement within 2 months of the start of employment.     </a:t>
            </a:r>
          </a:p>
          <a:p>
            <a:pPr algn="just"/>
            <a:endParaRPr lang="en-IE" dirty="0"/>
          </a:p>
          <a:p>
            <a:pPr algn="just"/>
            <a:r>
              <a:rPr lang="en-IE" dirty="0"/>
              <a:t>A written statement can be made up of more than one document (if the employer gives employees different sections of their statement at different times). If this does happen, one of the documents (called the ‘principal statement’) must include at least (use the hyperlinks below to access more information):</a:t>
            </a:r>
            <a:endParaRPr lang="en-IE" sz="2800" dirty="0"/>
          </a:p>
        </p:txBody>
      </p:sp>
      <p:pic>
        <p:nvPicPr>
          <p:cNvPr id="5" name="Picture 4" descr="A close up of a sign&#10;&#10;Description automatically generated">
            <a:extLst>
              <a:ext uri="{FF2B5EF4-FFF2-40B4-BE49-F238E27FC236}">
                <a16:creationId xmlns:a16="http://schemas.microsoft.com/office/drawing/2014/main" id="{454146EE-43DA-46CC-B8DC-9E47A415EA9C}"/>
              </a:ext>
            </a:extLst>
          </p:cNvPr>
          <p:cNvPicPr/>
          <p:nvPr/>
        </p:nvPicPr>
        <p:blipFill>
          <a:blip r:embed="rId2" cstate="screen">
            <a:extLst>
              <a:ext uri="{28A0092B-C50C-407E-A947-70E740481C1C}">
                <a14:useLocalDpi xmlns:a14="http://schemas.microsoft.com/office/drawing/2010/main"/>
              </a:ext>
            </a:extLst>
          </a:blip>
          <a:stretch>
            <a:fillRect/>
          </a:stretch>
        </p:blipFill>
        <p:spPr>
          <a:xfrm>
            <a:off x="446442" y="1573594"/>
            <a:ext cx="886182" cy="886182"/>
          </a:xfrm>
          <a:prstGeom prst="rect">
            <a:avLst/>
          </a:prstGeom>
        </p:spPr>
      </p:pic>
    </p:spTree>
    <p:extLst>
      <p:ext uri="{BB962C8B-B14F-4D97-AF65-F5344CB8AC3E}">
        <p14:creationId xmlns:p14="http://schemas.microsoft.com/office/powerpoint/2010/main" val="22727634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AC7B6CA-280E-EB41-8472-B334B494A9BE}"/>
              </a:ext>
            </a:extLst>
          </p:cNvPr>
          <p:cNvSpPr>
            <a:spLocks noGrp="1"/>
          </p:cNvSpPr>
          <p:nvPr>
            <p:ph type="body" sz="quarter" idx="20"/>
          </p:nvPr>
        </p:nvSpPr>
        <p:spPr>
          <a:xfrm>
            <a:off x="5905665" y="1737931"/>
            <a:ext cx="6138761" cy="3722513"/>
          </a:xfrm>
        </p:spPr>
        <p:txBody>
          <a:bodyPr/>
          <a:lstStyle/>
          <a:p>
            <a:pPr>
              <a:spcBef>
                <a:spcPts val="300"/>
              </a:spcBef>
            </a:pPr>
            <a:r>
              <a:rPr lang="en-US" dirty="0"/>
              <a:t>When you manage the recruitment process </a:t>
            </a:r>
            <a:r>
              <a:rPr lang="en-US" b="1" dirty="0"/>
              <a:t>yourself, consider the following:-</a:t>
            </a:r>
          </a:p>
          <a:p>
            <a:pPr>
              <a:spcBef>
                <a:spcPts val="300"/>
              </a:spcBef>
            </a:pPr>
            <a:endParaRPr lang="en-IE" dirty="0"/>
          </a:p>
          <a:p>
            <a:pPr marL="342900" lvl="0" indent="-342900">
              <a:buFont typeface="Arial" panose="020B0604020202020204" pitchFamily="34" charset="0"/>
              <a:buChar char="•"/>
            </a:pPr>
            <a:r>
              <a:rPr lang="en-IE" dirty="0"/>
              <a:t>Recruitment is costly in terms of your time – taking you away from your busy schedule  </a:t>
            </a:r>
          </a:p>
          <a:p>
            <a:pPr marL="342900" lvl="0" indent="-342900">
              <a:buFont typeface="Arial" panose="020B0604020202020204" pitchFamily="34" charset="0"/>
              <a:buChar char="•"/>
            </a:pPr>
            <a:r>
              <a:rPr lang="en-IE" dirty="0"/>
              <a:t>It may take longer to fill the position</a:t>
            </a:r>
          </a:p>
          <a:p>
            <a:pPr marL="342900" lvl="0" indent="-342900">
              <a:buFont typeface="Arial" panose="020B0604020202020204" pitchFamily="34" charset="0"/>
              <a:buChar char="•"/>
            </a:pPr>
            <a:r>
              <a:rPr lang="en-IE" dirty="0"/>
              <a:t>You have access to a limited candidate pool</a:t>
            </a:r>
          </a:p>
          <a:p>
            <a:pPr marL="342900" lvl="0" indent="-342900">
              <a:buFont typeface="Arial" panose="020B0604020202020204" pitchFamily="34" charset="0"/>
              <a:buChar char="•"/>
            </a:pPr>
            <a:r>
              <a:rPr lang="en-IE" dirty="0"/>
              <a:t>You may not have the recruitment knowledge (although by completing our Ambition to Employ course, that will not be the case!)</a:t>
            </a:r>
          </a:p>
        </p:txBody>
      </p:sp>
      <p:sp>
        <p:nvSpPr>
          <p:cNvPr id="3" name="Text Placeholder 2">
            <a:extLst>
              <a:ext uri="{FF2B5EF4-FFF2-40B4-BE49-F238E27FC236}">
                <a16:creationId xmlns:a16="http://schemas.microsoft.com/office/drawing/2014/main" id="{A9C2C26A-5D7B-1C49-90F3-45BA682EAF30}"/>
              </a:ext>
            </a:extLst>
          </p:cNvPr>
          <p:cNvSpPr>
            <a:spLocks noGrp="1"/>
          </p:cNvSpPr>
          <p:nvPr>
            <p:ph type="body" sz="quarter" idx="22"/>
          </p:nvPr>
        </p:nvSpPr>
        <p:spPr/>
        <p:txBody>
          <a:bodyPr>
            <a:normAutofit/>
          </a:bodyPr>
          <a:lstStyle/>
          <a:p>
            <a:r>
              <a:rPr lang="en-US" dirty="0"/>
              <a:t>DISADVANTAGES</a:t>
            </a:r>
          </a:p>
        </p:txBody>
      </p:sp>
      <p:sp>
        <p:nvSpPr>
          <p:cNvPr id="4" name="Text Placeholder 3">
            <a:extLst>
              <a:ext uri="{FF2B5EF4-FFF2-40B4-BE49-F238E27FC236}">
                <a16:creationId xmlns:a16="http://schemas.microsoft.com/office/drawing/2014/main" id="{7C11DBCA-A912-634D-AB32-76960313BEBE}"/>
              </a:ext>
            </a:extLst>
          </p:cNvPr>
          <p:cNvSpPr>
            <a:spLocks noGrp="1"/>
          </p:cNvSpPr>
          <p:nvPr>
            <p:ph type="body" sz="quarter" idx="23"/>
          </p:nvPr>
        </p:nvSpPr>
        <p:spPr/>
        <p:txBody>
          <a:bodyPr/>
          <a:lstStyle/>
          <a:p>
            <a:r>
              <a:rPr lang="en-US" b="1" dirty="0">
                <a:solidFill>
                  <a:srgbClr val="2E95D2"/>
                </a:solidFill>
              </a:rPr>
              <a:t>DIRECT RECRUITMENT </a:t>
            </a:r>
            <a:r>
              <a:rPr lang="en-US" dirty="0"/>
              <a:t>– MANGAGING THE PROCESS YOURSELF</a:t>
            </a:r>
            <a:endParaRPr lang="en-IE" dirty="0"/>
          </a:p>
        </p:txBody>
      </p:sp>
      <p:pic>
        <p:nvPicPr>
          <p:cNvPr id="11" name="Graphic 10" descr="Thumbs up sign">
            <a:extLst>
              <a:ext uri="{FF2B5EF4-FFF2-40B4-BE49-F238E27FC236}">
                <a16:creationId xmlns:a16="http://schemas.microsoft.com/office/drawing/2014/main" id="{4373A6CE-8AC1-174F-BE25-8A55657157C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flipV="1">
            <a:off x="4298034" y="711839"/>
            <a:ext cx="639046" cy="639046"/>
          </a:xfrm>
          <a:prstGeom prst="rect">
            <a:avLst/>
          </a:prstGeom>
        </p:spPr>
      </p:pic>
      <p:pic>
        <p:nvPicPr>
          <p:cNvPr id="6" name="Picture 5" descr="A picture containing drawing&#10;&#10;Description automatically generated">
            <a:extLst>
              <a:ext uri="{FF2B5EF4-FFF2-40B4-BE49-F238E27FC236}">
                <a16:creationId xmlns:a16="http://schemas.microsoft.com/office/drawing/2014/main" id="{BBD8FA90-B9F3-42B3-A51C-FFDE03B70199}"/>
              </a:ext>
            </a:extLst>
          </p:cNvPr>
          <p:cNvPicPr>
            <a:picLocks noChangeAspect="1"/>
          </p:cNvPicPr>
          <p:nvPr/>
        </p:nvPicPr>
        <p:blipFill>
          <a:blip r:embed="rId4">
            <a:extLst>
              <a:ext uri="{837473B0-CC2E-450A-ABE3-18F120FF3D39}">
                <a1611:picAttrSrcUrl xmlns:a1611="http://schemas.microsoft.com/office/drawing/2016/11/main" r:id="rId5"/>
              </a:ext>
            </a:extLst>
          </a:blip>
          <a:stretch>
            <a:fillRect/>
          </a:stretch>
        </p:blipFill>
        <p:spPr>
          <a:xfrm>
            <a:off x="516102" y="3646715"/>
            <a:ext cx="3032982" cy="3124200"/>
          </a:xfrm>
          <a:prstGeom prst="rect">
            <a:avLst/>
          </a:prstGeom>
        </p:spPr>
      </p:pic>
    </p:spTree>
    <p:extLst>
      <p:ext uri="{BB962C8B-B14F-4D97-AF65-F5344CB8AC3E}">
        <p14:creationId xmlns:p14="http://schemas.microsoft.com/office/powerpoint/2010/main" val="3340053541"/>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CCD976A-DE40-4541-A9FD-02F484952D90}"/>
              </a:ext>
            </a:extLst>
          </p:cNvPr>
          <p:cNvSpPr/>
          <p:nvPr/>
        </p:nvSpPr>
        <p:spPr>
          <a:xfrm>
            <a:off x="3566160" y="1810512"/>
            <a:ext cx="8430768" cy="3179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 Placeholder 6"/>
          <p:cNvSpPr>
            <a:spLocks noGrp="1"/>
          </p:cNvSpPr>
          <p:nvPr>
            <p:ph type="body" sz="quarter" idx="13"/>
          </p:nvPr>
        </p:nvSpPr>
        <p:spPr>
          <a:xfrm>
            <a:off x="446442" y="360819"/>
            <a:ext cx="2868348" cy="2425550"/>
          </a:xfrm>
        </p:spPr>
        <p:txBody>
          <a:bodyPr>
            <a:noAutofit/>
          </a:bodyPr>
          <a:lstStyle/>
          <a:p>
            <a:r>
              <a:rPr lang="en-IE" dirty="0"/>
              <a:t>PROCESS IN </a:t>
            </a:r>
            <a:r>
              <a:rPr lang="en-IE" b="1" dirty="0">
                <a:solidFill>
                  <a:srgbClr val="CE1779"/>
                </a:solidFill>
              </a:rPr>
              <a:t>UK</a:t>
            </a:r>
            <a:r>
              <a:rPr lang="en-IE" b="1" dirty="0"/>
              <a:t> </a:t>
            </a:r>
            <a:r>
              <a:rPr lang="en-IE" dirty="0"/>
              <a:t>                  </a:t>
            </a:r>
          </a:p>
        </p:txBody>
      </p:sp>
      <p:sp>
        <p:nvSpPr>
          <p:cNvPr id="2" name="Text Placeholder 1">
            <a:extLst>
              <a:ext uri="{FF2B5EF4-FFF2-40B4-BE49-F238E27FC236}">
                <a16:creationId xmlns:a16="http://schemas.microsoft.com/office/drawing/2014/main" id="{A82CB890-18BB-4049-9FB5-1BB612F21D9A}"/>
              </a:ext>
            </a:extLst>
          </p:cNvPr>
          <p:cNvSpPr>
            <a:spLocks noGrp="1"/>
          </p:cNvSpPr>
          <p:nvPr>
            <p:ph type="body" sz="quarter" idx="15"/>
          </p:nvPr>
        </p:nvSpPr>
        <p:spPr>
          <a:xfrm>
            <a:off x="3898900" y="360819"/>
            <a:ext cx="7846658" cy="5077098"/>
          </a:xfrm>
        </p:spPr>
        <p:txBody>
          <a:bodyPr/>
          <a:lstStyle/>
          <a:p>
            <a:pPr marL="393700" lvl="1" indent="-342900" algn="l" fontAlgn="base">
              <a:buClr>
                <a:srgbClr val="CE1779"/>
              </a:buClr>
              <a:buFont typeface="Arial" panose="020B0604020202020204" pitchFamily="34" charset="0"/>
              <a:buChar char="•"/>
            </a:pPr>
            <a:r>
              <a:rPr lang="en-US" dirty="0">
                <a:solidFill>
                  <a:srgbClr val="6D6E6C"/>
                </a:solidFill>
              </a:rPr>
              <a:t>the business’s name</a:t>
            </a:r>
            <a:endParaRPr lang="en-IE" sz="2800" dirty="0">
              <a:solidFill>
                <a:srgbClr val="6D6E6C"/>
              </a:solidFill>
            </a:endParaRPr>
          </a:p>
          <a:p>
            <a:pPr marL="393700" lvl="1" indent="-342900" algn="l" fontAlgn="base">
              <a:buClr>
                <a:srgbClr val="CE1779"/>
              </a:buClr>
              <a:buFont typeface="Arial" panose="020B0604020202020204" pitchFamily="34" charset="0"/>
              <a:buChar char="•"/>
            </a:pPr>
            <a:r>
              <a:rPr lang="en-US" dirty="0">
                <a:solidFill>
                  <a:srgbClr val="6D6E6C"/>
                </a:solidFill>
              </a:rPr>
              <a:t>the employee’s name, job title or a description of work and start date</a:t>
            </a:r>
            <a:endParaRPr lang="en-IE" sz="2800" dirty="0">
              <a:solidFill>
                <a:srgbClr val="6D6E6C"/>
              </a:solidFill>
            </a:endParaRPr>
          </a:p>
          <a:p>
            <a:pPr marL="393700" lvl="1" indent="-342900" algn="l" fontAlgn="base">
              <a:buClr>
                <a:srgbClr val="CE1779"/>
              </a:buClr>
              <a:buFont typeface="Arial" panose="020B0604020202020204" pitchFamily="34" charset="0"/>
              <a:buChar char="•"/>
            </a:pPr>
            <a:r>
              <a:rPr lang="en-US" dirty="0">
                <a:solidFill>
                  <a:srgbClr val="6D6E6C"/>
                </a:solidFill>
              </a:rPr>
              <a:t>if a previous job counts towards a period of continuous employment, the date the period started</a:t>
            </a:r>
            <a:endParaRPr lang="en-IE" sz="2800" dirty="0">
              <a:solidFill>
                <a:srgbClr val="6D6E6C"/>
              </a:solidFill>
            </a:endParaRPr>
          </a:p>
          <a:p>
            <a:pPr marL="393700" lvl="1" indent="-342900" algn="l" fontAlgn="base">
              <a:buClr>
                <a:srgbClr val="CE1779"/>
              </a:buClr>
              <a:buFont typeface="Arial" panose="020B0604020202020204" pitchFamily="34" charset="0"/>
              <a:buChar char="•"/>
            </a:pPr>
            <a:r>
              <a:rPr lang="en-US" dirty="0">
                <a:solidFill>
                  <a:srgbClr val="6D6E6C"/>
                </a:solidFill>
              </a:rPr>
              <a:t>how much and how often an employee will get paid</a:t>
            </a:r>
            <a:endParaRPr lang="en-IE" sz="2800" dirty="0">
              <a:solidFill>
                <a:srgbClr val="6D6E6C"/>
              </a:solidFill>
            </a:endParaRPr>
          </a:p>
          <a:p>
            <a:pPr marL="393700" lvl="1" indent="-342900" algn="l" fontAlgn="base">
              <a:buClr>
                <a:srgbClr val="CE1779"/>
              </a:buClr>
              <a:buFont typeface="Arial" panose="020B0604020202020204" pitchFamily="34" charset="0"/>
              <a:buChar char="•"/>
            </a:pPr>
            <a:r>
              <a:rPr lang="en-US" dirty="0">
                <a:solidFill>
                  <a:srgbClr val="6D6E6C"/>
                </a:solidFill>
              </a:rPr>
              <a:t>hours of work (and if employees will have to work </a:t>
            </a:r>
            <a:r>
              <a:rPr lang="en-US" u="sng" dirty="0">
                <a:solidFill>
                  <a:srgbClr val="6D6E6C"/>
                </a:solidFill>
                <a:hlinkClick r:id="rId2">
                  <a:extLst>
                    <a:ext uri="{A12FA001-AC4F-418D-AE19-62706E023703}">
                      <ahyp:hlinkClr xmlns:ahyp="http://schemas.microsoft.com/office/drawing/2018/hyperlinkcolor" val="tx"/>
                    </a:ext>
                  </a:extLst>
                </a:hlinkClick>
              </a:rPr>
              <a:t>Sundays</a:t>
            </a:r>
            <a:r>
              <a:rPr lang="en-US" dirty="0">
                <a:solidFill>
                  <a:srgbClr val="6D6E6C"/>
                </a:solidFill>
              </a:rPr>
              <a:t>, </a:t>
            </a:r>
            <a:r>
              <a:rPr lang="en-US" u="sng" dirty="0">
                <a:solidFill>
                  <a:srgbClr val="6D6E6C"/>
                </a:solidFill>
                <a:hlinkClick r:id="rId3">
                  <a:extLst>
                    <a:ext uri="{A12FA001-AC4F-418D-AE19-62706E023703}">
                      <ahyp:hlinkClr xmlns:ahyp="http://schemas.microsoft.com/office/drawing/2018/hyperlinkcolor" val="tx"/>
                    </a:ext>
                  </a:extLst>
                </a:hlinkClick>
              </a:rPr>
              <a:t>nights</a:t>
            </a:r>
            <a:r>
              <a:rPr lang="en-US" dirty="0">
                <a:solidFill>
                  <a:srgbClr val="6D6E6C"/>
                </a:solidFill>
              </a:rPr>
              <a:t> or </a:t>
            </a:r>
            <a:r>
              <a:rPr lang="en-US" u="sng" dirty="0">
                <a:solidFill>
                  <a:srgbClr val="6D6E6C"/>
                </a:solidFill>
                <a:hlinkClick r:id="rId4">
                  <a:extLst>
                    <a:ext uri="{A12FA001-AC4F-418D-AE19-62706E023703}">
                      <ahyp:hlinkClr xmlns:ahyp="http://schemas.microsoft.com/office/drawing/2018/hyperlinkcolor" val="tx"/>
                    </a:ext>
                  </a:extLst>
                </a:hlinkClick>
              </a:rPr>
              <a:t>overtime</a:t>
            </a:r>
            <a:endParaRPr lang="en-IE" sz="2800" dirty="0">
              <a:solidFill>
                <a:srgbClr val="6D6E6C"/>
              </a:solidFill>
            </a:endParaRPr>
          </a:p>
          <a:p>
            <a:pPr marL="393700" lvl="1" indent="-342900" algn="l" fontAlgn="base">
              <a:buClr>
                <a:srgbClr val="CE1779"/>
              </a:buClr>
              <a:buFont typeface="Arial" panose="020B0604020202020204" pitchFamily="34" charset="0"/>
              <a:buChar char="•"/>
            </a:pPr>
            <a:r>
              <a:rPr lang="en-US" u="sng" dirty="0">
                <a:solidFill>
                  <a:srgbClr val="6D6E6C"/>
                </a:solidFill>
                <a:hlinkClick r:id="rId5">
                  <a:extLst>
                    <a:ext uri="{A12FA001-AC4F-418D-AE19-62706E023703}">
                      <ahyp:hlinkClr xmlns:ahyp="http://schemas.microsoft.com/office/drawing/2018/hyperlinkcolor" val="tx"/>
                    </a:ext>
                  </a:extLst>
                </a:hlinkClick>
              </a:rPr>
              <a:t>holiday entitlement</a:t>
            </a:r>
            <a:r>
              <a:rPr lang="en-US" dirty="0">
                <a:solidFill>
                  <a:srgbClr val="6D6E6C"/>
                </a:solidFill>
              </a:rPr>
              <a:t> (and if that includes public holidays)</a:t>
            </a:r>
            <a:endParaRPr lang="en-IE" sz="2800" dirty="0">
              <a:solidFill>
                <a:srgbClr val="6D6E6C"/>
              </a:solidFill>
            </a:endParaRPr>
          </a:p>
          <a:p>
            <a:pPr marL="393700" lvl="1" indent="-342900" algn="l" fontAlgn="base">
              <a:buClr>
                <a:srgbClr val="CE1779"/>
              </a:buClr>
              <a:buFont typeface="Arial" panose="020B0604020202020204" pitchFamily="34" charset="0"/>
              <a:buChar char="•"/>
            </a:pPr>
            <a:r>
              <a:rPr lang="en-US" dirty="0">
                <a:solidFill>
                  <a:srgbClr val="6D6E6C"/>
                </a:solidFill>
              </a:rPr>
              <a:t>where an employee will be working and whether they might have to </a:t>
            </a:r>
            <a:r>
              <a:rPr lang="en-US" u="sng" dirty="0">
                <a:solidFill>
                  <a:srgbClr val="6D6E6C"/>
                </a:solidFill>
                <a:hlinkClick r:id="rId6">
                  <a:extLst>
                    <a:ext uri="{A12FA001-AC4F-418D-AE19-62706E023703}">
                      <ahyp:hlinkClr xmlns:ahyp="http://schemas.microsoft.com/office/drawing/2018/hyperlinkcolor" val="tx"/>
                    </a:ext>
                  </a:extLst>
                </a:hlinkClick>
              </a:rPr>
              <a:t>relocate</a:t>
            </a:r>
            <a:endParaRPr lang="en-IE" sz="2800" dirty="0">
              <a:solidFill>
                <a:srgbClr val="6D6E6C"/>
              </a:solidFill>
            </a:endParaRPr>
          </a:p>
          <a:p>
            <a:pPr marL="393700" lvl="1" indent="-342900" algn="l" fontAlgn="base">
              <a:buClr>
                <a:srgbClr val="CE1779"/>
              </a:buClr>
              <a:buFont typeface="Arial" panose="020B0604020202020204" pitchFamily="34" charset="0"/>
              <a:buChar char="•"/>
            </a:pPr>
            <a:r>
              <a:rPr lang="en-US" dirty="0">
                <a:solidFill>
                  <a:srgbClr val="6D6E6C"/>
                </a:solidFill>
              </a:rPr>
              <a:t>if an employee works in different places, where these will be and what the employer’s address is</a:t>
            </a:r>
            <a:endParaRPr lang="en-IE" sz="2800" dirty="0">
              <a:solidFill>
                <a:srgbClr val="6D6E6C"/>
              </a:solidFill>
            </a:endParaRPr>
          </a:p>
        </p:txBody>
      </p:sp>
      <p:pic>
        <p:nvPicPr>
          <p:cNvPr id="5" name="Picture 4" descr="A close up of a sign&#10;&#10;Description automatically generated">
            <a:extLst>
              <a:ext uri="{FF2B5EF4-FFF2-40B4-BE49-F238E27FC236}">
                <a16:creationId xmlns:a16="http://schemas.microsoft.com/office/drawing/2014/main" id="{6BA71EE1-9281-4972-8E14-95FDB6634736}"/>
              </a:ext>
            </a:extLst>
          </p:cNvPr>
          <p:cNvPicPr/>
          <p:nvPr/>
        </p:nvPicPr>
        <p:blipFill>
          <a:blip r:embed="rId7" cstate="screen">
            <a:extLst>
              <a:ext uri="{28A0092B-C50C-407E-A947-70E740481C1C}">
                <a14:useLocalDpi xmlns:a14="http://schemas.microsoft.com/office/drawing/2010/main"/>
              </a:ext>
            </a:extLst>
          </a:blip>
          <a:stretch>
            <a:fillRect/>
          </a:stretch>
        </p:blipFill>
        <p:spPr>
          <a:xfrm>
            <a:off x="364808" y="1526412"/>
            <a:ext cx="886182" cy="886182"/>
          </a:xfrm>
          <a:prstGeom prst="rect">
            <a:avLst/>
          </a:prstGeom>
        </p:spPr>
      </p:pic>
    </p:spTree>
    <p:extLst>
      <p:ext uri="{BB962C8B-B14F-4D97-AF65-F5344CB8AC3E}">
        <p14:creationId xmlns:p14="http://schemas.microsoft.com/office/powerpoint/2010/main" val="222614723"/>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CCD976A-DE40-4541-A9FD-02F484952D90}"/>
              </a:ext>
            </a:extLst>
          </p:cNvPr>
          <p:cNvSpPr/>
          <p:nvPr/>
        </p:nvSpPr>
        <p:spPr>
          <a:xfrm>
            <a:off x="3566160" y="1810512"/>
            <a:ext cx="8430768" cy="3179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 Placeholder 6"/>
          <p:cNvSpPr>
            <a:spLocks noGrp="1"/>
          </p:cNvSpPr>
          <p:nvPr>
            <p:ph type="body" sz="quarter" idx="13"/>
          </p:nvPr>
        </p:nvSpPr>
        <p:spPr>
          <a:xfrm>
            <a:off x="446442" y="360819"/>
            <a:ext cx="2868348" cy="2425550"/>
          </a:xfrm>
        </p:spPr>
        <p:txBody>
          <a:bodyPr>
            <a:noAutofit/>
          </a:bodyPr>
          <a:lstStyle/>
          <a:p>
            <a:r>
              <a:rPr lang="en-IE" dirty="0"/>
              <a:t>PROCESS IN </a:t>
            </a:r>
            <a:r>
              <a:rPr lang="en-IE" b="1" dirty="0">
                <a:solidFill>
                  <a:srgbClr val="CE1779"/>
                </a:solidFill>
              </a:rPr>
              <a:t>UK</a:t>
            </a:r>
            <a:r>
              <a:rPr lang="en-IE" b="1" dirty="0"/>
              <a:t> </a:t>
            </a:r>
            <a:r>
              <a:rPr lang="en-IE" dirty="0"/>
              <a:t>                  </a:t>
            </a:r>
          </a:p>
        </p:txBody>
      </p:sp>
      <p:sp>
        <p:nvSpPr>
          <p:cNvPr id="2" name="Text Placeholder 1">
            <a:extLst>
              <a:ext uri="{FF2B5EF4-FFF2-40B4-BE49-F238E27FC236}">
                <a16:creationId xmlns:a16="http://schemas.microsoft.com/office/drawing/2014/main" id="{A82CB890-18BB-4049-9FB5-1BB612F21D9A}"/>
              </a:ext>
            </a:extLst>
          </p:cNvPr>
          <p:cNvSpPr>
            <a:spLocks noGrp="1"/>
          </p:cNvSpPr>
          <p:nvPr>
            <p:ph type="body" sz="quarter" idx="15"/>
          </p:nvPr>
        </p:nvSpPr>
        <p:spPr>
          <a:xfrm>
            <a:off x="3898900" y="360819"/>
            <a:ext cx="7846658" cy="5077098"/>
          </a:xfrm>
        </p:spPr>
        <p:txBody>
          <a:bodyPr/>
          <a:lstStyle/>
          <a:p>
            <a:pPr fontAlgn="base"/>
            <a:r>
              <a:rPr lang="en-IE" dirty="0"/>
              <a:t>As well as the principal statement, a written statement must also contain information about:</a:t>
            </a:r>
          </a:p>
          <a:p>
            <a:pPr fontAlgn="base"/>
            <a:endParaRPr lang="en-IE" sz="3200" dirty="0"/>
          </a:p>
          <a:p>
            <a:pPr marL="342900" lvl="0" indent="-342900" fontAlgn="base">
              <a:buClr>
                <a:srgbClr val="CE1779"/>
              </a:buClr>
              <a:buFont typeface="Arial" panose="020B0604020202020204" pitchFamily="34" charset="0"/>
              <a:buChar char="•"/>
            </a:pPr>
            <a:r>
              <a:rPr lang="en-US" dirty="0"/>
              <a:t>how long a temporary job is expected to last</a:t>
            </a:r>
            <a:endParaRPr lang="en-IE" sz="2800" dirty="0"/>
          </a:p>
          <a:p>
            <a:pPr marL="342900" lvl="0" indent="-342900" fontAlgn="base">
              <a:buClr>
                <a:srgbClr val="CE1779"/>
              </a:buClr>
              <a:buFont typeface="Arial" panose="020B0604020202020204" pitchFamily="34" charset="0"/>
              <a:buChar char="•"/>
            </a:pPr>
            <a:r>
              <a:rPr lang="en-US" dirty="0"/>
              <a:t>the end date of a fixed-term contract</a:t>
            </a:r>
            <a:endParaRPr lang="en-IE" sz="2800" dirty="0"/>
          </a:p>
          <a:p>
            <a:pPr marL="342900" lvl="0" indent="-342900" fontAlgn="base">
              <a:buClr>
                <a:srgbClr val="CE1779"/>
              </a:buClr>
              <a:buFont typeface="Arial" panose="020B0604020202020204" pitchFamily="34" charset="0"/>
              <a:buChar char="•"/>
            </a:pPr>
            <a:r>
              <a:rPr lang="en-US" dirty="0"/>
              <a:t>notice periods</a:t>
            </a:r>
            <a:endParaRPr lang="en-IE" sz="2800" dirty="0"/>
          </a:p>
          <a:p>
            <a:pPr marL="342900" lvl="0" indent="-342900" fontAlgn="base">
              <a:buClr>
                <a:srgbClr val="CE1779"/>
              </a:buClr>
              <a:buFont typeface="Arial" panose="020B0604020202020204" pitchFamily="34" charset="0"/>
              <a:buChar char="•"/>
            </a:pPr>
            <a:r>
              <a:rPr lang="en-US" dirty="0"/>
              <a:t>collective agreements</a:t>
            </a:r>
            <a:endParaRPr lang="en-IE" sz="2800" dirty="0"/>
          </a:p>
          <a:p>
            <a:pPr marL="342900" lvl="0" indent="-342900" fontAlgn="base">
              <a:buClr>
                <a:srgbClr val="CE1779"/>
              </a:buClr>
              <a:buFont typeface="Arial" panose="020B0604020202020204" pitchFamily="34" charset="0"/>
              <a:buChar char="•"/>
            </a:pPr>
            <a:r>
              <a:rPr lang="en-US" dirty="0"/>
              <a:t>pensions</a:t>
            </a:r>
            <a:endParaRPr lang="en-IE" sz="2800" dirty="0"/>
          </a:p>
          <a:p>
            <a:pPr marL="342900" lvl="0" indent="-342900" fontAlgn="base">
              <a:buClr>
                <a:srgbClr val="CE1779"/>
              </a:buClr>
              <a:buFont typeface="Arial" panose="020B0604020202020204" pitchFamily="34" charset="0"/>
              <a:buChar char="•"/>
            </a:pPr>
            <a:r>
              <a:rPr lang="en-US" dirty="0"/>
              <a:t>who to go to with a grievance, how to complain about how a grievance is handled</a:t>
            </a:r>
            <a:endParaRPr lang="en-IE" sz="2800" dirty="0"/>
          </a:p>
          <a:p>
            <a:pPr marL="342900" lvl="0" indent="-342900" fontAlgn="base">
              <a:buClr>
                <a:srgbClr val="CE1779"/>
              </a:buClr>
              <a:buFont typeface="Arial" panose="020B0604020202020204" pitchFamily="34" charset="0"/>
              <a:buChar char="•"/>
            </a:pPr>
            <a:r>
              <a:rPr lang="en-US" dirty="0"/>
              <a:t>how to complain about a disciplinary or dismissal decision</a:t>
            </a:r>
            <a:endParaRPr lang="en-IE" sz="2800" dirty="0"/>
          </a:p>
        </p:txBody>
      </p:sp>
      <p:pic>
        <p:nvPicPr>
          <p:cNvPr id="5" name="Picture 4" descr="A close up of a sign&#10;&#10;Description automatically generated">
            <a:extLst>
              <a:ext uri="{FF2B5EF4-FFF2-40B4-BE49-F238E27FC236}">
                <a16:creationId xmlns:a16="http://schemas.microsoft.com/office/drawing/2014/main" id="{B50B89A2-8B3B-4B75-8E5A-36B7D97BE6DB}"/>
              </a:ext>
            </a:extLst>
          </p:cNvPr>
          <p:cNvPicPr/>
          <p:nvPr/>
        </p:nvPicPr>
        <p:blipFill>
          <a:blip r:embed="rId2" cstate="screen">
            <a:extLst>
              <a:ext uri="{28A0092B-C50C-407E-A947-70E740481C1C}">
                <a14:useLocalDpi xmlns:a14="http://schemas.microsoft.com/office/drawing/2010/main"/>
              </a:ext>
            </a:extLst>
          </a:blip>
          <a:stretch>
            <a:fillRect/>
          </a:stretch>
        </p:blipFill>
        <p:spPr>
          <a:xfrm>
            <a:off x="364808" y="1526412"/>
            <a:ext cx="886182" cy="886182"/>
          </a:xfrm>
          <a:prstGeom prst="rect">
            <a:avLst/>
          </a:prstGeom>
        </p:spPr>
      </p:pic>
    </p:spTree>
    <p:extLst>
      <p:ext uri="{BB962C8B-B14F-4D97-AF65-F5344CB8AC3E}">
        <p14:creationId xmlns:p14="http://schemas.microsoft.com/office/powerpoint/2010/main" val="1420287818"/>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CCD976A-DE40-4541-A9FD-02F484952D90}"/>
              </a:ext>
            </a:extLst>
          </p:cNvPr>
          <p:cNvSpPr/>
          <p:nvPr/>
        </p:nvSpPr>
        <p:spPr>
          <a:xfrm>
            <a:off x="3566160" y="1810512"/>
            <a:ext cx="8430768" cy="3179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 Placeholder 6"/>
          <p:cNvSpPr>
            <a:spLocks noGrp="1"/>
          </p:cNvSpPr>
          <p:nvPr>
            <p:ph type="body" sz="quarter" idx="13"/>
          </p:nvPr>
        </p:nvSpPr>
        <p:spPr>
          <a:xfrm>
            <a:off x="446442" y="360819"/>
            <a:ext cx="2868348" cy="2425550"/>
          </a:xfrm>
        </p:spPr>
        <p:txBody>
          <a:bodyPr>
            <a:noAutofit/>
          </a:bodyPr>
          <a:lstStyle/>
          <a:p>
            <a:r>
              <a:rPr lang="en-IE" dirty="0"/>
              <a:t>PROCESS IN </a:t>
            </a:r>
            <a:r>
              <a:rPr lang="en-IE" b="1" dirty="0">
                <a:solidFill>
                  <a:srgbClr val="CE1779"/>
                </a:solidFill>
              </a:rPr>
              <a:t>UK</a:t>
            </a:r>
            <a:r>
              <a:rPr lang="en-IE" b="1" dirty="0"/>
              <a:t> </a:t>
            </a:r>
            <a:r>
              <a:rPr lang="en-IE" dirty="0"/>
              <a:t>                  </a:t>
            </a:r>
          </a:p>
        </p:txBody>
      </p:sp>
      <p:sp>
        <p:nvSpPr>
          <p:cNvPr id="2" name="Text Placeholder 1">
            <a:extLst>
              <a:ext uri="{FF2B5EF4-FFF2-40B4-BE49-F238E27FC236}">
                <a16:creationId xmlns:a16="http://schemas.microsoft.com/office/drawing/2014/main" id="{A82CB890-18BB-4049-9FB5-1BB612F21D9A}"/>
              </a:ext>
            </a:extLst>
          </p:cNvPr>
          <p:cNvSpPr>
            <a:spLocks noGrp="1"/>
          </p:cNvSpPr>
          <p:nvPr>
            <p:ph type="body" sz="quarter" idx="15"/>
          </p:nvPr>
        </p:nvSpPr>
        <p:spPr>
          <a:xfrm>
            <a:off x="3898900" y="360819"/>
            <a:ext cx="7846658" cy="5077098"/>
          </a:xfrm>
        </p:spPr>
        <p:txBody>
          <a:bodyPr/>
          <a:lstStyle/>
          <a:p>
            <a:pPr fontAlgn="base"/>
            <a:r>
              <a:rPr lang="en-IE" dirty="0"/>
              <a:t>The written statement doesn’t need to cover the following (but it must say where the information can be found):</a:t>
            </a:r>
          </a:p>
          <a:p>
            <a:pPr marL="342900" lvl="0" indent="-342900" fontAlgn="base">
              <a:buClr>
                <a:srgbClr val="CE1779"/>
              </a:buClr>
              <a:buFont typeface="Arial" panose="020B0604020202020204" pitchFamily="34" charset="0"/>
              <a:buChar char="•"/>
            </a:pPr>
            <a:r>
              <a:rPr lang="en-US" dirty="0"/>
              <a:t>sick pay and procedures</a:t>
            </a:r>
            <a:endParaRPr lang="en-IE" dirty="0"/>
          </a:p>
          <a:p>
            <a:pPr marL="342900" lvl="0" indent="-342900" fontAlgn="base">
              <a:buClr>
                <a:srgbClr val="CE1779"/>
              </a:buClr>
              <a:buFont typeface="Arial" panose="020B0604020202020204" pitchFamily="34" charset="0"/>
              <a:buChar char="•"/>
            </a:pPr>
            <a:r>
              <a:rPr lang="en-US" dirty="0"/>
              <a:t>disciplinary and dismissal procedures</a:t>
            </a:r>
            <a:endParaRPr lang="en-IE" dirty="0"/>
          </a:p>
          <a:p>
            <a:pPr marL="342900" lvl="0" indent="-342900" fontAlgn="base">
              <a:buClr>
                <a:srgbClr val="CE1779"/>
              </a:buClr>
              <a:buFont typeface="Arial" panose="020B0604020202020204" pitchFamily="34" charset="0"/>
              <a:buChar char="•"/>
            </a:pPr>
            <a:r>
              <a:rPr lang="en-US" dirty="0"/>
              <a:t>grievance procedures</a:t>
            </a:r>
            <a:endParaRPr lang="en-IE" dirty="0"/>
          </a:p>
          <a:p>
            <a:pPr fontAlgn="base"/>
            <a:r>
              <a:rPr lang="en-US" dirty="0"/>
              <a:t> </a:t>
            </a:r>
            <a:endParaRPr lang="en-IE" dirty="0"/>
          </a:p>
          <a:p>
            <a:pPr fontAlgn="base"/>
            <a:r>
              <a:rPr lang="en-US" dirty="0"/>
              <a:t> </a:t>
            </a:r>
            <a:endParaRPr lang="en-IE" dirty="0"/>
          </a:p>
          <a:p>
            <a:pPr fontAlgn="base"/>
            <a:r>
              <a:rPr lang="en-IE" i="1" dirty="0"/>
              <a:t>In Northern Ireland, a </a:t>
            </a:r>
            <a:r>
              <a:rPr lang="en-IE" i="1" u="sng" dirty="0">
                <a:hlinkClick r:id="rId2"/>
              </a:rPr>
              <a:t>written statement</a:t>
            </a:r>
            <a:r>
              <a:rPr lang="en-IE" i="1" dirty="0"/>
              <a:t> must explain what the disciplinary rules and procedures are.</a:t>
            </a:r>
          </a:p>
          <a:p>
            <a:pPr fontAlgn="base"/>
            <a:r>
              <a:rPr lang="en-IE" i="1" dirty="0"/>
              <a:t> </a:t>
            </a:r>
          </a:p>
          <a:p>
            <a:pPr fontAlgn="base"/>
            <a:r>
              <a:rPr lang="en-IE" i="1" dirty="0"/>
              <a:t>Employers can </a:t>
            </a:r>
            <a:r>
              <a:rPr lang="en-IE" i="1" u="sng" dirty="0">
                <a:hlinkClick r:id="rId3"/>
              </a:rPr>
              <a:t>download a template</a:t>
            </a:r>
            <a:r>
              <a:rPr lang="en-IE" i="1" dirty="0"/>
              <a:t> of a written statement of particulars to fill out.</a:t>
            </a:r>
          </a:p>
        </p:txBody>
      </p:sp>
      <p:pic>
        <p:nvPicPr>
          <p:cNvPr id="5" name="Picture 4" descr="A close up of a sign&#10;&#10;Description automatically generated">
            <a:extLst>
              <a:ext uri="{FF2B5EF4-FFF2-40B4-BE49-F238E27FC236}">
                <a16:creationId xmlns:a16="http://schemas.microsoft.com/office/drawing/2014/main" id="{F5A53453-5BB5-4120-B129-D172F62B976C}"/>
              </a:ext>
            </a:extLst>
          </p:cNvPr>
          <p:cNvPicPr/>
          <p:nvPr/>
        </p:nvPicPr>
        <p:blipFill>
          <a:blip r:embed="rId4" cstate="screen">
            <a:extLst>
              <a:ext uri="{28A0092B-C50C-407E-A947-70E740481C1C}">
                <a14:useLocalDpi xmlns:a14="http://schemas.microsoft.com/office/drawing/2010/main"/>
              </a:ext>
            </a:extLst>
          </a:blip>
          <a:stretch>
            <a:fillRect/>
          </a:stretch>
        </p:blipFill>
        <p:spPr>
          <a:xfrm>
            <a:off x="364808" y="1526412"/>
            <a:ext cx="886182" cy="886182"/>
          </a:xfrm>
          <a:prstGeom prst="rect">
            <a:avLst/>
          </a:prstGeom>
        </p:spPr>
      </p:pic>
    </p:spTree>
    <p:extLst>
      <p:ext uri="{BB962C8B-B14F-4D97-AF65-F5344CB8AC3E}">
        <p14:creationId xmlns:p14="http://schemas.microsoft.com/office/powerpoint/2010/main" val="2033072115"/>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CCD976A-DE40-4541-A9FD-02F484952D90}"/>
              </a:ext>
            </a:extLst>
          </p:cNvPr>
          <p:cNvSpPr/>
          <p:nvPr/>
        </p:nvSpPr>
        <p:spPr>
          <a:xfrm>
            <a:off x="3566160" y="1810512"/>
            <a:ext cx="8430768" cy="3179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 Placeholder 6"/>
          <p:cNvSpPr>
            <a:spLocks noGrp="1"/>
          </p:cNvSpPr>
          <p:nvPr>
            <p:ph type="body" sz="quarter" idx="13"/>
          </p:nvPr>
        </p:nvSpPr>
        <p:spPr>
          <a:xfrm>
            <a:off x="446442" y="360819"/>
            <a:ext cx="2868348" cy="2425550"/>
          </a:xfrm>
        </p:spPr>
        <p:txBody>
          <a:bodyPr>
            <a:noAutofit/>
          </a:bodyPr>
          <a:lstStyle/>
          <a:p>
            <a:r>
              <a:rPr lang="en-IE" dirty="0"/>
              <a:t>PROCESS IN </a:t>
            </a:r>
            <a:r>
              <a:rPr lang="en-IE" b="1" dirty="0">
                <a:solidFill>
                  <a:srgbClr val="CE1779"/>
                </a:solidFill>
              </a:rPr>
              <a:t>IRELAND</a:t>
            </a:r>
            <a:r>
              <a:rPr lang="en-IE" b="1" dirty="0"/>
              <a:t> </a:t>
            </a:r>
            <a:r>
              <a:rPr lang="en-IE" dirty="0"/>
              <a:t>                  </a:t>
            </a:r>
          </a:p>
        </p:txBody>
      </p:sp>
      <p:sp>
        <p:nvSpPr>
          <p:cNvPr id="2" name="Text Placeholder 1">
            <a:extLst>
              <a:ext uri="{FF2B5EF4-FFF2-40B4-BE49-F238E27FC236}">
                <a16:creationId xmlns:a16="http://schemas.microsoft.com/office/drawing/2014/main" id="{A82CB890-18BB-4049-9FB5-1BB612F21D9A}"/>
              </a:ext>
            </a:extLst>
          </p:cNvPr>
          <p:cNvSpPr>
            <a:spLocks noGrp="1"/>
          </p:cNvSpPr>
          <p:nvPr>
            <p:ph type="body" sz="quarter" idx="15"/>
          </p:nvPr>
        </p:nvSpPr>
        <p:spPr>
          <a:xfrm>
            <a:off x="3898900" y="360819"/>
            <a:ext cx="7846658" cy="5077098"/>
          </a:xfrm>
        </p:spPr>
        <p:txBody>
          <a:bodyPr/>
          <a:lstStyle/>
          <a:p>
            <a:r>
              <a:rPr lang="en-IE" dirty="0"/>
              <a:t>Although the complete employment contract does not have to be in writing, you (the employee) must be given a written statement of terms of employment. Since 4 March 2019, an employee must receive part of this statement, containing certain core terms of employment, within the first 5 days of starting a job and receive the remaining terms in writing within 2 months of starting work. </a:t>
            </a:r>
          </a:p>
          <a:p>
            <a:endParaRPr lang="en-IE" dirty="0"/>
          </a:p>
          <a:p>
            <a:r>
              <a:rPr lang="en-IE" dirty="0"/>
              <a:t>Most employees in Ireland work under open-ended contracts of employment. In other words, the contract continues until the employer or employee ends it. Many others, however, work under </a:t>
            </a:r>
            <a:r>
              <a:rPr lang="en-IE" u="sng" dirty="0">
                <a:hlinkClick r:id="rId2"/>
              </a:rPr>
              <a:t>fixed-term or specified-purpose contracts</a:t>
            </a:r>
            <a:r>
              <a:rPr lang="en-IE" dirty="0"/>
              <a:t>.  </a:t>
            </a:r>
          </a:p>
          <a:p>
            <a:r>
              <a:rPr lang="en-IE" dirty="0"/>
              <a:t> </a:t>
            </a:r>
          </a:p>
        </p:txBody>
      </p:sp>
      <p:pic>
        <p:nvPicPr>
          <p:cNvPr id="5" name="Picture 4" descr="A picture containing drawing&#10;&#10;Description automatically generated">
            <a:extLst>
              <a:ext uri="{FF2B5EF4-FFF2-40B4-BE49-F238E27FC236}">
                <a16:creationId xmlns:a16="http://schemas.microsoft.com/office/drawing/2014/main" id="{F2194F07-80F9-407C-89A2-497B7881157B}"/>
              </a:ext>
            </a:extLst>
          </p:cNvPr>
          <p:cNvPicPr/>
          <p:nvPr/>
        </p:nvPicPr>
        <p:blipFill>
          <a:blip r:embed="rId3" cstate="screen">
            <a:extLst>
              <a:ext uri="{28A0092B-C50C-407E-A947-70E740481C1C}">
                <a14:useLocalDpi xmlns:a14="http://schemas.microsoft.com/office/drawing/2010/main"/>
              </a:ext>
            </a:extLst>
          </a:blip>
          <a:stretch>
            <a:fillRect/>
          </a:stretch>
        </p:blipFill>
        <p:spPr>
          <a:xfrm>
            <a:off x="446442" y="1573594"/>
            <a:ext cx="886182" cy="886182"/>
          </a:xfrm>
          <a:prstGeom prst="rect">
            <a:avLst/>
          </a:prstGeom>
        </p:spPr>
      </p:pic>
    </p:spTree>
    <p:extLst>
      <p:ext uri="{BB962C8B-B14F-4D97-AF65-F5344CB8AC3E}">
        <p14:creationId xmlns:p14="http://schemas.microsoft.com/office/powerpoint/2010/main" val="200204820"/>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CCD976A-DE40-4541-A9FD-02F484952D90}"/>
              </a:ext>
            </a:extLst>
          </p:cNvPr>
          <p:cNvSpPr/>
          <p:nvPr/>
        </p:nvSpPr>
        <p:spPr>
          <a:xfrm>
            <a:off x="3566160" y="1810512"/>
            <a:ext cx="8430768" cy="3179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 Placeholder 6"/>
          <p:cNvSpPr>
            <a:spLocks noGrp="1"/>
          </p:cNvSpPr>
          <p:nvPr>
            <p:ph type="body" sz="quarter" idx="13"/>
          </p:nvPr>
        </p:nvSpPr>
        <p:spPr>
          <a:xfrm>
            <a:off x="446442" y="360819"/>
            <a:ext cx="2868348" cy="2425550"/>
          </a:xfrm>
        </p:spPr>
        <p:txBody>
          <a:bodyPr>
            <a:noAutofit/>
          </a:bodyPr>
          <a:lstStyle/>
          <a:p>
            <a:r>
              <a:rPr lang="en-IE" dirty="0"/>
              <a:t>PROCESS IN </a:t>
            </a:r>
            <a:r>
              <a:rPr lang="en-IE" b="1" dirty="0">
                <a:solidFill>
                  <a:srgbClr val="CE1779"/>
                </a:solidFill>
              </a:rPr>
              <a:t>IRELAND</a:t>
            </a:r>
            <a:r>
              <a:rPr lang="en-IE" b="1" dirty="0"/>
              <a:t> </a:t>
            </a:r>
            <a:r>
              <a:rPr lang="en-IE" dirty="0"/>
              <a:t>                  </a:t>
            </a:r>
          </a:p>
        </p:txBody>
      </p:sp>
      <p:sp>
        <p:nvSpPr>
          <p:cNvPr id="2" name="Text Placeholder 1">
            <a:extLst>
              <a:ext uri="{FF2B5EF4-FFF2-40B4-BE49-F238E27FC236}">
                <a16:creationId xmlns:a16="http://schemas.microsoft.com/office/drawing/2014/main" id="{A82CB890-18BB-4049-9FB5-1BB612F21D9A}"/>
              </a:ext>
            </a:extLst>
          </p:cNvPr>
          <p:cNvSpPr>
            <a:spLocks noGrp="1"/>
          </p:cNvSpPr>
          <p:nvPr>
            <p:ph type="body" sz="quarter" idx="15"/>
          </p:nvPr>
        </p:nvSpPr>
        <p:spPr>
          <a:xfrm>
            <a:off x="3898900" y="360819"/>
            <a:ext cx="7846658" cy="5077098"/>
          </a:xfrm>
        </p:spPr>
        <p:txBody>
          <a:bodyPr/>
          <a:lstStyle/>
          <a:p>
            <a:r>
              <a:rPr lang="en-IE" dirty="0"/>
              <a:t>Citizen’s Information share a very clear overview of the Irish system with embedded links that guide employees and employers through the system. </a:t>
            </a:r>
          </a:p>
          <a:p>
            <a:r>
              <a:rPr lang="en-IE" dirty="0"/>
              <a:t> </a:t>
            </a:r>
          </a:p>
          <a:p>
            <a:r>
              <a:rPr lang="en-IE" u="sng" dirty="0">
                <a:hlinkClick r:id="rId2"/>
              </a:rPr>
              <a:t>https://www.citizensinformation.ie/en/employment/employment_rights_and_conditions/contracts_of_employment/contract_of_employment.html#startcontent</a:t>
            </a:r>
            <a:endParaRPr lang="en-IE" dirty="0"/>
          </a:p>
        </p:txBody>
      </p:sp>
      <p:grpSp>
        <p:nvGrpSpPr>
          <p:cNvPr id="10" name="Group 9">
            <a:extLst>
              <a:ext uri="{FF2B5EF4-FFF2-40B4-BE49-F238E27FC236}">
                <a16:creationId xmlns:a16="http://schemas.microsoft.com/office/drawing/2014/main" id="{9D021B97-5E77-9642-8111-5E1DD4860E40}"/>
              </a:ext>
            </a:extLst>
          </p:cNvPr>
          <p:cNvGrpSpPr/>
          <p:nvPr/>
        </p:nvGrpSpPr>
        <p:grpSpPr>
          <a:xfrm>
            <a:off x="5251668" y="3334872"/>
            <a:ext cx="4814888" cy="2763869"/>
            <a:chOff x="4845268" y="3416300"/>
            <a:chExt cx="4814888" cy="2763869"/>
          </a:xfrm>
        </p:grpSpPr>
        <p:pic>
          <p:nvPicPr>
            <p:cNvPr id="9" name="Picture 8" descr="A screenshot of a social media post&#10;&#10;Description automatically generated">
              <a:extLst>
                <a:ext uri="{FF2B5EF4-FFF2-40B4-BE49-F238E27FC236}">
                  <a16:creationId xmlns:a16="http://schemas.microsoft.com/office/drawing/2014/main" id="{B1193931-DA2F-C745-B681-E6ECFECFBCA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575299" y="3647754"/>
              <a:ext cx="3327401" cy="2057400"/>
            </a:xfrm>
            <a:prstGeom prst="rect">
              <a:avLst/>
            </a:prstGeom>
          </p:spPr>
        </p:pic>
        <p:pic>
          <p:nvPicPr>
            <p:cNvPr id="8" name="Picture 7">
              <a:extLst>
                <a:ext uri="{FF2B5EF4-FFF2-40B4-BE49-F238E27FC236}">
                  <a16:creationId xmlns:a16="http://schemas.microsoft.com/office/drawing/2014/main" id="{B2328904-D51E-A247-B678-5A44B2316D76}"/>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845268" y="3416300"/>
              <a:ext cx="4814888" cy="2763869"/>
            </a:xfrm>
            <a:prstGeom prst="rect">
              <a:avLst/>
            </a:prstGeom>
          </p:spPr>
        </p:pic>
      </p:grpSp>
      <p:pic>
        <p:nvPicPr>
          <p:cNvPr id="11" name="Picture 10" descr="A picture containing drawing&#10;&#10;Description automatically generated">
            <a:extLst>
              <a:ext uri="{FF2B5EF4-FFF2-40B4-BE49-F238E27FC236}">
                <a16:creationId xmlns:a16="http://schemas.microsoft.com/office/drawing/2014/main" id="{253A4266-B865-46F9-86D9-F5C66E758F31}"/>
              </a:ext>
            </a:extLst>
          </p:cNvPr>
          <p:cNvPicPr/>
          <p:nvPr/>
        </p:nvPicPr>
        <p:blipFill>
          <a:blip r:embed="rId5" cstate="screen">
            <a:extLst>
              <a:ext uri="{28A0092B-C50C-407E-A947-70E740481C1C}">
                <a14:useLocalDpi xmlns:a14="http://schemas.microsoft.com/office/drawing/2010/main"/>
              </a:ext>
            </a:extLst>
          </a:blip>
          <a:stretch>
            <a:fillRect/>
          </a:stretch>
        </p:blipFill>
        <p:spPr>
          <a:xfrm>
            <a:off x="369114" y="1526412"/>
            <a:ext cx="886182" cy="886182"/>
          </a:xfrm>
          <a:prstGeom prst="rect">
            <a:avLst/>
          </a:prstGeom>
        </p:spPr>
      </p:pic>
    </p:spTree>
    <p:extLst>
      <p:ext uri="{BB962C8B-B14F-4D97-AF65-F5344CB8AC3E}">
        <p14:creationId xmlns:p14="http://schemas.microsoft.com/office/powerpoint/2010/main" val="2530461475"/>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3538962" y="1384808"/>
            <a:ext cx="4309638" cy="1030019"/>
          </a:xfrm>
        </p:spPr>
        <p:txBody>
          <a:bodyPr/>
          <a:lstStyle/>
          <a:p>
            <a:pPr>
              <a:lnSpc>
                <a:spcPct val="100000"/>
              </a:lnSpc>
              <a:spcBef>
                <a:spcPts val="0"/>
              </a:spcBef>
            </a:pPr>
            <a:r>
              <a:rPr lang="en-IE" sz="4400" b="1" dirty="0"/>
              <a:t>MANAGING TALENT EMPLOYEE </a:t>
            </a:r>
            <a:endParaRPr lang="en-US" sz="4400" b="1" dirty="0"/>
          </a:p>
        </p:txBody>
      </p:sp>
      <p:sp>
        <p:nvSpPr>
          <p:cNvPr id="21" name="Text Placeholder 20"/>
          <p:cNvSpPr>
            <a:spLocks noGrp="1"/>
          </p:cNvSpPr>
          <p:nvPr>
            <p:ph type="body" sz="quarter" idx="4294967295"/>
          </p:nvPr>
        </p:nvSpPr>
        <p:spPr>
          <a:xfrm>
            <a:off x="8508170" y="3429000"/>
            <a:ext cx="2812464" cy="323455"/>
          </a:xfrm>
        </p:spPr>
        <p:txBody>
          <a:bodyPr>
            <a:normAutofit fontScale="55000" lnSpcReduction="20000"/>
          </a:bodyPr>
          <a:lstStyle/>
          <a:p>
            <a:r>
              <a:rPr lang="en-US" dirty="0">
                <a:solidFill>
                  <a:schemeClr val="bg1"/>
                </a:solidFill>
              </a:rPr>
              <a:t>@</a:t>
            </a:r>
            <a:r>
              <a:rPr lang="en-US" dirty="0" err="1">
                <a:solidFill>
                  <a:schemeClr val="bg1"/>
                </a:solidFill>
              </a:rPr>
              <a:t>AmbitiontoEmploy</a:t>
            </a:r>
            <a:endParaRPr lang="en-US" dirty="0">
              <a:solidFill>
                <a:schemeClr val="bg1"/>
              </a:solidFill>
            </a:endParaRPr>
          </a:p>
        </p:txBody>
      </p:sp>
      <p:sp>
        <p:nvSpPr>
          <p:cNvPr id="22" name="Text Placeholder 21"/>
          <p:cNvSpPr>
            <a:spLocks noGrp="1"/>
          </p:cNvSpPr>
          <p:nvPr>
            <p:ph type="body" sz="quarter" idx="4294967295"/>
          </p:nvPr>
        </p:nvSpPr>
        <p:spPr>
          <a:xfrm>
            <a:off x="7438298" y="4369677"/>
            <a:ext cx="3661823" cy="323455"/>
          </a:xfrm>
        </p:spPr>
        <p:txBody>
          <a:bodyPr>
            <a:noAutofit/>
          </a:bodyPr>
          <a:lstStyle/>
          <a:p>
            <a:r>
              <a:rPr lang="en-US" sz="2000" dirty="0" err="1">
                <a:solidFill>
                  <a:schemeClr val="bg1"/>
                </a:solidFill>
              </a:rPr>
              <a:t>www.</a:t>
            </a:r>
            <a:r>
              <a:rPr lang="en-US" sz="2000" b="1" dirty="0" err="1">
                <a:solidFill>
                  <a:schemeClr val="bg1"/>
                </a:solidFill>
              </a:rPr>
              <a:t>ambitiontoemploy</a:t>
            </a:r>
            <a:r>
              <a:rPr lang="en-US" sz="2000" dirty="0" err="1">
                <a:solidFill>
                  <a:schemeClr val="bg1"/>
                </a:solidFill>
              </a:rPr>
              <a:t>.eu</a:t>
            </a:r>
            <a:endParaRPr lang="en-US" sz="2000" dirty="0">
              <a:solidFill>
                <a:schemeClr val="bg1"/>
              </a:solidFill>
            </a:endParaRPr>
          </a:p>
        </p:txBody>
      </p:sp>
      <p:grpSp>
        <p:nvGrpSpPr>
          <p:cNvPr id="10" name="Google Shape;664;p39"/>
          <p:cNvGrpSpPr/>
          <p:nvPr/>
        </p:nvGrpSpPr>
        <p:grpSpPr>
          <a:xfrm>
            <a:off x="6578626" y="4187991"/>
            <a:ext cx="301041" cy="301041"/>
            <a:chOff x="5941025" y="3634400"/>
            <a:chExt cx="467650" cy="467650"/>
          </a:xfrm>
        </p:grpSpPr>
        <p:sp>
          <p:nvSpPr>
            <p:cNvPr id="11" name="Google Shape;665;p39"/>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666;p39"/>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667;p39"/>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668;p39"/>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669;p39"/>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670;p39"/>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5" name="Picture 4" descr="A close up of a logo&#10;&#10;Description automatically generated">
            <a:extLst>
              <a:ext uri="{FF2B5EF4-FFF2-40B4-BE49-F238E27FC236}">
                <a16:creationId xmlns:a16="http://schemas.microsoft.com/office/drawing/2014/main" id="{D83F28AA-65EF-6841-AEF8-CFDAAD7B0C25}"/>
              </a:ext>
            </a:extLst>
          </p:cNvPr>
          <p:cNvPicPr>
            <a:picLocks noChangeAspect="1"/>
          </p:cNvPicPr>
          <p:nvPr/>
        </p:nvPicPr>
        <p:blipFill>
          <a:blip r:embed="rId2" cstate="screen">
            <a:extLst>
              <a:ext uri="{BEBA8EAE-BF5A-486C-A8C5-ECC9F3942E4B}">
                <a14:imgProps xmlns:a14="http://schemas.microsoft.com/office/drawing/2010/main">
                  <a14:imgLayer r:embed="rId3">
                    <a14:imgEffect>
                      <a14:colorTemperature colorTemp="11500"/>
                    </a14:imgEffect>
                    <a14:imgEffect>
                      <a14:saturation sat="400000"/>
                    </a14:imgEffect>
                    <a14:imgEffect>
                      <a14:brightnessContrast bright="100000" contrast="100000"/>
                    </a14:imgEffect>
                  </a14:imgLayer>
                </a14:imgProps>
              </a:ext>
              <a:ext uri="{28A0092B-C50C-407E-A947-70E740481C1C}">
                <a14:useLocalDpi xmlns:a14="http://schemas.microsoft.com/office/drawing/2010/main"/>
              </a:ext>
            </a:extLst>
          </a:blip>
          <a:stretch>
            <a:fillRect/>
          </a:stretch>
        </p:blipFill>
        <p:spPr>
          <a:xfrm>
            <a:off x="7659948" y="3300312"/>
            <a:ext cx="290415" cy="290415"/>
          </a:xfrm>
          <a:prstGeom prst="rect">
            <a:avLst/>
          </a:prstGeom>
        </p:spPr>
      </p:pic>
      <p:sp>
        <p:nvSpPr>
          <p:cNvPr id="3" name="TextBox 2">
            <a:extLst>
              <a:ext uri="{FF2B5EF4-FFF2-40B4-BE49-F238E27FC236}">
                <a16:creationId xmlns:a16="http://schemas.microsoft.com/office/drawing/2014/main" id="{060DFB9A-86D1-4BE9-BFDC-0841D683C215}"/>
              </a:ext>
            </a:extLst>
          </p:cNvPr>
          <p:cNvSpPr txBox="1"/>
          <p:nvPr/>
        </p:nvSpPr>
        <p:spPr>
          <a:xfrm>
            <a:off x="436880" y="1015476"/>
            <a:ext cx="2753360" cy="954107"/>
          </a:xfrm>
          <a:prstGeom prst="rect">
            <a:avLst/>
          </a:prstGeom>
          <a:noFill/>
        </p:spPr>
        <p:txBody>
          <a:bodyPr wrap="square" rtlCol="0">
            <a:spAutoFit/>
          </a:bodyPr>
          <a:lstStyle/>
          <a:p>
            <a:r>
              <a:rPr lang="en-IE" sz="2800" dirty="0"/>
              <a:t>NEXT UP.. MODULE 5</a:t>
            </a:r>
          </a:p>
        </p:txBody>
      </p:sp>
    </p:spTree>
    <p:extLst>
      <p:ext uri="{BB962C8B-B14F-4D97-AF65-F5344CB8AC3E}">
        <p14:creationId xmlns:p14="http://schemas.microsoft.com/office/powerpoint/2010/main" val="4116818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AC7B6CA-280E-EB41-8472-B334B494A9BE}"/>
              </a:ext>
            </a:extLst>
          </p:cNvPr>
          <p:cNvSpPr>
            <a:spLocks noGrp="1"/>
          </p:cNvSpPr>
          <p:nvPr>
            <p:ph type="body" sz="quarter" idx="20"/>
          </p:nvPr>
        </p:nvSpPr>
        <p:spPr>
          <a:xfrm>
            <a:off x="5698575" y="1426543"/>
            <a:ext cx="6288638" cy="3722513"/>
          </a:xfrm>
        </p:spPr>
        <p:txBody>
          <a:bodyPr/>
          <a:lstStyle/>
          <a:p>
            <a:pPr fontAlgn="base"/>
            <a:r>
              <a:rPr lang="en-IE" dirty="0"/>
              <a:t>There are the </a:t>
            </a:r>
            <a:r>
              <a:rPr lang="en-IE" dirty="0">
                <a:solidFill>
                  <a:srgbClr val="CE1779"/>
                </a:solidFill>
              </a:rPr>
              <a:t>3 main advantages </a:t>
            </a:r>
            <a:r>
              <a:rPr lang="en-IE" dirty="0"/>
              <a:t>of using a recruitment agency:</a:t>
            </a:r>
          </a:p>
          <a:p>
            <a:pPr fontAlgn="base"/>
            <a:endParaRPr lang="en-IE" sz="800" dirty="0"/>
          </a:p>
          <a:p>
            <a:pPr marL="569912" lvl="1" indent="-457200" algn="l" fontAlgn="base">
              <a:buClr>
                <a:srgbClr val="CE1779"/>
              </a:buClr>
              <a:buFont typeface="+mj-lt"/>
              <a:buAutoNum type="arabicPeriod"/>
            </a:pPr>
            <a:r>
              <a:rPr lang="en-IE" dirty="0">
                <a:solidFill>
                  <a:srgbClr val="6D6E6C"/>
                </a:solidFill>
              </a:rPr>
              <a:t>Faster hiring - </a:t>
            </a:r>
            <a:r>
              <a:rPr lang="en-US" dirty="0">
                <a:solidFill>
                  <a:srgbClr val="6D6E6C"/>
                </a:solidFill>
              </a:rPr>
              <a:t>Using a recruitment agency will </a:t>
            </a:r>
            <a:r>
              <a:rPr lang="en-US" b="1" dirty="0">
                <a:solidFill>
                  <a:srgbClr val="6D6E6C"/>
                </a:solidFill>
              </a:rPr>
              <a:t>shorten </a:t>
            </a:r>
            <a:r>
              <a:rPr lang="en-US" dirty="0">
                <a:solidFill>
                  <a:srgbClr val="6D6E6C"/>
                </a:solidFill>
              </a:rPr>
              <a:t>the time needed to fill your job position.  A recruitment agency will short circuit CV collection and venting and deliver what they consider to be the t</a:t>
            </a:r>
            <a:r>
              <a:rPr lang="en-US" b="1" dirty="0">
                <a:solidFill>
                  <a:srgbClr val="6D6E6C"/>
                </a:solidFill>
              </a:rPr>
              <a:t>op candidates</a:t>
            </a:r>
            <a:r>
              <a:rPr lang="en-US" dirty="0">
                <a:solidFill>
                  <a:srgbClr val="6D6E6C"/>
                </a:solidFill>
              </a:rPr>
              <a:t> for your consideration.   They also free you up to concentrate on your job and what you do best!</a:t>
            </a:r>
            <a:endParaRPr lang="en-IE" sz="2800" dirty="0">
              <a:solidFill>
                <a:srgbClr val="6D6E6C"/>
              </a:solidFill>
            </a:endParaRPr>
          </a:p>
        </p:txBody>
      </p:sp>
      <p:sp>
        <p:nvSpPr>
          <p:cNvPr id="3" name="Text Placeholder 2">
            <a:extLst>
              <a:ext uri="{FF2B5EF4-FFF2-40B4-BE49-F238E27FC236}">
                <a16:creationId xmlns:a16="http://schemas.microsoft.com/office/drawing/2014/main" id="{A9C2C26A-5D7B-1C49-90F3-45BA682EAF30}"/>
              </a:ext>
            </a:extLst>
          </p:cNvPr>
          <p:cNvSpPr>
            <a:spLocks noGrp="1"/>
          </p:cNvSpPr>
          <p:nvPr>
            <p:ph type="body" sz="quarter" idx="22"/>
          </p:nvPr>
        </p:nvSpPr>
        <p:spPr>
          <a:xfrm>
            <a:off x="5698576" y="695140"/>
            <a:ext cx="5689704" cy="857158"/>
          </a:xfrm>
        </p:spPr>
        <p:txBody>
          <a:bodyPr>
            <a:normAutofit/>
          </a:bodyPr>
          <a:lstStyle/>
          <a:p>
            <a:r>
              <a:rPr lang="en-US" dirty="0"/>
              <a:t>ADVANTAGES</a:t>
            </a:r>
          </a:p>
        </p:txBody>
      </p:sp>
      <p:sp>
        <p:nvSpPr>
          <p:cNvPr id="4" name="Text Placeholder 3">
            <a:extLst>
              <a:ext uri="{FF2B5EF4-FFF2-40B4-BE49-F238E27FC236}">
                <a16:creationId xmlns:a16="http://schemas.microsoft.com/office/drawing/2014/main" id="{7C11DBCA-A912-634D-AB32-76960313BEBE}"/>
              </a:ext>
            </a:extLst>
          </p:cNvPr>
          <p:cNvSpPr>
            <a:spLocks noGrp="1"/>
          </p:cNvSpPr>
          <p:nvPr>
            <p:ph type="body" sz="quarter" idx="23"/>
          </p:nvPr>
        </p:nvSpPr>
        <p:spPr>
          <a:xfrm>
            <a:off x="358938" y="460802"/>
            <a:ext cx="3584412" cy="5482798"/>
          </a:xfrm>
        </p:spPr>
        <p:txBody>
          <a:bodyPr/>
          <a:lstStyle/>
          <a:p>
            <a:r>
              <a:rPr lang="en-US" dirty="0"/>
              <a:t>USING A           </a:t>
            </a:r>
            <a:r>
              <a:rPr lang="en-US" b="1" dirty="0">
                <a:solidFill>
                  <a:srgbClr val="CE1779"/>
                </a:solidFill>
              </a:rPr>
              <a:t>THIRD-PARTY RECRUITER</a:t>
            </a:r>
          </a:p>
          <a:p>
            <a:endParaRPr lang="en-US" b="1" dirty="0">
              <a:solidFill>
                <a:srgbClr val="CE1779"/>
              </a:solidFill>
            </a:endParaRPr>
          </a:p>
          <a:p>
            <a:r>
              <a:rPr lang="en-US" sz="2400" i="1" dirty="0"/>
              <a:t>Third-party recruiters are agencies, </a:t>
            </a:r>
            <a:r>
              <a:rPr lang="en-US" sz="2400" i="1" dirty="0" err="1"/>
              <a:t>organisations</a:t>
            </a:r>
            <a:r>
              <a:rPr lang="en-US" sz="2400" i="1" dirty="0"/>
              <a:t>, or individuals recruiting candidates for temporary, part-time, or full-time employment opportunities for their clients. </a:t>
            </a:r>
            <a:endParaRPr lang="en-IE" sz="2400" i="1" dirty="0"/>
          </a:p>
          <a:p>
            <a:endParaRPr lang="en-IE" b="1" dirty="0">
              <a:solidFill>
                <a:srgbClr val="CE1779"/>
              </a:solidFill>
            </a:endParaRPr>
          </a:p>
        </p:txBody>
      </p:sp>
      <p:pic>
        <p:nvPicPr>
          <p:cNvPr id="11" name="Graphic 10" descr="Thumbs up sign">
            <a:extLst>
              <a:ext uri="{FF2B5EF4-FFF2-40B4-BE49-F238E27FC236}">
                <a16:creationId xmlns:a16="http://schemas.microsoft.com/office/drawing/2014/main" id="{4373A6CE-8AC1-174F-BE25-8A55657157C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298034" y="695140"/>
            <a:ext cx="639046" cy="639046"/>
          </a:xfrm>
          <a:prstGeom prst="rect">
            <a:avLst/>
          </a:prstGeom>
        </p:spPr>
      </p:pic>
    </p:spTree>
    <p:extLst>
      <p:ext uri="{BB962C8B-B14F-4D97-AF65-F5344CB8AC3E}">
        <p14:creationId xmlns:p14="http://schemas.microsoft.com/office/powerpoint/2010/main" val="296533643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8492</TotalTime>
  <Words>7223</Words>
  <Application>Microsoft Office PowerPoint</Application>
  <PresentationFormat>Widescreen</PresentationFormat>
  <Paragraphs>479</Paragraphs>
  <Slides>85</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85</vt:i4>
      </vt:variant>
    </vt:vector>
  </HeadingPairs>
  <TitlesOfParts>
    <vt:vector size="92" baseType="lpstr">
      <vt:lpstr>Arial</vt:lpstr>
      <vt:lpstr>Calibri</vt:lpstr>
      <vt:lpstr>Calibri Light</vt:lpstr>
      <vt:lpstr>MVWVBI+Helvetica</vt:lpstr>
      <vt:lpstr>Quattrocento Sans</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lastModifiedBy>Orla Casey</cp:lastModifiedBy>
  <cp:revision>791</cp:revision>
  <dcterms:created xsi:type="dcterms:W3CDTF">2018-09-19T09:23:58Z</dcterms:created>
  <dcterms:modified xsi:type="dcterms:W3CDTF">2020-04-29T18:38:24Z</dcterms:modified>
</cp:coreProperties>
</file>