
<file path=[Content_Types].xml><?xml version="1.0" encoding="utf-8"?>
<Types xmlns="http://schemas.openxmlformats.org/package/2006/content-types">
  <Default Extension="gif" ContentType="image/gif"/>
  <Default Extension="jpeg" ContentType="image/jpeg"/>
  <Default Extension="jpg" ContentType="image/pn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media/image39.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handoutMasterIdLst>
    <p:handoutMasterId r:id="rId41"/>
  </p:handoutMasterIdLst>
  <p:sldIdLst>
    <p:sldId id="259" r:id="rId2"/>
    <p:sldId id="261" r:id="rId3"/>
    <p:sldId id="278" r:id="rId4"/>
    <p:sldId id="336" r:id="rId5"/>
    <p:sldId id="317" r:id="rId6"/>
    <p:sldId id="318" r:id="rId7"/>
    <p:sldId id="355" r:id="rId8"/>
    <p:sldId id="333" r:id="rId9"/>
    <p:sldId id="337" r:id="rId10"/>
    <p:sldId id="327" r:id="rId11"/>
    <p:sldId id="358" r:id="rId12"/>
    <p:sldId id="359" r:id="rId13"/>
    <p:sldId id="347" r:id="rId14"/>
    <p:sldId id="360" r:id="rId15"/>
    <p:sldId id="361" r:id="rId16"/>
    <p:sldId id="362" r:id="rId17"/>
    <p:sldId id="363" r:id="rId18"/>
    <p:sldId id="364" r:id="rId19"/>
    <p:sldId id="340" r:id="rId20"/>
    <p:sldId id="367" r:id="rId21"/>
    <p:sldId id="368" r:id="rId22"/>
    <p:sldId id="344" r:id="rId23"/>
    <p:sldId id="369" r:id="rId24"/>
    <p:sldId id="370" r:id="rId25"/>
    <p:sldId id="371" r:id="rId26"/>
    <p:sldId id="372" r:id="rId27"/>
    <p:sldId id="373" r:id="rId28"/>
    <p:sldId id="382" r:id="rId29"/>
    <p:sldId id="383" r:id="rId30"/>
    <p:sldId id="374" r:id="rId31"/>
    <p:sldId id="384" r:id="rId32"/>
    <p:sldId id="375" r:id="rId33"/>
    <p:sldId id="378" r:id="rId34"/>
    <p:sldId id="376" r:id="rId35"/>
    <p:sldId id="381" r:id="rId36"/>
    <p:sldId id="380" r:id="rId37"/>
    <p:sldId id="379" r:id="rId38"/>
    <p:sldId id="309"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6E6C"/>
    <a:srgbClr val="CE1779"/>
    <a:srgbClr val="2E95D2"/>
    <a:srgbClr val="FDC010"/>
    <a:srgbClr val="EE7123"/>
    <a:srgbClr val="8F257A"/>
    <a:srgbClr val="0B74BB"/>
    <a:srgbClr val="16A8D3"/>
    <a:srgbClr val="EA1D76"/>
    <a:srgbClr val="F38B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06"/>
    <p:restoredTop sz="86411" autoAdjust="0"/>
  </p:normalViewPr>
  <p:slideViewPr>
    <p:cSldViewPr snapToGrid="0" snapToObjects="1">
      <p:cViewPr varScale="1">
        <p:scale>
          <a:sx n="54" d="100"/>
          <a:sy n="54" d="100"/>
        </p:scale>
        <p:origin x="972" y="24"/>
      </p:cViewPr>
      <p:guideLst/>
    </p:cSldViewPr>
  </p:slideViewPr>
  <p:outlineViewPr>
    <p:cViewPr>
      <p:scale>
        <a:sx n="33" d="100"/>
        <a:sy n="33" d="100"/>
      </p:scale>
      <p:origin x="0" y="-4184"/>
    </p:cViewPr>
  </p:outlineViewPr>
  <p:notesTextViewPr>
    <p:cViewPr>
      <p:scale>
        <a:sx n="1" d="1"/>
        <a:sy n="1" d="1"/>
      </p:scale>
      <p:origin x="0" y="0"/>
    </p:cViewPr>
  </p:notesTextViewPr>
  <p:sorterViewPr>
    <p:cViewPr>
      <p:scale>
        <a:sx n="70" d="100"/>
        <a:sy n="70" d="100"/>
      </p:scale>
      <p:origin x="0" y="0"/>
    </p:cViewPr>
  </p:sorterViewPr>
  <p:notesViewPr>
    <p:cSldViewPr snapToGrid="0" snapToObjects="1">
      <p:cViewPr varScale="1">
        <p:scale>
          <a:sx n="87" d="100"/>
          <a:sy n="87" d="100"/>
        </p:scale>
        <p:origin x="3904"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174B3AB-1076-3847-9704-2735AAE6E6FB}" type="datetimeFigureOut">
              <a:rPr lang="en-US" smtClean="0"/>
              <a:t>4/29/2020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C00C95-E645-9447-A3F8-A17F92449908}" type="slidenum">
              <a:rPr lang="en-US" smtClean="0"/>
              <a:t>‹#›</a:t>
            </a:fld>
            <a:endParaRPr lang="en-US"/>
          </a:p>
        </p:txBody>
      </p:sp>
    </p:spTree>
    <p:extLst>
      <p:ext uri="{BB962C8B-B14F-4D97-AF65-F5344CB8AC3E}">
        <p14:creationId xmlns:p14="http://schemas.microsoft.com/office/powerpoint/2010/main" val="1494390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C7370B-66A1-AB42-84E0-A4E6FD88C2A5}" type="datetimeFigureOut">
              <a:rPr lang="en-US" smtClean="0"/>
              <a:t>4/29/2020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4AC054-D004-974A-8D8E-E228282ED491}" type="slidenum">
              <a:rPr lang="en-US" smtClean="0"/>
              <a:t>‹#›</a:t>
            </a:fld>
            <a:endParaRPr lang="en-US" dirty="0"/>
          </a:p>
        </p:txBody>
      </p:sp>
    </p:spTree>
    <p:extLst>
      <p:ext uri="{BB962C8B-B14F-4D97-AF65-F5344CB8AC3E}">
        <p14:creationId xmlns:p14="http://schemas.microsoft.com/office/powerpoint/2010/main" val="381035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to left - photo on right - NAVY">
    <p:spTree>
      <p:nvGrpSpPr>
        <p:cNvPr id="1" name=""/>
        <p:cNvGrpSpPr/>
        <p:nvPr/>
      </p:nvGrpSpPr>
      <p:grpSpPr>
        <a:xfrm>
          <a:off x="0" y="0"/>
          <a:ext cx="0" cy="0"/>
          <a:chOff x="0" y="0"/>
          <a:chExt cx="0" cy="0"/>
        </a:xfrm>
      </p:grpSpPr>
      <p:sp>
        <p:nvSpPr>
          <p:cNvPr id="13" name="Rectangle 12"/>
          <p:cNvSpPr/>
          <p:nvPr userDrawn="1"/>
        </p:nvSpPr>
        <p:spPr>
          <a:xfrm>
            <a:off x="0" y="-1"/>
            <a:ext cx="12192000" cy="6858001"/>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424669" y="304247"/>
            <a:ext cx="5666415" cy="2123658"/>
          </a:xfrm>
          <a:prstGeom prst="rect">
            <a:avLst/>
          </a:prstGeom>
        </p:spPr>
        <p:txBody>
          <a:bodyPr wrap="square">
            <a:spAutoFit/>
          </a:bodyPr>
          <a:lstStyle/>
          <a:p>
            <a:pPr fontAlgn="base"/>
            <a:r>
              <a:rPr lang="en-IE" sz="4400" b="0" i="0" u="none" strike="noStrike" kern="1200" dirty="0">
                <a:solidFill>
                  <a:schemeClr val="bg1"/>
                </a:solidFill>
                <a:effectLst/>
                <a:latin typeface="+mn-lt"/>
                <a:ea typeface="+mn-ea"/>
                <a:cs typeface="+mn-cs"/>
              </a:rPr>
              <a:t>WELCOME TO </a:t>
            </a:r>
            <a:r>
              <a:rPr lang="en-IE" sz="4400" b="0" i="0" u="none" strike="noStrike" kern="1200">
                <a:solidFill>
                  <a:schemeClr val="bg1"/>
                </a:solidFill>
                <a:effectLst/>
                <a:latin typeface="+mn-lt"/>
                <a:ea typeface="+mn-ea"/>
                <a:cs typeface="+mn-cs"/>
              </a:rPr>
              <a:t>THE </a:t>
            </a:r>
            <a:r>
              <a:rPr lang="en-IE" sz="4400" b="1" i="0" u="none" strike="noStrike" kern="1200">
                <a:solidFill>
                  <a:schemeClr val="bg1"/>
                </a:solidFill>
                <a:effectLst/>
                <a:latin typeface="+mn-lt"/>
                <a:ea typeface="+mn-ea"/>
                <a:cs typeface="+mn-cs"/>
              </a:rPr>
              <a:t>AMBITION </a:t>
            </a:r>
            <a:r>
              <a:rPr lang="en-IE" sz="4400" b="1" i="0" u="none" strike="noStrike" kern="1200" dirty="0">
                <a:solidFill>
                  <a:schemeClr val="bg1"/>
                </a:solidFill>
                <a:effectLst/>
                <a:latin typeface="+mn-lt"/>
                <a:ea typeface="+mn-ea"/>
                <a:cs typeface="+mn-cs"/>
              </a:rPr>
              <a:t>TO EMPLOY </a:t>
            </a:r>
            <a:r>
              <a:rPr lang="en-IE" sz="4400" b="0" i="0" u="none" strike="noStrike" kern="1200" dirty="0">
                <a:solidFill>
                  <a:schemeClr val="bg1"/>
                </a:solidFill>
                <a:effectLst/>
                <a:latin typeface="+mn-lt"/>
                <a:ea typeface="+mn-ea"/>
                <a:cs typeface="+mn-cs"/>
              </a:rPr>
              <a:t>POWERPOINT</a:t>
            </a:r>
            <a:endParaRPr lang="en-IE" sz="3600" baseline="0" dirty="0">
              <a:solidFill>
                <a:schemeClr val="bg1"/>
              </a:solidFill>
              <a:latin typeface="+mn-lt"/>
              <a:ea typeface="Quattrocento Sans"/>
              <a:cs typeface="Quattrocento Sans"/>
              <a:sym typeface="Quattrocento Sans"/>
            </a:endParaRPr>
          </a:p>
        </p:txBody>
      </p:sp>
      <p:sp>
        <p:nvSpPr>
          <p:cNvPr id="15" name="Rectangle 14"/>
          <p:cNvSpPr/>
          <p:nvPr userDrawn="1"/>
        </p:nvSpPr>
        <p:spPr>
          <a:xfrm>
            <a:off x="7062018" y="866550"/>
            <a:ext cx="4589207" cy="6093976"/>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FEATURES OF THE</a:t>
            </a:r>
          </a:p>
          <a:p>
            <a:pPr fontAlgn="base"/>
            <a:r>
              <a:rPr lang="en-IE" sz="3000" b="0" i="0" u="none" strike="noStrike" kern="1200" dirty="0">
                <a:solidFill>
                  <a:schemeClr val="bg1"/>
                </a:solidFill>
                <a:effectLst/>
                <a:latin typeface="+mn-lt"/>
                <a:ea typeface="+mn-ea"/>
                <a:cs typeface="+mn-cs"/>
              </a:rPr>
              <a:t>POWERPOINT:</a:t>
            </a:r>
          </a:p>
          <a:p>
            <a:pPr fontAlgn="base"/>
            <a:endParaRPr lang="en-IE" sz="3000" b="0" i="0" u="none" strike="noStrike" kern="1200" dirty="0">
              <a:solidFill>
                <a:schemeClr val="bg1"/>
              </a:solidFill>
              <a:effectLst/>
              <a:latin typeface="+mn-lt"/>
              <a:ea typeface="+mn-ea"/>
              <a:cs typeface="+mn-cs"/>
            </a:endParaRPr>
          </a:p>
          <a:p>
            <a:pPr marL="342900" indent="-342900" fontAlgn="base">
              <a:buFont typeface="Arial" charset="0"/>
              <a:buChar char="•"/>
            </a:pPr>
            <a:r>
              <a:rPr lang="en-IE" sz="2400" b="0" i="0" u="none" strike="noStrike" kern="1200" dirty="0">
                <a:solidFill>
                  <a:schemeClr val="bg1"/>
                </a:solidFill>
                <a:effectLst/>
                <a:latin typeface="+mn-lt"/>
                <a:ea typeface="+mn-ea"/>
                <a:cs typeface="+mn-cs"/>
              </a:rPr>
              <a:t>Set up in widescreen format. </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44 slide layouts to choose from</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Colour variations using the </a:t>
            </a:r>
            <a:r>
              <a:rPr lang="en-IE" sz="2400" b="1" i="0" u="none" strike="noStrike" kern="1200" dirty="0">
                <a:solidFill>
                  <a:schemeClr val="bg1"/>
                </a:solidFill>
                <a:effectLst/>
                <a:latin typeface="+mn-lt"/>
                <a:ea typeface="+mn-ea"/>
                <a:cs typeface="+mn-cs"/>
              </a:rPr>
              <a:t>AMBITION TO EMPLOY</a:t>
            </a:r>
            <a:r>
              <a:rPr lang="en-IE" sz="2400" b="1" i="0" u="none" strike="noStrike" kern="1200" baseline="0" dirty="0">
                <a:solidFill>
                  <a:schemeClr val="bg1"/>
                </a:solidFill>
                <a:effectLst/>
                <a:latin typeface="+mn-lt"/>
                <a:ea typeface="+mn-ea"/>
                <a:cs typeface="+mn-cs"/>
              </a:rPr>
              <a:t> </a:t>
            </a:r>
            <a:r>
              <a:rPr lang="en-IE" sz="2400" b="0" i="0" u="none" strike="noStrike" kern="1200" dirty="0">
                <a:solidFill>
                  <a:schemeClr val="bg1"/>
                </a:solidFill>
                <a:effectLst/>
                <a:latin typeface="+mn-lt"/>
                <a:ea typeface="+mn-ea"/>
                <a:cs typeface="+mn-cs"/>
              </a:rPr>
              <a:t>Brand Colours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Based on Master Slides design</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Drag and Drop to change picture</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80 easy editable icons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and Fully editable in PowerPoint</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600" b="0" i="0" u="none" strike="noStrike" kern="1200" dirty="0">
                <a:solidFill>
                  <a:schemeClr val="bg1"/>
                </a:solidFill>
                <a:effectLst/>
                <a:latin typeface="+mn-lt"/>
                <a:ea typeface="+mn-ea"/>
                <a:cs typeface="+mn-cs"/>
              </a:rPr>
              <a:t>		</a:t>
            </a:r>
            <a:endParaRPr lang="en-IE" sz="3600" baseline="0" dirty="0">
              <a:solidFill>
                <a:schemeClr val="bg1"/>
              </a:solidFill>
              <a:latin typeface="+mn-lt"/>
              <a:ea typeface="Quattrocento Sans"/>
              <a:cs typeface="Quattrocento Sans"/>
              <a:sym typeface="Quattrocento Sans"/>
            </a:endParaRPr>
          </a:p>
        </p:txBody>
      </p:sp>
      <p:sp>
        <p:nvSpPr>
          <p:cNvPr id="16" name="Rectangle 15"/>
          <p:cNvSpPr/>
          <p:nvPr userDrawn="1"/>
        </p:nvSpPr>
        <p:spPr>
          <a:xfrm>
            <a:off x="424669" y="3172202"/>
            <a:ext cx="5327201" cy="2677656"/>
          </a:xfrm>
          <a:prstGeom prst="rect">
            <a:avLst/>
          </a:prstGeom>
        </p:spPr>
        <p:txBody>
          <a:bodyPr wrap="square">
            <a:spAutoFit/>
          </a:bodyPr>
          <a:lstStyle/>
          <a:p>
            <a:pPr fontAlgn="base"/>
            <a:r>
              <a:rPr lang="en-IE" sz="2400" b="0" i="0" u="none" strike="noStrike" kern="1200" dirty="0">
                <a:solidFill>
                  <a:schemeClr val="bg1"/>
                </a:solidFill>
                <a:effectLst/>
                <a:latin typeface="+mn-lt"/>
                <a:ea typeface="+mn-ea"/>
                <a:cs typeface="+mn-cs"/>
              </a:rPr>
              <a:t>Our aim is to have a consistent “look and feel” throughout our branding material including our PowerPoint.</a:t>
            </a:r>
            <a:r>
              <a:rPr lang="en-IE" sz="2400" b="0" i="0" u="none" strike="noStrike" kern="1200" baseline="0" dirty="0">
                <a:solidFill>
                  <a:schemeClr val="bg1"/>
                </a:solidFill>
                <a:effectLst/>
                <a:latin typeface="+mn-lt"/>
                <a:ea typeface="+mn-ea"/>
                <a:cs typeface="+mn-cs"/>
              </a:rPr>
              <a:t> </a:t>
            </a:r>
          </a:p>
          <a:p>
            <a:pPr fontAlgn="base"/>
            <a:endParaRPr lang="en-IE" sz="2400" b="0" i="0" u="none" strike="noStrike" kern="1200" baseline="0" dirty="0">
              <a:solidFill>
                <a:schemeClr val="bg1"/>
              </a:solidFill>
              <a:effectLst/>
              <a:latin typeface="+mn-lt"/>
              <a:ea typeface="+mn-ea"/>
              <a:cs typeface="+mn-cs"/>
            </a:endParaRPr>
          </a:p>
          <a:p>
            <a:pPr fontAlgn="base"/>
            <a:r>
              <a:rPr lang="en-IE" sz="2400" b="0" i="0" u="none" strike="noStrike" kern="1200" dirty="0">
                <a:solidFill>
                  <a:schemeClr val="bg1"/>
                </a:solidFill>
                <a:effectLst/>
                <a:latin typeface="+mn-lt"/>
                <a:ea typeface="+mn-ea"/>
                <a:cs typeface="+mn-cs"/>
              </a:rPr>
              <a:t>The slide layouts within this PowerPoint  will give you a great deal of creative </a:t>
            </a:r>
            <a:r>
              <a:rPr lang="en-IE" sz="2400" b="0" i="0" u="none" strike="noStrike" kern="1200" dirty="0" err="1">
                <a:solidFill>
                  <a:schemeClr val="bg1"/>
                </a:solidFill>
                <a:effectLst/>
                <a:latin typeface="+mn-lt"/>
                <a:ea typeface="+mn-ea"/>
                <a:cs typeface="+mn-cs"/>
              </a:rPr>
              <a:t>flexibily</a:t>
            </a:r>
            <a:r>
              <a:rPr lang="en-IE" sz="2400" b="0" i="0" u="none" strike="noStrike" kern="1200" dirty="0">
                <a:solidFill>
                  <a:schemeClr val="bg1"/>
                </a:solidFill>
                <a:effectLst/>
                <a:latin typeface="+mn-lt"/>
                <a:ea typeface="+mn-ea"/>
                <a:cs typeface="+mn-cs"/>
              </a:rPr>
              <a:t> when creating your Presentation.</a:t>
            </a:r>
            <a:endParaRPr lang="en-IE" sz="3600" baseline="0" dirty="0">
              <a:solidFill>
                <a:schemeClr val="bg1"/>
              </a:solidFill>
              <a:latin typeface="+mn-lt"/>
              <a:ea typeface="Quattrocento Sans"/>
              <a:cs typeface="Quattrocento Sans"/>
              <a:sym typeface="Quattrocento Sans"/>
            </a:endParaRPr>
          </a:p>
        </p:txBody>
      </p:sp>
      <p:cxnSp>
        <p:nvCxnSpPr>
          <p:cNvPr id="17" name="Straight Connector 16"/>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46442" y="500519"/>
            <a:ext cx="2717382" cy="2425550"/>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33" name="Text Placeholder 25"/>
          <p:cNvSpPr>
            <a:spLocks noGrp="1"/>
          </p:cNvSpPr>
          <p:nvPr>
            <p:ph type="body" sz="quarter" idx="15" hasCustomPrompt="1"/>
          </p:nvPr>
        </p:nvSpPr>
        <p:spPr>
          <a:xfrm>
            <a:off x="3694176" y="537318"/>
            <a:ext cx="8051382" cy="5077098"/>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0" y="2123341"/>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extLst>
      <p:ext uri="{BB962C8B-B14F-4D97-AF65-F5344CB8AC3E}">
        <p14:creationId xmlns:p14="http://schemas.microsoft.com/office/powerpoint/2010/main" val="3175835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46442" y="500519"/>
            <a:ext cx="2717382" cy="2425550"/>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33" name="Text Placeholder 25"/>
          <p:cNvSpPr>
            <a:spLocks noGrp="1"/>
          </p:cNvSpPr>
          <p:nvPr>
            <p:ph type="body" sz="quarter" idx="15" hasCustomPrompt="1"/>
          </p:nvPr>
        </p:nvSpPr>
        <p:spPr>
          <a:xfrm>
            <a:off x="3694176" y="537318"/>
            <a:ext cx="8051382" cy="5077098"/>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pic>
        <p:nvPicPr>
          <p:cNvPr id="7" name="Picture 6">
            <a:extLst>
              <a:ext uri="{FF2B5EF4-FFF2-40B4-BE49-F238E27FC236}">
                <a16:creationId xmlns:a16="http://schemas.microsoft.com/office/drawing/2014/main" id="{F84F1425-948B-AA42-992C-3E879C7E25A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2749" r="-8732"/>
          <a:stretch/>
        </p:blipFill>
        <p:spPr>
          <a:xfrm>
            <a:off x="-13252" y="3481400"/>
            <a:ext cx="2863971" cy="3389852"/>
          </a:xfrm>
          <a:prstGeom prst="rect">
            <a:avLst/>
          </a:prstGeom>
        </p:spPr>
      </p:pic>
    </p:spTree>
    <p:extLst>
      <p:ext uri="{BB962C8B-B14F-4D97-AF65-F5344CB8AC3E}">
        <p14:creationId xmlns:p14="http://schemas.microsoft.com/office/powerpoint/2010/main" val="32556991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nly with 1 colum - LEFT">
    <p:spTree>
      <p:nvGrpSpPr>
        <p:cNvPr id="1" name=""/>
        <p:cNvGrpSpPr/>
        <p:nvPr/>
      </p:nvGrpSpPr>
      <p:grpSpPr>
        <a:xfrm>
          <a:off x="0" y="0"/>
          <a:ext cx="0" cy="0"/>
          <a:chOff x="0" y="0"/>
          <a:chExt cx="0" cy="0"/>
        </a:xfrm>
      </p:grpSpPr>
      <p:sp>
        <p:nvSpPr>
          <p:cNvPr id="17"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5" name="Text Placeholder 25"/>
          <p:cNvSpPr>
            <a:spLocks noGrp="1"/>
          </p:cNvSpPr>
          <p:nvPr>
            <p:ph type="body" sz="quarter" idx="14" hasCustomPrompt="1"/>
          </p:nvPr>
        </p:nvSpPr>
        <p:spPr>
          <a:xfrm>
            <a:off x="876301" y="2117212"/>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9328029" y="-662818"/>
            <a:ext cx="2863971" cy="5790031"/>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only with 2 colums - LEF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4" hasCustomPrompt="1"/>
          </p:nvPr>
        </p:nvSpPr>
        <p:spPr>
          <a:xfrm>
            <a:off x="876302" y="2117211"/>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5" name="Straight Connector 24"/>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5"/>
          <p:cNvSpPr>
            <a:spLocks noGrp="1"/>
          </p:cNvSpPr>
          <p:nvPr>
            <p:ph type="body" sz="quarter" idx="15" hasCustomPrompt="1"/>
          </p:nvPr>
        </p:nvSpPr>
        <p:spPr>
          <a:xfrm>
            <a:off x="4683387" y="2097992"/>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9328029" y="-676466"/>
            <a:ext cx="2863971" cy="5790031"/>
          </a:xfrm>
          <a:prstGeom prst="rect">
            <a:avLst/>
          </a:prstGeom>
        </p:spPr>
      </p:pic>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only with 3 colums - LEFT">
    <p:spTree>
      <p:nvGrpSpPr>
        <p:cNvPr id="1" name=""/>
        <p:cNvGrpSpPr/>
        <p:nvPr/>
      </p:nvGrpSpPr>
      <p:grpSpPr>
        <a:xfrm>
          <a:off x="0" y="0"/>
          <a:ext cx="0" cy="0"/>
          <a:chOff x="0" y="0"/>
          <a:chExt cx="0" cy="0"/>
        </a:xfrm>
      </p:grpSpPr>
      <p:sp>
        <p:nvSpPr>
          <p:cNvPr id="16"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47" name="Text Placeholder 25"/>
          <p:cNvSpPr>
            <a:spLocks noGrp="1"/>
          </p:cNvSpPr>
          <p:nvPr>
            <p:ph type="body" sz="quarter" idx="17" hasCustomPrompt="1"/>
          </p:nvPr>
        </p:nvSpPr>
        <p:spPr>
          <a:xfrm>
            <a:off x="876300" y="2113005"/>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8" name="Text Placeholder 25"/>
          <p:cNvSpPr>
            <a:spLocks noGrp="1"/>
          </p:cNvSpPr>
          <p:nvPr>
            <p:ph type="body" sz="quarter" idx="18" hasCustomPrompt="1"/>
          </p:nvPr>
        </p:nvSpPr>
        <p:spPr>
          <a:xfrm>
            <a:off x="5929097"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9" name="Text Placeholder 25"/>
          <p:cNvSpPr>
            <a:spLocks noGrp="1"/>
          </p:cNvSpPr>
          <p:nvPr>
            <p:ph type="body" sz="quarter" idx="19" hasCustomPrompt="1"/>
          </p:nvPr>
        </p:nvSpPr>
        <p:spPr>
          <a:xfrm>
            <a:off x="3424130"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9328029" y="-662818"/>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 to left - text to right">
    <p:spTree>
      <p:nvGrpSpPr>
        <p:cNvPr id="1" name=""/>
        <p:cNvGrpSpPr/>
        <p:nvPr/>
      </p:nvGrpSpPr>
      <p:grpSpPr>
        <a:xfrm>
          <a:off x="0" y="0"/>
          <a:ext cx="0" cy="0"/>
          <a:chOff x="0" y="0"/>
          <a:chExt cx="0" cy="0"/>
        </a:xfrm>
      </p:grpSpPr>
      <p:cxnSp>
        <p:nvCxnSpPr>
          <p:cNvPr id="16" name="Straight Connector 15"/>
          <p:cNvCxnSpPr/>
          <p:nvPr userDrawn="1"/>
        </p:nvCxnSpPr>
        <p:spPr>
          <a:xfrm flipH="1">
            <a:off x="609832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3" name="Text Placeholder 23"/>
          <p:cNvSpPr>
            <a:spLocks noGrp="1"/>
          </p:cNvSpPr>
          <p:nvPr>
            <p:ph type="body" sz="quarter" idx="16" hasCustomPrompt="1"/>
          </p:nvPr>
        </p:nvSpPr>
        <p:spPr>
          <a:xfrm>
            <a:off x="618214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4" name="Text Placeholder 25"/>
          <p:cNvSpPr>
            <a:spLocks noGrp="1"/>
          </p:cNvSpPr>
          <p:nvPr>
            <p:ph type="body" sz="quarter" idx="17" hasCustomPrompt="1"/>
          </p:nvPr>
        </p:nvSpPr>
        <p:spPr>
          <a:xfrm>
            <a:off x="618908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icture Placeholder 5"/>
          <p:cNvSpPr>
            <a:spLocks noGrp="1"/>
          </p:cNvSpPr>
          <p:nvPr>
            <p:ph type="pic" sz="quarter" idx="18"/>
          </p:nvPr>
        </p:nvSpPr>
        <p:spPr>
          <a:xfrm>
            <a:off x="13382" y="41325"/>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to left - photo to right">
    <p:spTree>
      <p:nvGrpSpPr>
        <p:cNvPr id="1" name=""/>
        <p:cNvGrpSpPr/>
        <p:nvPr/>
      </p:nvGrpSpPr>
      <p:grpSpPr>
        <a:xfrm>
          <a:off x="0" y="0"/>
          <a:ext cx="0" cy="0"/>
          <a:chOff x="0" y="0"/>
          <a:chExt cx="0" cy="0"/>
        </a:xfrm>
      </p:grpSpPr>
      <p:grpSp>
        <p:nvGrpSpPr>
          <p:cNvPr id="3" name="Group 2"/>
          <p:cNvGrpSpPr/>
          <p:nvPr userDrawn="1"/>
        </p:nvGrpSpPr>
        <p:grpSpPr>
          <a:xfrm flipH="1">
            <a:off x="8017800" y="4046220"/>
            <a:ext cx="2002617" cy="2399384"/>
            <a:chOff x="2195781" y="4090715"/>
            <a:chExt cx="2002617" cy="2399384"/>
          </a:xfrm>
        </p:grpSpPr>
        <p:sp>
          <p:nvSpPr>
            <p:cNvPr id="22" name="Triangle 21"/>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riangle 22"/>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Picture Placeholder 5"/>
          <p:cNvSpPr>
            <a:spLocks noGrp="1"/>
          </p:cNvSpPr>
          <p:nvPr>
            <p:ph type="pic" sz="quarter" idx="18"/>
          </p:nvPr>
        </p:nvSpPr>
        <p:spPr>
          <a:xfrm flipH="1">
            <a:off x="6325641" y="472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noFill/>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cxnSp>
        <p:nvCxnSpPr>
          <p:cNvPr id="14" name="Straight Connector 13"/>
          <p:cNvCxnSpPr/>
          <p:nvPr userDrawn="1"/>
        </p:nvCxnSpPr>
        <p:spPr>
          <a:xfrm flipH="1">
            <a:off x="733043" y="1808079"/>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16" hasCustomPrompt="1"/>
          </p:nvPr>
        </p:nvSpPr>
        <p:spPr>
          <a:xfrm>
            <a:off x="816856" y="915852"/>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7" hasCustomPrompt="1"/>
          </p:nvPr>
        </p:nvSpPr>
        <p:spPr>
          <a:xfrm>
            <a:off x="823804" y="2049331"/>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1" name="Picture 2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with quote box on left - BLUE">
    <p:spTree>
      <p:nvGrpSpPr>
        <p:cNvPr id="1" name=""/>
        <p:cNvGrpSpPr/>
        <p:nvPr/>
      </p:nvGrpSpPr>
      <p:grpSpPr>
        <a:xfrm>
          <a:off x="0" y="0"/>
          <a:ext cx="0" cy="0"/>
          <a:chOff x="0" y="0"/>
          <a:chExt cx="0" cy="0"/>
        </a:xfrm>
      </p:grpSpPr>
      <p:sp>
        <p:nvSpPr>
          <p:cNvPr id="17" name="Triangle 16"/>
          <p:cNvSpPr/>
          <p:nvPr userDrawn="1"/>
        </p:nvSpPr>
        <p:spPr>
          <a:xfrm rot="5400000">
            <a:off x="-472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3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0" name="Triangle 19"/>
          <p:cNvSpPr/>
          <p:nvPr userDrawn="1"/>
        </p:nvSpPr>
        <p:spPr>
          <a:xfrm rot="5400000">
            <a:off x="3611100"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iangle 20"/>
          <p:cNvSpPr/>
          <p:nvPr userDrawn="1"/>
        </p:nvSpPr>
        <p:spPr>
          <a:xfrm rot="5400000">
            <a:off x="1688982"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31" name="Picture 3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35"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with quote box on left - PINK">
    <p:spTree>
      <p:nvGrpSpPr>
        <p:cNvPr id="1" name=""/>
        <p:cNvGrpSpPr/>
        <p:nvPr/>
      </p:nvGrpSpPr>
      <p:grpSpPr>
        <a:xfrm>
          <a:off x="0" y="0"/>
          <a:ext cx="0" cy="0"/>
          <a:chOff x="0" y="0"/>
          <a:chExt cx="0" cy="0"/>
        </a:xfrm>
      </p:grpSpPr>
      <p:cxnSp>
        <p:nvCxnSpPr>
          <p:cNvPr id="18" name="Straight Connector 17"/>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472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5" name="Triangle 24"/>
          <p:cNvSpPr/>
          <p:nvPr userDrawn="1"/>
        </p:nvSpPr>
        <p:spPr>
          <a:xfrm rot="5400000">
            <a:off x="3611100"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5400000">
            <a:off x="1688982"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9"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with quote box on left - ORANGE">
    <p:spTree>
      <p:nvGrpSpPr>
        <p:cNvPr id="1" name=""/>
        <p:cNvGrpSpPr/>
        <p:nvPr/>
      </p:nvGrpSpPr>
      <p:grpSpPr>
        <a:xfrm>
          <a:off x="0" y="0"/>
          <a:ext cx="0" cy="0"/>
          <a:chOff x="0" y="0"/>
          <a:chExt cx="0" cy="0"/>
        </a:xfrm>
      </p:grpSpPr>
      <p:cxnSp>
        <p:nvCxnSpPr>
          <p:cNvPr id="16" name="Straight Connector 15"/>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Triangle 18"/>
          <p:cNvSpPr/>
          <p:nvPr userDrawn="1"/>
        </p:nvSpPr>
        <p:spPr>
          <a:xfrm rot="5400000">
            <a:off x="-472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1"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2"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3" name="Triangle 22"/>
          <p:cNvSpPr/>
          <p:nvPr userDrawn="1"/>
        </p:nvSpPr>
        <p:spPr>
          <a:xfrm rot="5400000">
            <a:off x="3611100"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riangle 23"/>
          <p:cNvSpPr/>
          <p:nvPr userDrawn="1"/>
        </p:nvSpPr>
        <p:spPr>
          <a:xfrm rot="5400000">
            <a:off x="1688982"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6" name="Picture 2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userDrawn="1"/>
        </p:nvSpPr>
        <p:spPr>
          <a:xfrm>
            <a:off x="424669" y="528535"/>
            <a:ext cx="566641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AMBITION TO EMPLOY </a:t>
            </a:r>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11" name="Rectangle 10"/>
          <p:cNvSpPr/>
          <p:nvPr userDrawn="1"/>
        </p:nvSpPr>
        <p:spPr>
          <a:xfrm>
            <a:off x="7093974" y="1633466"/>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12" name="Rectangle 11"/>
          <p:cNvSpPr/>
          <p:nvPr userDrawn="1"/>
        </p:nvSpPr>
        <p:spPr>
          <a:xfrm>
            <a:off x="424669" y="3172202"/>
            <a:ext cx="5489434" cy="2492990"/>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AMBITION TO EMPLOY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3" name="Straight Connector 12"/>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with quote box on right - BLUE">
    <p:spTree>
      <p:nvGrpSpPr>
        <p:cNvPr id="1" name=""/>
        <p:cNvGrpSpPr/>
        <p:nvPr/>
      </p:nvGrpSpPr>
      <p:grpSpPr>
        <a:xfrm>
          <a:off x="0" y="0"/>
          <a:ext cx="0" cy="0"/>
          <a:chOff x="0" y="0"/>
          <a:chExt cx="0" cy="0"/>
        </a:xfrm>
      </p:grpSpPr>
      <p:sp>
        <p:nvSpPr>
          <p:cNvPr id="21" name="Triangle 20"/>
          <p:cNvSpPr/>
          <p:nvPr userDrawn="1"/>
        </p:nvSpPr>
        <p:spPr>
          <a:xfrm rot="16200000" flipH="1">
            <a:off x="5806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16200000" flipH="1">
            <a:off x="8094567"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16200000" flipH="1">
            <a:off x="8424875"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userDrawn="1">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userDrawn="1">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2" name="Text Placeholder 23"/>
          <p:cNvSpPr>
            <a:spLocks noGrp="1"/>
          </p:cNvSpPr>
          <p:nvPr userDrawn="1">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3" name="Text Placeholder 23"/>
          <p:cNvSpPr>
            <a:spLocks noGrp="1"/>
          </p:cNvSpPr>
          <p:nvPr userDrawn="1">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userDrawn="1">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with quote box on right - PINK">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with quote box on right - ORANGE">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Top - Text Bottom -  BLUE">
    <p:spTree>
      <p:nvGrpSpPr>
        <p:cNvPr id="1" name=""/>
        <p:cNvGrpSpPr/>
        <p:nvPr/>
      </p:nvGrpSpPr>
      <p:grpSpPr>
        <a:xfrm>
          <a:off x="0" y="0"/>
          <a:ext cx="0" cy="0"/>
          <a:chOff x="0" y="0"/>
          <a:chExt cx="0" cy="0"/>
        </a:xfrm>
      </p:grpSpPr>
      <p:cxnSp>
        <p:nvCxnSpPr>
          <p:cNvPr id="24" name="Straight Connector 2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7"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0" name="Triangle 9"/>
          <p:cNvSpPr/>
          <p:nvPr userDrawn="1"/>
        </p:nvSpPr>
        <p:spPr>
          <a:xfrm rot="5400000">
            <a:off x="8419982" y="146059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13" name="Triangle 12"/>
          <p:cNvSpPr/>
          <p:nvPr userDrawn="1"/>
        </p:nvSpPr>
        <p:spPr>
          <a:xfrm rot="5400000">
            <a:off x="9645114" y="2401075"/>
            <a:ext cx="648509" cy="559060"/>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Top - Text Bottom -  PINK">
    <p:spTree>
      <p:nvGrpSpPr>
        <p:cNvPr id="1" name=""/>
        <p:cNvGrpSpPr/>
        <p:nvPr/>
      </p:nvGrpSpPr>
      <p:grpSpPr>
        <a:xfrm>
          <a:off x="0" y="0"/>
          <a:ext cx="0" cy="0"/>
          <a:chOff x="0" y="0"/>
          <a:chExt cx="0" cy="0"/>
        </a:xfrm>
      </p:grpSpPr>
      <p:cxnSp>
        <p:nvCxnSpPr>
          <p:cNvPr id="14" name="Straight Connector 1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5"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16"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1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9" name="Triangle 18"/>
          <p:cNvSpPr/>
          <p:nvPr userDrawn="1"/>
        </p:nvSpPr>
        <p:spPr>
          <a:xfrm rot="5400000">
            <a:off x="8419982" y="146059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1" name="Triangle 20"/>
          <p:cNvSpPr/>
          <p:nvPr userDrawn="1"/>
        </p:nvSpPr>
        <p:spPr>
          <a:xfrm rot="5400000">
            <a:off x="9645114" y="2401075"/>
            <a:ext cx="648509" cy="559060"/>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Top - Text Bottom -  ORANGE">
    <p:spTree>
      <p:nvGrpSpPr>
        <p:cNvPr id="1" name=""/>
        <p:cNvGrpSpPr/>
        <p:nvPr/>
      </p:nvGrpSpPr>
      <p:grpSpPr>
        <a:xfrm>
          <a:off x="0" y="0"/>
          <a:ext cx="0" cy="0"/>
          <a:chOff x="0" y="0"/>
          <a:chExt cx="0" cy="0"/>
        </a:xfrm>
      </p:grpSpPr>
      <p:cxnSp>
        <p:nvCxnSpPr>
          <p:cNvPr id="15" name="Straight Connector 14"/>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1"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2"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25"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26" name="Picture 2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27" name="Triangle 26"/>
          <p:cNvSpPr/>
          <p:nvPr userDrawn="1"/>
        </p:nvSpPr>
        <p:spPr>
          <a:xfrm rot="5400000">
            <a:off x="8419982" y="146059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sp>
        <p:nvSpPr>
          <p:cNvPr id="28"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9" name="Triangle 28"/>
          <p:cNvSpPr/>
          <p:nvPr userDrawn="1"/>
        </p:nvSpPr>
        <p:spPr>
          <a:xfrm rot="5400000">
            <a:off x="9645114" y="2401075"/>
            <a:ext cx="648509" cy="559060"/>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Divider slide - BLUE">
    <p:bg>
      <p:bgPr>
        <a:blipFill dpi="0" rotWithShape="1">
          <a:blip r:embed="rId2" cstate="screen">
            <a:lum/>
            <a:extLst>
              <a:ext uri="{28A0092B-C50C-407E-A947-70E740481C1C}">
                <a14:useLocalDpi xmlns:a14="http://schemas.microsoft.com/office/drawing/2010/main"/>
              </a:ext>
            </a:extLst>
          </a:blip>
          <a:srcRect/>
          <a:stretch>
            <a:fillRect l="19000"/>
          </a:stretch>
        </a:blipFill>
        <a:effectLst/>
      </p:bgPr>
    </p:bg>
    <p:spTree>
      <p:nvGrpSpPr>
        <p:cNvPr id="1" name=""/>
        <p:cNvGrpSpPr/>
        <p:nvPr/>
      </p:nvGrpSpPr>
      <p:grpSpPr>
        <a:xfrm>
          <a:off x="0" y="0"/>
          <a:ext cx="0" cy="0"/>
          <a:chOff x="0" y="0"/>
          <a:chExt cx="0" cy="0"/>
        </a:xfrm>
      </p:grpSpPr>
      <p:sp>
        <p:nvSpPr>
          <p:cNvPr id="19" name="Freeform 18"/>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1"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Divider slide - PINK">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l="-4371" r="-3012" b="-8952"/>
          <a:stretch/>
        </p:blipFill>
        <p:spPr>
          <a:xfrm rot="10800000" flipV="1">
            <a:off x="1122288" y="0"/>
            <a:ext cx="5921979" cy="33909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Divider slide - ORANGE">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Divider slide - YELLOW">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extLst>
      <p:ext uri="{BB962C8B-B14F-4D97-AF65-F5344CB8AC3E}">
        <p14:creationId xmlns:p14="http://schemas.microsoft.com/office/powerpoint/2010/main" val="2865544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con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userDrawn="1"/>
        </p:nvSpPr>
        <p:spPr>
          <a:xfrm>
            <a:off x="586902" y="491138"/>
            <a:ext cx="3812570" cy="5447645"/>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a:t>
            </a:r>
            <a:r>
              <a:rPr lang="en-IE" sz="3600" baseline="0">
                <a:solidFill>
                  <a:schemeClr val="bg1"/>
                </a:solidFill>
                <a:latin typeface="+mn-lt"/>
                <a:ea typeface="Quattrocento Sans"/>
                <a:cs typeface="Quattrocento Sans"/>
                <a:sym typeface="Quattrocento Sans"/>
              </a:rPr>
              <a:t>THE </a:t>
            </a:r>
            <a:r>
              <a:rPr lang="en-IE" sz="3600" b="1" baseline="0">
                <a:solidFill>
                  <a:schemeClr val="bg1"/>
                </a:solidFill>
                <a:latin typeface="+mn-lt"/>
                <a:ea typeface="Quattrocento Sans"/>
                <a:cs typeface="Quattrocento Sans"/>
                <a:sym typeface="Quattrocento Sans"/>
              </a:rPr>
              <a:t>AMBITION TO EMPLOY </a:t>
            </a:r>
            <a:r>
              <a:rPr lang="en-IE" sz="3600" baseline="0">
                <a:solidFill>
                  <a:schemeClr val="bg1"/>
                </a:solidFill>
                <a:latin typeface="+mn-lt"/>
                <a:ea typeface="Quattrocento Sans"/>
                <a:cs typeface="Quattrocento Sans"/>
                <a:sym typeface="Quattrocento Sans"/>
              </a:rPr>
              <a:t>POWERPOINT</a:t>
            </a:r>
            <a:endParaRPr lang="en-IE" sz="3600"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UE ICON CIRCLE - with text">
    <p:spTree>
      <p:nvGrpSpPr>
        <p:cNvPr id="1" name=""/>
        <p:cNvGrpSpPr/>
        <p:nvPr/>
      </p:nvGrpSpPr>
      <p:grpSpPr>
        <a:xfrm>
          <a:off x="0" y="0"/>
          <a:ext cx="0" cy="0"/>
          <a:chOff x="0" y="0"/>
          <a:chExt cx="0" cy="0"/>
        </a:xfrm>
      </p:grpSpPr>
      <p:sp>
        <p:nvSpPr>
          <p:cNvPr id="32"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2E95D2"/>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3" name="Straight Connector 2"/>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5"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2"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INK ICON CIRCLE - with text">
    <p:spTree>
      <p:nvGrpSpPr>
        <p:cNvPr id="1" name=""/>
        <p:cNvGrpSpPr/>
        <p:nvPr/>
      </p:nvGrpSpPr>
      <p:grpSpPr>
        <a:xfrm>
          <a:off x="0" y="0"/>
          <a:ext cx="0" cy="0"/>
          <a:chOff x="0" y="0"/>
          <a:chExt cx="0" cy="0"/>
        </a:xfrm>
      </p:grpSpPr>
      <p:sp>
        <p:nvSpPr>
          <p:cNvPr id="14"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CE1779"/>
              </a:buClr>
              <a:buFont typeface="Arial" charset="0"/>
              <a:buChar char="•"/>
              <a:tabLst>
                <a:tab pos="6437313" algn="l"/>
              </a:tabLst>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5" name="Straight Connector 14"/>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7"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RAGNE ICON CIRCLE - with text">
    <p:spTree>
      <p:nvGrpSpPr>
        <p:cNvPr id="1" name=""/>
        <p:cNvGrpSpPr/>
        <p:nvPr/>
      </p:nvGrpSpPr>
      <p:grpSpPr>
        <a:xfrm>
          <a:off x="0" y="0"/>
          <a:ext cx="0" cy="0"/>
          <a:chOff x="0" y="0"/>
          <a:chExt cx="0" cy="0"/>
        </a:xfrm>
      </p:grpSpPr>
      <p:sp>
        <p:nvSpPr>
          <p:cNvPr id="8"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EE7123"/>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9" name="Straight Connector 8"/>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1"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ORAGNE ICON CIRCLE - with text">
    <p:spTree>
      <p:nvGrpSpPr>
        <p:cNvPr id="1" name=""/>
        <p:cNvGrpSpPr/>
        <p:nvPr/>
      </p:nvGrpSpPr>
      <p:grpSpPr>
        <a:xfrm>
          <a:off x="0" y="0"/>
          <a:ext cx="0" cy="0"/>
          <a:chOff x="0" y="0"/>
          <a:chExt cx="0" cy="0"/>
        </a:xfrm>
      </p:grpSpPr>
      <p:sp>
        <p:nvSpPr>
          <p:cNvPr id="8" name="Text Placeholder 25"/>
          <p:cNvSpPr>
            <a:spLocks noGrp="1"/>
          </p:cNvSpPr>
          <p:nvPr>
            <p:ph type="body" sz="quarter" idx="20" hasCustomPrompt="1"/>
          </p:nvPr>
        </p:nvSpPr>
        <p:spPr>
          <a:xfrm>
            <a:off x="1524000" y="1754551"/>
            <a:ext cx="9375058" cy="3872188"/>
          </a:xfrm>
        </p:spPr>
        <p:txBody>
          <a:bodyPr>
            <a:noAutofit/>
          </a:bodyPr>
          <a:lstStyle>
            <a:lvl1pPr marL="342900" indent="-342900" algn="l">
              <a:buClr>
                <a:srgbClr val="EE7123"/>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Text Placeholder 23"/>
          <p:cNvSpPr>
            <a:spLocks noGrp="1"/>
          </p:cNvSpPr>
          <p:nvPr>
            <p:ph type="body" sz="quarter" idx="21" hasCustomPrompt="1"/>
          </p:nvPr>
        </p:nvSpPr>
        <p:spPr>
          <a:xfrm>
            <a:off x="1524000" y="751297"/>
            <a:ext cx="9375058"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2"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extLst>
      <p:ext uri="{BB962C8B-B14F-4D97-AF65-F5344CB8AC3E}">
        <p14:creationId xmlns:p14="http://schemas.microsoft.com/office/powerpoint/2010/main" val="36168025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UE ICON CIRCLE - with photo &amp; text">
    <p:spTree>
      <p:nvGrpSpPr>
        <p:cNvPr id="1" name=""/>
        <p:cNvGrpSpPr/>
        <p:nvPr/>
      </p:nvGrpSpPr>
      <p:grpSpPr>
        <a:xfrm>
          <a:off x="0" y="0"/>
          <a:ext cx="0" cy="0"/>
          <a:chOff x="0" y="0"/>
          <a:chExt cx="0" cy="0"/>
        </a:xfrm>
      </p:grpSpPr>
      <p:sp>
        <p:nvSpPr>
          <p:cNvPr id="16"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8"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0" name="Straight Connector 19"/>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sp>
        <p:nvSpPr>
          <p:cNvPr id="15" name="Triangle 14"/>
          <p:cNvSpPr/>
          <p:nvPr userDrawn="1"/>
        </p:nvSpPr>
        <p:spPr>
          <a:xfrm rot="5400000">
            <a:off x="1350698" y="875157"/>
            <a:ext cx="1671483" cy="1499766"/>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u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8028063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ink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7827185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rang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583683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INK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ORANGE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Design 1">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547237" y="0"/>
            <a:ext cx="3759200" cy="2121496"/>
          </a:xfrm>
          <a:prstGeom prst="rect">
            <a:avLst/>
          </a:prstGeom>
        </p:spPr>
      </p:pic>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49299" y="495300"/>
            <a:ext cx="4504469" cy="1219200"/>
          </a:xfrm>
          <a:prstGeom prst="rect">
            <a:avLst/>
          </a:prstGeom>
        </p:spPr>
      </p:pic>
      <p:sp>
        <p:nvSpPr>
          <p:cNvPr id="6" name="Footer Placeholder 6"/>
          <p:cNvSpPr txBox="1">
            <a:spLocks noGrp="1"/>
          </p:cNvSpPr>
          <p:nvPr userDrawn="1"/>
        </p:nvSpPr>
        <p:spPr bwMode="auto">
          <a:xfrm>
            <a:off x="2565741" y="6149514"/>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7" name="Picture 8"/>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749299" y="6053138"/>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rotWithShape="1">
          <a:blip r:embed="rId5" cstate="screen">
            <a:extLst>
              <a:ext uri="{28A0092B-C50C-407E-A947-70E740481C1C}">
                <a14:useLocalDpi xmlns:a14="http://schemas.microsoft.com/office/drawing/2010/main"/>
              </a:ext>
            </a:extLst>
          </a:blip>
          <a:srcRect l="-7382" t="-7635" r="-1"/>
          <a:stretch/>
        </p:blipFill>
        <p:spPr>
          <a:xfrm>
            <a:off x="4662932" y="4546600"/>
            <a:ext cx="4036705" cy="2311400"/>
          </a:xfrm>
          <a:prstGeom prst="rect">
            <a:avLst/>
          </a:prstGeom>
        </p:spPr>
      </p:pic>
      <p:sp>
        <p:nvSpPr>
          <p:cNvPr id="17" name="Picture Placeholder 16">
            <a:extLst>
              <a:ext uri="{FF2B5EF4-FFF2-40B4-BE49-F238E27FC236}">
                <a16:creationId xmlns:a16="http://schemas.microsoft.com/office/drawing/2014/main" id="{062A2511-CB50-0D4B-A8EE-A8C6AB37358D}"/>
              </a:ext>
            </a:extLst>
          </p:cNvPr>
          <p:cNvSpPr>
            <a:spLocks noGrp="1"/>
          </p:cNvSpPr>
          <p:nvPr>
            <p:ph type="pic" sz="quarter" idx="10"/>
          </p:nvPr>
        </p:nvSpPr>
        <p:spPr>
          <a:xfrm>
            <a:off x="5466248" y="38783"/>
            <a:ext cx="6723803" cy="6824907"/>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noFill/>
        </p:spPr>
        <p:txBody>
          <a:bodyPr wrap="square">
            <a:noAutofit/>
          </a:bodyPr>
          <a:lstStyle>
            <a:lvl1pPr>
              <a:defRPr sz="32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15" name="Text Placeholder 23"/>
          <p:cNvSpPr>
            <a:spLocks noGrp="1"/>
          </p:cNvSpPr>
          <p:nvPr>
            <p:ph type="body" sz="quarter" idx="12" hasCustomPrompt="1"/>
          </p:nvPr>
        </p:nvSpPr>
        <p:spPr>
          <a:xfrm>
            <a:off x="673903" y="2775739"/>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lain Quote Slide - BLUE">
    <p:spTree>
      <p:nvGrpSpPr>
        <p:cNvPr id="1" name=""/>
        <p:cNvGrpSpPr/>
        <p:nvPr/>
      </p:nvGrpSpPr>
      <p:grpSpPr>
        <a:xfrm>
          <a:off x="0" y="0"/>
          <a:ext cx="0" cy="0"/>
          <a:chOff x="0" y="0"/>
          <a:chExt cx="0" cy="0"/>
        </a:xfrm>
      </p:grpSpPr>
      <p:cxnSp>
        <p:nvCxnSpPr>
          <p:cNvPr id="3" name="Straight Connector 2"/>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p:cNvSpPr/>
          <p:nvPr userDrawn="1"/>
        </p:nvSpPr>
        <p:spPr>
          <a:xfrm rot="10800000">
            <a:off x="5269077" y="616308"/>
            <a:ext cx="1671483" cy="1240741"/>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30"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lain Quote Slide - PINK">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lain Quote Slide - ORANGE">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33" name="Freeform 3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8"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1"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2" name="Picture 2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3"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38" name="Picture 37"/>
          <p:cNvPicPr>
            <a:picLocks noChangeAspect="1"/>
          </p:cNvPicPr>
          <p:nvPr userDrawn="1"/>
        </p:nvPicPr>
        <p:blipFill rotWithShape="1">
          <a:blip r:embed="rId3" cstate="screen">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Quote slide - PINK">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0"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2" name="Picture 21"/>
          <p:cNvPicPr>
            <a:picLocks noChangeAspect="1"/>
          </p:cNvPicPr>
          <p:nvPr userDrawn="1"/>
        </p:nvPicPr>
        <p:blipFill rotWithShape="1">
          <a:blip r:embed="rId3" cstate="screen">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4"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6" name="Picture 25"/>
          <p:cNvPicPr>
            <a:picLocks noChangeAspect="1"/>
          </p:cNvPicPr>
          <p:nvPr userDrawn="1"/>
        </p:nvPicPr>
        <p:blipFill rotWithShape="1">
          <a:blip r:embed="rId3" cstate="screen">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1">
    <p:spTree>
      <p:nvGrpSpPr>
        <p:cNvPr id="1" name=""/>
        <p:cNvGrpSpPr/>
        <p:nvPr/>
      </p:nvGrpSpPr>
      <p:grpSpPr>
        <a:xfrm>
          <a:off x="0" y="0"/>
          <a:ext cx="0" cy="0"/>
          <a:chOff x="0" y="0"/>
          <a:chExt cx="0" cy="0"/>
        </a:xfrm>
      </p:grpSpPr>
      <p:cxnSp>
        <p:nvCxnSpPr>
          <p:cNvPr id="21" name="Straight Connector 20"/>
          <p:cNvCxnSpPr/>
          <p:nvPr userDrawn="1"/>
        </p:nvCxnSpPr>
        <p:spPr>
          <a:xfrm>
            <a:off x="-36415" y="299701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0" hasCustomPrompt="1"/>
          </p:nvPr>
        </p:nvSpPr>
        <p:spPr>
          <a:xfrm>
            <a:off x="303467" y="3332327"/>
            <a:ext cx="2672815" cy="239175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2" name="Text Placeholder 2"/>
          <p:cNvSpPr>
            <a:spLocks noGrp="1"/>
          </p:cNvSpPr>
          <p:nvPr>
            <p:ph type="body" sz="quarter" idx="11" hasCustomPrompt="1"/>
          </p:nvPr>
        </p:nvSpPr>
        <p:spPr>
          <a:xfrm>
            <a:off x="3243611" y="383455"/>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4" name="Text Placeholder 2"/>
          <p:cNvSpPr>
            <a:spLocks noGrp="1"/>
          </p:cNvSpPr>
          <p:nvPr>
            <p:ph type="body" sz="quarter" idx="12" hasCustomPrompt="1"/>
          </p:nvPr>
        </p:nvSpPr>
        <p:spPr>
          <a:xfrm>
            <a:off x="6115112" y="3320233"/>
            <a:ext cx="2672815" cy="2448096"/>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6" name="Text Placeholder 2"/>
          <p:cNvSpPr>
            <a:spLocks noGrp="1"/>
          </p:cNvSpPr>
          <p:nvPr>
            <p:ph type="body" sz="quarter" idx="13" hasCustomPrompt="1"/>
          </p:nvPr>
        </p:nvSpPr>
        <p:spPr>
          <a:xfrm>
            <a:off x="9068395" y="383458"/>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4" name="Triangle 3"/>
          <p:cNvSpPr/>
          <p:nvPr userDrawn="1"/>
        </p:nvSpPr>
        <p:spPr>
          <a:xfrm rot="10800000">
            <a:off x="3720197" y="2997014"/>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riangle 18"/>
          <p:cNvSpPr/>
          <p:nvPr userDrawn="1"/>
        </p:nvSpPr>
        <p:spPr>
          <a:xfrm rot="10800000">
            <a:off x="9603595" y="3013755"/>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riangle 19"/>
          <p:cNvSpPr/>
          <p:nvPr userDrawn="1"/>
        </p:nvSpPr>
        <p:spPr>
          <a:xfrm>
            <a:off x="761097" y="1577778"/>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a:off x="6644495" y="1594519"/>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6 column with icons slide - layout 1">
    <p:spTree>
      <p:nvGrpSpPr>
        <p:cNvPr id="1" name=""/>
        <p:cNvGrpSpPr/>
        <p:nvPr/>
      </p:nvGrpSpPr>
      <p:grpSpPr>
        <a:xfrm>
          <a:off x="0" y="0"/>
          <a:ext cx="0" cy="0"/>
          <a:chOff x="0" y="0"/>
          <a:chExt cx="0" cy="0"/>
        </a:xfrm>
      </p:grpSpPr>
      <p:cxnSp>
        <p:nvCxnSpPr>
          <p:cNvPr id="31" name="Straight Connector 30">
            <a:extLst>
              <a:ext uri="{FF2B5EF4-FFF2-40B4-BE49-F238E27FC236}">
                <a16:creationId xmlns:a16="http://schemas.microsoft.com/office/drawing/2014/main" id="{5503DB59-D7D5-0049-BEDC-8E055EA52870}"/>
              </a:ext>
            </a:extLst>
          </p:cNvPr>
          <p:cNvCxnSpPr/>
          <p:nvPr userDrawn="1"/>
        </p:nvCxnSpPr>
        <p:spPr>
          <a:xfrm>
            <a:off x="-16352" y="3984569"/>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9" name="テキスト プレースホルダー 36">
            <a:extLst>
              <a:ext uri="{FF2B5EF4-FFF2-40B4-BE49-F238E27FC236}">
                <a16:creationId xmlns:a16="http://schemas.microsoft.com/office/drawing/2014/main" id="{65933281-45EB-3640-903C-5A0A5A815D2A}"/>
              </a:ext>
            </a:extLst>
          </p:cNvPr>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a:extLst>
              <a:ext uri="{FF2B5EF4-FFF2-40B4-BE49-F238E27FC236}">
                <a16:creationId xmlns:a16="http://schemas.microsoft.com/office/drawing/2014/main" id="{43460853-3FC6-3640-B1F1-44CD760CC7D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46" name="Text Placeholder 2">
            <a:extLst>
              <a:ext uri="{FF2B5EF4-FFF2-40B4-BE49-F238E27FC236}">
                <a16:creationId xmlns:a16="http://schemas.microsoft.com/office/drawing/2014/main" id="{F2379B95-7D4C-A44C-8441-979EC41BA209}"/>
              </a:ext>
            </a:extLst>
          </p:cNvPr>
          <p:cNvSpPr>
            <a:spLocks noGrp="1"/>
          </p:cNvSpPr>
          <p:nvPr>
            <p:ph type="body" sz="quarter" idx="13" hasCustomPrompt="1"/>
          </p:nvPr>
        </p:nvSpPr>
        <p:spPr>
          <a:xfrm>
            <a:off x="6307130" y="1595577"/>
            <a:ext cx="1616199" cy="2224632"/>
          </a:xfrm>
        </p:spPr>
        <p:txBody>
          <a:bodyPr anchor="b">
            <a:normAutofit/>
          </a:bodyPr>
          <a:lstStyle>
            <a:lvl1pPr marL="0" indent="0" algn="ctr">
              <a:buNone/>
              <a:defRPr sz="2400" baseline="0">
                <a:solidFill>
                  <a:srgbClr val="FDC010"/>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47" name="Triangle 46">
            <a:extLst>
              <a:ext uri="{FF2B5EF4-FFF2-40B4-BE49-F238E27FC236}">
                <a16:creationId xmlns:a16="http://schemas.microsoft.com/office/drawing/2014/main" id="{F6215A52-44A3-854A-B70D-3FC03E8DD78B}"/>
              </a:ext>
            </a:extLst>
          </p:cNvPr>
          <p:cNvSpPr/>
          <p:nvPr userDrawn="1"/>
        </p:nvSpPr>
        <p:spPr>
          <a:xfrm rot="10800000">
            <a:off x="6307131" y="4002857"/>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 Placeholder 2">
            <a:extLst>
              <a:ext uri="{FF2B5EF4-FFF2-40B4-BE49-F238E27FC236}">
                <a16:creationId xmlns:a16="http://schemas.microsoft.com/office/drawing/2014/main" id="{D1519147-0D10-3544-A67C-2692135BF0E5}"/>
              </a:ext>
            </a:extLst>
          </p:cNvPr>
          <p:cNvSpPr>
            <a:spLocks noGrp="1"/>
          </p:cNvSpPr>
          <p:nvPr>
            <p:ph type="body" sz="quarter" idx="14" hasCustomPrompt="1"/>
          </p:nvPr>
        </p:nvSpPr>
        <p:spPr>
          <a:xfrm>
            <a:off x="8333286" y="4248541"/>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0" name="Text Placeholder 2">
            <a:extLst>
              <a:ext uri="{FF2B5EF4-FFF2-40B4-BE49-F238E27FC236}">
                <a16:creationId xmlns:a16="http://schemas.microsoft.com/office/drawing/2014/main" id="{22ACC1BC-A7F7-D646-9564-6F9FD561BA61}"/>
              </a:ext>
            </a:extLst>
          </p:cNvPr>
          <p:cNvSpPr>
            <a:spLocks noGrp="1"/>
          </p:cNvSpPr>
          <p:nvPr>
            <p:ph type="body" sz="quarter" idx="15" hasCustomPrompt="1"/>
          </p:nvPr>
        </p:nvSpPr>
        <p:spPr>
          <a:xfrm>
            <a:off x="10320914"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1" name="Triangle 50">
            <a:extLst>
              <a:ext uri="{FF2B5EF4-FFF2-40B4-BE49-F238E27FC236}">
                <a16:creationId xmlns:a16="http://schemas.microsoft.com/office/drawing/2014/main" id="{809F2C8C-0EA9-1244-9321-8F90D6B1BA2C}"/>
              </a:ext>
            </a:extLst>
          </p:cNvPr>
          <p:cNvSpPr/>
          <p:nvPr userDrawn="1"/>
        </p:nvSpPr>
        <p:spPr>
          <a:xfrm rot="10800000">
            <a:off x="10320915"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riangle 51">
            <a:extLst>
              <a:ext uri="{FF2B5EF4-FFF2-40B4-BE49-F238E27FC236}">
                <a16:creationId xmlns:a16="http://schemas.microsoft.com/office/drawing/2014/main" id="{EBB0FE5E-1698-314B-AD0A-A2C803A50C0F}"/>
              </a:ext>
            </a:extLst>
          </p:cNvPr>
          <p:cNvSpPr/>
          <p:nvPr userDrawn="1"/>
        </p:nvSpPr>
        <p:spPr>
          <a:xfrm>
            <a:off x="8333286" y="2579580"/>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 Placeholder 2">
            <a:extLst>
              <a:ext uri="{FF2B5EF4-FFF2-40B4-BE49-F238E27FC236}">
                <a16:creationId xmlns:a16="http://schemas.microsoft.com/office/drawing/2014/main" id="{2818968D-074C-604A-9AC8-3A65BE432D57}"/>
              </a:ext>
            </a:extLst>
          </p:cNvPr>
          <p:cNvSpPr>
            <a:spLocks noGrp="1"/>
          </p:cNvSpPr>
          <p:nvPr>
            <p:ph type="body" sz="quarter" idx="16" hasCustomPrompt="1"/>
          </p:nvPr>
        </p:nvSpPr>
        <p:spPr>
          <a:xfrm>
            <a:off x="2220016"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riangle 53">
            <a:extLst>
              <a:ext uri="{FF2B5EF4-FFF2-40B4-BE49-F238E27FC236}">
                <a16:creationId xmlns:a16="http://schemas.microsoft.com/office/drawing/2014/main" id="{D5A92096-985D-E240-AD66-801D60B038F0}"/>
              </a:ext>
            </a:extLst>
          </p:cNvPr>
          <p:cNvSpPr/>
          <p:nvPr userDrawn="1"/>
        </p:nvSpPr>
        <p:spPr>
          <a:xfrm rot="10800000">
            <a:off x="2220017"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 Placeholder 2">
            <a:extLst>
              <a:ext uri="{FF2B5EF4-FFF2-40B4-BE49-F238E27FC236}">
                <a16:creationId xmlns:a16="http://schemas.microsoft.com/office/drawing/2014/main" id="{28849DE5-5280-794A-977E-F25DE95EBDBF}"/>
              </a:ext>
            </a:extLst>
          </p:cNvPr>
          <p:cNvSpPr>
            <a:spLocks noGrp="1"/>
          </p:cNvSpPr>
          <p:nvPr>
            <p:ph type="body" sz="quarter" idx="17" hasCustomPrompt="1"/>
          </p:nvPr>
        </p:nvSpPr>
        <p:spPr>
          <a:xfrm>
            <a:off x="4246172" y="4248541"/>
            <a:ext cx="1631052" cy="2391758"/>
          </a:xfrm>
        </p:spPr>
        <p:txBody>
          <a:bodyPr>
            <a:normAutofit/>
          </a:bodyPr>
          <a:lstStyle>
            <a:lvl1pPr marL="0" indent="0" algn="ctr">
              <a:buNone/>
              <a:defRPr sz="2400" baseline="0">
                <a:solidFill>
                  <a:srgbClr val="EE7123"/>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8" name="Triangle 57">
            <a:extLst>
              <a:ext uri="{FF2B5EF4-FFF2-40B4-BE49-F238E27FC236}">
                <a16:creationId xmlns:a16="http://schemas.microsoft.com/office/drawing/2014/main" id="{C8C71C43-2564-9949-B8EC-B6E492828570}"/>
              </a:ext>
            </a:extLst>
          </p:cNvPr>
          <p:cNvSpPr/>
          <p:nvPr userDrawn="1"/>
        </p:nvSpPr>
        <p:spPr>
          <a:xfrm>
            <a:off x="4246172" y="2579580"/>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 Placeholder 2">
            <a:extLst>
              <a:ext uri="{FF2B5EF4-FFF2-40B4-BE49-F238E27FC236}">
                <a16:creationId xmlns:a16="http://schemas.microsoft.com/office/drawing/2014/main" id="{D09F3077-198E-3B47-B50B-5AC670A1302E}"/>
              </a:ext>
            </a:extLst>
          </p:cNvPr>
          <p:cNvSpPr>
            <a:spLocks noGrp="1"/>
          </p:cNvSpPr>
          <p:nvPr>
            <p:ph type="body" sz="quarter" idx="18" hasCustomPrompt="1"/>
          </p:nvPr>
        </p:nvSpPr>
        <p:spPr>
          <a:xfrm>
            <a:off x="252336" y="4230254"/>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60" name="Triangle 59">
            <a:extLst>
              <a:ext uri="{FF2B5EF4-FFF2-40B4-BE49-F238E27FC236}">
                <a16:creationId xmlns:a16="http://schemas.microsoft.com/office/drawing/2014/main" id="{01885070-E58F-7544-B91A-17853B8D6DEA}"/>
              </a:ext>
            </a:extLst>
          </p:cNvPr>
          <p:cNvSpPr/>
          <p:nvPr userDrawn="1"/>
        </p:nvSpPr>
        <p:spPr>
          <a:xfrm>
            <a:off x="252336" y="2561293"/>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23">
            <a:extLst>
              <a:ext uri="{FF2B5EF4-FFF2-40B4-BE49-F238E27FC236}">
                <a16:creationId xmlns:a16="http://schemas.microsoft.com/office/drawing/2014/main" id="{1253AEA5-EA77-E446-B498-F3EB5FD79F9F}"/>
              </a:ext>
            </a:extLst>
          </p:cNvPr>
          <p:cNvSpPr>
            <a:spLocks noGrp="1"/>
          </p:cNvSpPr>
          <p:nvPr>
            <p:ph type="body" sz="quarter" idx="19"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Tree>
    <p:extLst>
      <p:ext uri="{BB962C8B-B14F-4D97-AF65-F5344CB8AC3E}">
        <p14:creationId xmlns:p14="http://schemas.microsoft.com/office/powerpoint/2010/main" val="13704139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2">
    <p:spTree>
      <p:nvGrpSpPr>
        <p:cNvPr id="1" name=""/>
        <p:cNvGrpSpPr/>
        <p:nvPr/>
      </p:nvGrpSpPr>
      <p:grpSpPr>
        <a:xfrm>
          <a:off x="0" y="0"/>
          <a:ext cx="0" cy="0"/>
          <a:chOff x="0" y="0"/>
          <a:chExt cx="0" cy="0"/>
        </a:xfrm>
      </p:grpSpPr>
      <p:cxnSp>
        <p:nvCxnSpPr>
          <p:cNvPr id="18" name="Straight Connector 17"/>
          <p:cNvCxnSpPr/>
          <p:nvPr userDrawn="1"/>
        </p:nvCxnSpPr>
        <p:spPr>
          <a:xfrm>
            <a:off x="0" y="477911"/>
            <a:ext cx="12192000" cy="0"/>
          </a:xfrm>
          <a:prstGeom prst="line">
            <a:avLst/>
          </a:prstGeom>
          <a:ln>
            <a:solidFill>
              <a:srgbClr val="353E47"/>
            </a:solidFill>
          </a:ln>
        </p:spPr>
        <p:style>
          <a:lnRef idx="1">
            <a:schemeClr val="accent1"/>
          </a:lnRef>
          <a:fillRef idx="0">
            <a:schemeClr val="accent1"/>
          </a:fillRef>
          <a:effectRef idx="0">
            <a:schemeClr val="accent1"/>
          </a:effectRef>
          <a:fontRef idx="minor">
            <a:schemeClr val="tx1"/>
          </a:fontRef>
        </p:style>
      </p:cxnSp>
      <p:sp>
        <p:nvSpPr>
          <p:cNvPr id="19" name="Text Placeholder 2"/>
          <p:cNvSpPr>
            <a:spLocks noGrp="1"/>
          </p:cNvSpPr>
          <p:nvPr>
            <p:ph type="body" sz="quarter" idx="10" hasCustomPrompt="1"/>
          </p:nvPr>
        </p:nvSpPr>
        <p:spPr>
          <a:xfrm>
            <a:off x="333621"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0" name="Text Placeholder 2"/>
          <p:cNvSpPr>
            <a:spLocks noGrp="1"/>
          </p:cNvSpPr>
          <p:nvPr>
            <p:ph type="body" sz="quarter" idx="11" hasCustomPrompt="1"/>
          </p:nvPr>
        </p:nvSpPr>
        <p:spPr>
          <a:xfrm>
            <a:off x="3273765"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1" name="Text Placeholder 2"/>
          <p:cNvSpPr>
            <a:spLocks noGrp="1"/>
          </p:cNvSpPr>
          <p:nvPr>
            <p:ph type="body" sz="quarter" idx="12" hasCustomPrompt="1"/>
          </p:nvPr>
        </p:nvSpPr>
        <p:spPr>
          <a:xfrm>
            <a:off x="6145266"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2" name="Text Placeholder 2"/>
          <p:cNvSpPr>
            <a:spLocks noGrp="1"/>
          </p:cNvSpPr>
          <p:nvPr>
            <p:ph type="body" sz="quarter" idx="13" hasCustomPrompt="1"/>
          </p:nvPr>
        </p:nvSpPr>
        <p:spPr>
          <a:xfrm>
            <a:off x="9098549"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3"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5" name="Triangle 14"/>
          <p:cNvSpPr/>
          <p:nvPr userDrawn="1"/>
        </p:nvSpPr>
        <p:spPr>
          <a:xfrm rot="10800000">
            <a:off x="3726458" y="486571"/>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iangle 15"/>
          <p:cNvSpPr/>
          <p:nvPr userDrawn="1"/>
        </p:nvSpPr>
        <p:spPr>
          <a:xfrm rot="10800000">
            <a:off x="9609856" y="490612"/>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0800000">
            <a:off x="734413" y="477911"/>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10800000">
            <a:off x="6617811" y="494652"/>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 column with icons slide">
    <p:spTree>
      <p:nvGrpSpPr>
        <p:cNvPr id="1" name=""/>
        <p:cNvGrpSpPr/>
        <p:nvPr/>
      </p:nvGrpSpPr>
      <p:grpSpPr>
        <a:xfrm>
          <a:off x="0" y="0"/>
          <a:ext cx="0" cy="0"/>
          <a:chOff x="0" y="0"/>
          <a:chExt cx="0" cy="0"/>
        </a:xfrm>
      </p:grpSpPr>
      <p:sp>
        <p:nvSpPr>
          <p:cNvPr id="12" name="Rectangle 11"/>
          <p:cNvSpPr/>
          <p:nvPr userDrawn="1"/>
        </p:nvSpPr>
        <p:spPr>
          <a:xfrm>
            <a:off x="0" y="0"/>
            <a:ext cx="12192000" cy="23749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3C55"/>
              </a:solidFill>
            </a:endParaRPr>
          </a:p>
        </p:txBody>
      </p:sp>
      <p:sp>
        <p:nvSpPr>
          <p:cNvPr id="18" name="Text Placeholder 23"/>
          <p:cNvSpPr>
            <a:spLocks noGrp="1"/>
          </p:cNvSpPr>
          <p:nvPr>
            <p:ph type="body" sz="quarter" idx="13" hasCustomPrompt="1"/>
          </p:nvPr>
        </p:nvSpPr>
        <p:spPr>
          <a:xfrm>
            <a:off x="0" y="445647"/>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684287"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3" name="Text Placeholder 23"/>
          <p:cNvSpPr>
            <a:spLocks noGrp="1"/>
          </p:cNvSpPr>
          <p:nvPr>
            <p:ph type="body" sz="quarter" idx="15" hasCustomPrompt="1"/>
          </p:nvPr>
        </p:nvSpPr>
        <p:spPr>
          <a:xfrm>
            <a:off x="684287"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4" name="Straight Connector 3"/>
          <p:cNvCxnSpPr/>
          <p:nvPr userDrawn="1"/>
        </p:nvCxnSpPr>
        <p:spPr>
          <a:xfrm flipH="1">
            <a:off x="555813"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23"/>
          <p:cNvSpPr>
            <a:spLocks noGrp="1"/>
          </p:cNvSpPr>
          <p:nvPr>
            <p:ph type="body" sz="quarter" idx="16" hasCustomPrompt="1"/>
          </p:nvPr>
        </p:nvSpPr>
        <p:spPr>
          <a:xfrm>
            <a:off x="451221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7" name="Text Placeholder 23"/>
          <p:cNvSpPr>
            <a:spLocks noGrp="1"/>
          </p:cNvSpPr>
          <p:nvPr>
            <p:ph type="body" sz="quarter" idx="17" hasCustomPrompt="1"/>
          </p:nvPr>
        </p:nvSpPr>
        <p:spPr>
          <a:xfrm>
            <a:off x="451221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28" name="Straight Connector 27"/>
          <p:cNvCxnSpPr/>
          <p:nvPr userDrawn="1"/>
        </p:nvCxnSpPr>
        <p:spPr>
          <a:xfrm flipH="1">
            <a:off x="438374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0" name="Text Placeholder 23"/>
          <p:cNvSpPr>
            <a:spLocks noGrp="1"/>
          </p:cNvSpPr>
          <p:nvPr>
            <p:ph type="body" sz="quarter" idx="18" hasCustomPrompt="1"/>
          </p:nvPr>
        </p:nvSpPr>
        <p:spPr>
          <a:xfrm>
            <a:off x="822808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1" name="Text Placeholder 23"/>
          <p:cNvSpPr>
            <a:spLocks noGrp="1"/>
          </p:cNvSpPr>
          <p:nvPr>
            <p:ph type="body" sz="quarter" idx="19" hasCustomPrompt="1"/>
          </p:nvPr>
        </p:nvSpPr>
        <p:spPr>
          <a:xfrm>
            <a:off x="822808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35" name="Straight Connector 34"/>
          <p:cNvCxnSpPr/>
          <p:nvPr userDrawn="1"/>
        </p:nvCxnSpPr>
        <p:spPr>
          <a:xfrm flipH="1">
            <a:off x="809961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4" name="Triangle 33"/>
          <p:cNvSpPr/>
          <p:nvPr userDrawn="1"/>
        </p:nvSpPr>
        <p:spPr>
          <a:xfrm rot="5400000">
            <a:off x="5461568" y="1673914"/>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riangle 36"/>
          <p:cNvSpPr/>
          <p:nvPr userDrawn="1"/>
        </p:nvSpPr>
        <p:spPr>
          <a:xfrm rot="5400000">
            <a:off x="1613532" y="1655489"/>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riangle 37"/>
          <p:cNvSpPr/>
          <p:nvPr userDrawn="1"/>
        </p:nvSpPr>
        <p:spPr>
          <a:xfrm rot="5400000">
            <a:off x="9107001" y="1673914"/>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Design 2">
    <p:spTree>
      <p:nvGrpSpPr>
        <p:cNvPr id="1" name=""/>
        <p:cNvGrpSpPr/>
        <p:nvPr/>
      </p:nvGrpSpPr>
      <p:grpSpPr>
        <a:xfrm>
          <a:off x="0" y="0"/>
          <a:ext cx="0" cy="0"/>
          <a:chOff x="0" y="0"/>
          <a:chExt cx="0" cy="0"/>
        </a:xfrm>
      </p:grpSpPr>
      <p:sp>
        <p:nvSpPr>
          <p:cNvPr id="9" name="Rectangle 8"/>
          <p:cNvSpPr/>
          <p:nvPr userDrawn="1"/>
        </p:nvSpPr>
        <p:spPr>
          <a:xfrm>
            <a:off x="0" y="2320257"/>
            <a:ext cx="12192000" cy="27940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150100" y="677143"/>
            <a:ext cx="4467719" cy="1209253"/>
          </a:xfrm>
          <a:prstGeom prst="rect">
            <a:avLst/>
          </a:prstGeom>
        </p:spPr>
      </p:pic>
      <p:sp>
        <p:nvSpPr>
          <p:cNvPr id="11" name="Footer Placeholder 6"/>
          <p:cNvSpPr txBox="1">
            <a:spLocks noGrp="1"/>
          </p:cNvSpPr>
          <p:nvPr userDrawn="1"/>
        </p:nvSpPr>
        <p:spPr bwMode="auto">
          <a:xfrm>
            <a:off x="9625579" y="62353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2" name="Picture 8"/>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809137" y="61390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04900" y="923006"/>
            <a:ext cx="5773175" cy="6516158"/>
          </a:xfrm>
          <a:prstGeom prst="rect">
            <a:avLst/>
          </a:prstGeom>
        </p:spPr>
      </p:pic>
      <p:sp>
        <p:nvSpPr>
          <p:cNvPr id="14" name="Picture Placeholder 7"/>
          <p:cNvSpPr>
            <a:spLocks noGrp="1"/>
          </p:cNvSpPr>
          <p:nvPr>
            <p:ph type="pic" sz="quarter" idx="10"/>
          </p:nvPr>
        </p:nvSpPr>
        <p:spPr>
          <a:xfrm>
            <a:off x="-1219200" y="-241300"/>
            <a:ext cx="7797799" cy="8856914"/>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15" name="Text Placeholder 23"/>
          <p:cNvSpPr>
            <a:spLocks noGrp="1"/>
          </p:cNvSpPr>
          <p:nvPr>
            <p:ph type="body" sz="quarter" idx="12" hasCustomPrompt="1"/>
          </p:nvPr>
        </p:nvSpPr>
        <p:spPr>
          <a:xfrm>
            <a:off x="7469651" y="3051307"/>
            <a:ext cx="4354050" cy="1650628"/>
          </a:xfrm>
        </p:spPr>
        <p:txBody>
          <a:bodyPr>
            <a:normAutofit/>
          </a:bodyPr>
          <a:lstStyle>
            <a:lvl1pPr marL="0" indent="0" algn="ctr">
              <a:lnSpc>
                <a:spcPts val="4000"/>
              </a:lnSpc>
              <a:buNone/>
              <a:defRPr sz="3600" b="0" baseline="0">
                <a:solidFill>
                  <a:schemeClr val="bg1"/>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3 column with icons slide">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CF9D0D72-C3F8-584A-8699-47CDAC0A99C9}"/>
              </a:ext>
            </a:extLst>
          </p:cNvPr>
          <p:cNvCxnSpPr>
            <a:cxnSpLocks/>
          </p:cNvCxnSpPr>
          <p:nvPr userDrawn="1"/>
        </p:nvCxnSpPr>
        <p:spPr>
          <a:xfrm>
            <a:off x="-3880" y="2086593"/>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8" name="Text Placeholder 23"/>
          <p:cNvSpPr>
            <a:spLocks noGrp="1"/>
          </p:cNvSpPr>
          <p:nvPr>
            <p:ph type="body" sz="quarter" idx="13"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704165" y="3376016"/>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21" name="Text Placeholder 23">
            <a:extLst>
              <a:ext uri="{FF2B5EF4-FFF2-40B4-BE49-F238E27FC236}">
                <a16:creationId xmlns:a16="http://schemas.microsoft.com/office/drawing/2014/main" id="{46EB5BD2-E95A-9D49-86A1-BBE510B33216}"/>
              </a:ext>
            </a:extLst>
          </p:cNvPr>
          <p:cNvSpPr>
            <a:spLocks noGrp="1"/>
          </p:cNvSpPr>
          <p:nvPr>
            <p:ph type="body" sz="quarter" idx="16" hasCustomPrompt="1"/>
          </p:nvPr>
        </p:nvSpPr>
        <p:spPr>
          <a:xfrm>
            <a:off x="6765237" y="3346647"/>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Tree>
    <p:extLst>
      <p:ext uri="{BB962C8B-B14F-4D97-AF65-F5344CB8AC3E}">
        <p14:creationId xmlns:p14="http://schemas.microsoft.com/office/powerpoint/2010/main" val="334221377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3 column with icons slide">
    <p:spTree>
      <p:nvGrpSpPr>
        <p:cNvPr id="1" name=""/>
        <p:cNvGrpSpPr/>
        <p:nvPr/>
      </p:nvGrpSpPr>
      <p:grpSpPr>
        <a:xfrm>
          <a:off x="0" y="0"/>
          <a:ext cx="0" cy="0"/>
          <a:chOff x="0" y="0"/>
          <a:chExt cx="0" cy="0"/>
        </a:xfrm>
      </p:grpSpPr>
      <p:sp>
        <p:nvSpPr>
          <p:cNvPr id="18" name="Text Placeholder 23"/>
          <p:cNvSpPr>
            <a:spLocks noGrp="1"/>
          </p:cNvSpPr>
          <p:nvPr>
            <p:ph type="body" sz="quarter" idx="13"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extLst>
      <p:ext uri="{BB962C8B-B14F-4D97-AF65-F5344CB8AC3E}">
        <p14:creationId xmlns:p14="http://schemas.microsoft.com/office/powerpoint/2010/main" val="92264037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 bullets slide">
    <p:spTree>
      <p:nvGrpSpPr>
        <p:cNvPr id="1" name=""/>
        <p:cNvGrpSpPr/>
        <p:nvPr/>
      </p:nvGrpSpPr>
      <p:grpSpPr>
        <a:xfrm>
          <a:off x="0" y="0"/>
          <a:ext cx="0" cy="0"/>
          <a:chOff x="0" y="0"/>
          <a:chExt cx="0" cy="0"/>
        </a:xfrm>
      </p:grpSpPr>
      <p:sp>
        <p:nvSpPr>
          <p:cNvPr id="34" name="Rectangle 33"/>
          <p:cNvSpPr/>
          <p:nvPr userDrawn="1"/>
        </p:nvSpPr>
        <p:spPr>
          <a:xfrm>
            <a:off x="4903304" y="1126433"/>
            <a:ext cx="7288696" cy="1302295"/>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p:cNvSpPr/>
          <p:nvPr userDrawn="1"/>
        </p:nvSpPr>
        <p:spPr>
          <a:xfrm>
            <a:off x="4903304" y="2749824"/>
            <a:ext cx="7288696" cy="1302295"/>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4903304" y="4373215"/>
            <a:ext cx="7288696" cy="1302295"/>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8" name="Straight Connector 37"/>
          <p:cNvCxnSpPr/>
          <p:nvPr userDrawn="1"/>
        </p:nvCxnSpPr>
        <p:spPr>
          <a:xfrm>
            <a:off x="6175512" y="1223543"/>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6175512" y="285205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6175512" y="449638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41" name="Picture 40"/>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954456" y="677649"/>
            <a:ext cx="1176669" cy="5446643"/>
          </a:xfrm>
          <a:prstGeom prst="rect">
            <a:avLst/>
          </a:prstGeom>
        </p:spPr>
      </p:pic>
      <p:sp>
        <p:nvSpPr>
          <p:cNvPr id="42" name="Text Placeholder 23"/>
          <p:cNvSpPr>
            <a:spLocks noGrp="1"/>
          </p:cNvSpPr>
          <p:nvPr>
            <p:ph type="body" sz="quarter" idx="13" hasCustomPrompt="1"/>
          </p:nvPr>
        </p:nvSpPr>
        <p:spPr>
          <a:xfrm>
            <a:off x="643223" y="1079254"/>
            <a:ext cx="3821205"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43" name="Text Placeholder 25"/>
          <p:cNvSpPr>
            <a:spLocks noGrp="1"/>
          </p:cNvSpPr>
          <p:nvPr>
            <p:ph type="body" sz="quarter" idx="14" hasCustomPrompt="1"/>
          </p:nvPr>
        </p:nvSpPr>
        <p:spPr>
          <a:xfrm>
            <a:off x="643223" y="2087287"/>
            <a:ext cx="3821205"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44" name="Text Placeholder 23"/>
          <p:cNvSpPr>
            <a:spLocks noGrp="1"/>
          </p:cNvSpPr>
          <p:nvPr>
            <p:ph type="body" sz="quarter" idx="15" hasCustomPrompt="1"/>
          </p:nvPr>
        </p:nvSpPr>
        <p:spPr>
          <a:xfrm>
            <a:off x="4975024" y="1126433"/>
            <a:ext cx="1176670" cy="1292995"/>
          </a:xfrm>
        </p:spPr>
        <p:txBody>
          <a:bodyPr anchor="ctr">
            <a:normAutofit/>
          </a:bodyPr>
          <a:lstStyle>
            <a:lvl1pPr marL="0" indent="0" algn="ctr">
              <a:buNone/>
              <a:defRPr sz="4800">
                <a:solidFill>
                  <a:schemeClr val="bg1"/>
                </a:solidFill>
                <a:latin typeface="+mn-lt"/>
              </a:defRPr>
            </a:lvl1pPr>
          </a:lstStyle>
          <a:p>
            <a:pPr lvl="0"/>
            <a:r>
              <a:rPr lang="en-US" dirty="0"/>
              <a:t>01</a:t>
            </a:r>
          </a:p>
        </p:txBody>
      </p:sp>
      <p:sp>
        <p:nvSpPr>
          <p:cNvPr id="45" name="Text Placeholder 2"/>
          <p:cNvSpPr>
            <a:spLocks noGrp="1"/>
          </p:cNvSpPr>
          <p:nvPr>
            <p:ph type="body" sz="quarter" idx="12" hasCustomPrompt="1"/>
          </p:nvPr>
        </p:nvSpPr>
        <p:spPr>
          <a:xfrm>
            <a:off x="6271051" y="1126433"/>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cxnSp>
        <p:nvCxnSpPr>
          <p:cNvPr id="51" name="Straight Connector 50"/>
          <p:cNvCxnSpPr/>
          <p:nvPr userDrawn="1"/>
        </p:nvCxnSpPr>
        <p:spPr>
          <a:xfrm>
            <a:off x="417209" y="1920386"/>
            <a:ext cx="42875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52" name="Text Placeholder 23"/>
          <p:cNvSpPr>
            <a:spLocks noGrp="1"/>
          </p:cNvSpPr>
          <p:nvPr>
            <p:ph type="body" sz="quarter" idx="16" hasCustomPrompt="1"/>
          </p:nvPr>
        </p:nvSpPr>
        <p:spPr>
          <a:xfrm>
            <a:off x="4998842" y="2740524"/>
            <a:ext cx="1176670" cy="1292995"/>
          </a:xfrm>
        </p:spPr>
        <p:txBody>
          <a:bodyPr anchor="ctr">
            <a:normAutofit/>
          </a:bodyPr>
          <a:lstStyle>
            <a:lvl1pPr marL="0" indent="0" algn="ctr">
              <a:buNone/>
              <a:defRPr sz="4800">
                <a:solidFill>
                  <a:schemeClr val="bg1"/>
                </a:solidFill>
                <a:latin typeface="+mn-lt"/>
              </a:defRPr>
            </a:lvl1pPr>
          </a:lstStyle>
          <a:p>
            <a:pPr lvl="0"/>
            <a:r>
              <a:rPr lang="en-US" dirty="0"/>
              <a:t>02</a:t>
            </a:r>
          </a:p>
        </p:txBody>
      </p:sp>
      <p:sp>
        <p:nvSpPr>
          <p:cNvPr id="53" name="Text Placeholder 2"/>
          <p:cNvSpPr>
            <a:spLocks noGrp="1"/>
          </p:cNvSpPr>
          <p:nvPr>
            <p:ph type="body" sz="quarter" idx="17" hasCustomPrompt="1"/>
          </p:nvPr>
        </p:nvSpPr>
        <p:spPr>
          <a:xfrm>
            <a:off x="6294869" y="2740524"/>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ext Placeholder 23"/>
          <p:cNvSpPr>
            <a:spLocks noGrp="1"/>
          </p:cNvSpPr>
          <p:nvPr>
            <p:ph type="body" sz="quarter" idx="18" hasCustomPrompt="1"/>
          </p:nvPr>
        </p:nvSpPr>
        <p:spPr>
          <a:xfrm>
            <a:off x="4968894" y="4387646"/>
            <a:ext cx="1176670" cy="1292995"/>
          </a:xfrm>
        </p:spPr>
        <p:txBody>
          <a:bodyPr anchor="ctr">
            <a:normAutofit/>
          </a:bodyPr>
          <a:lstStyle>
            <a:lvl1pPr marL="0" indent="0" algn="ctr">
              <a:buNone/>
              <a:defRPr sz="4800">
                <a:solidFill>
                  <a:schemeClr val="bg1"/>
                </a:solidFill>
                <a:latin typeface="+mn-lt"/>
              </a:defRPr>
            </a:lvl1pPr>
          </a:lstStyle>
          <a:p>
            <a:pPr lvl="0"/>
            <a:r>
              <a:rPr lang="en-US" dirty="0"/>
              <a:t>03</a:t>
            </a:r>
          </a:p>
        </p:txBody>
      </p:sp>
      <p:sp>
        <p:nvSpPr>
          <p:cNvPr id="55" name="Text Placeholder 2"/>
          <p:cNvSpPr>
            <a:spLocks noGrp="1"/>
          </p:cNvSpPr>
          <p:nvPr>
            <p:ph type="body" sz="quarter" idx="19" hasCustomPrompt="1"/>
          </p:nvPr>
        </p:nvSpPr>
        <p:spPr>
          <a:xfrm>
            <a:off x="6264921" y="4387646"/>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4" name="Picture 2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Laptop slide 1">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000190" y="1447737"/>
            <a:ext cx="7941283" cy="4839954"/>
          </a:xfrm>
          <a:prstGeom prst="rect">
            <a:avLst/>
          </a:prstGeom>
        </p:spPr>
      </p:pic>
      <p:sp>
        <p:nvSpPr>
          <p:cNvPr id="25"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6" name="Text Placeholder 25"/>
          <p:cNvSpPr>
            <a:spLocks noGrp="1"/>
          </p:cNvSpPr>
          <p:nvPr>
            <p:ph type="body" sz="quarter" idx="14" hasCustomPrompt="1"/>
          </p:nvPr>
        </p:nvSpPr>
        <p:spPr>
          <a:xfrm>
            <a:off x="0" y="1045042"/>
            <a:ext cx="12192000" cy="590599"/>
          </a:xfrm>
        </p:spPr>
        <p:txBody>
          <a:bodyPr>
            <a:noAutofit/>
          </a:bodyPr>
          <a:lstStyle>
            <a:lvl1pPr marL="0" indent="0" algn="ctr">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cxnSp>
        <p:nvCxnSpPr>
          <p:cNvPr id="27" name="Straight Connector 26"/>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3184071" y="1893434"/>
            <a:ext cx="5665788" cy="3478212"/>
          </a:xfrm>
          <a:prstGeom prst="rect">
            <a:avLst/>
          </a:prstGeom>
        </p:spPr>
        <p:txBody>
          <a:bodyPr anchor="t"/>
          <a:lstStyle>
            <a:lvl1pPr marL="228600" marR="0" indent="-228600" algn="ctr" defTabSz="914400" rtl="0" eaLnBrk="1" fontAlgn="auto" latinLnBrk="0" hangingPunct="1">
              <a:lnSpc>
                <a:spcPct val="90000"/>
              </a:lnSpc>
              <a:spcBef>
                <a:spcPts val="1000"/>
              </a:spcBef>
              <a:spcAft>
                <a:spcPts val="0"/>
              </a:spcAft>
              <a:buClrTx/>
              <a:buSzTx/>
              <a:buFont typeface="Arial"/>
              <a:buNone/>
              <a:tabLst/>
              <a:defRPr sz="28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endParaRPr lang="en-US" dirty="0"/>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sp>
        <p:nvSpPr>
          <p:cNvPr id="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Laptop slide 2">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429500" y="740153"/>
            <a:ext cx="4762500" cy="5612853"/>
          </a:xfrm>
          <a:prstGeom prst="rect">
            <a:avLst/>
          </a:prstGeom>
        </p:spPr>
      </p:pic>
      <p:cxnSp>
        <p:nvCxnSpPr>
          <p:cNvPr id="27" name="Straight Connector 26"/>
          <p:cNvCxnSpPr/>
          <p:nvPr userDrawn="1"/>
        </p:nvCxnSpPr>
        <p:spPr>
          <a:xfrm flipH="1">
            <a:off x="378379" y="1908558"/>
            <a:ext cx="6789867"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8802435" y="1223694"/>
            <a:ext cx="3389565" cy="4033653"/>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here to add photo</a:t>
            </a:r>
          </a:p>
        </p:txBody>
      </p:sp>
      <p:sp>
        <p:nvSpPr>
          <p:cNvPr id="9" name="Text Placeholder 23"/>
          <p:cNvSpPr>
            <a:spLocks noGrp="1"/>
          </p:cNvSpPr>
          <p:nvPr>
            <p:ph type="body" sz="quarter" idx="16" hasCustomPrompt="1"/>
          </p:nvPr>
        </p:nvSpPr>
        <p:spPr>
          <a:xfrm>
            <a:off x="643223" y="1079254"/>
            <a:ext cx="6361734"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0" name="Text Placeholder 25"/>
          <p:cNvSpPr>
            <a:spLocks noGrp="1"/>
          </p:cNvSpPr>
          <p:nvPr>
            <p:ph type="body" sz="quarter" idx="17" hasCustomPrompt="1"/>
          </p:nvPr>
        </p:nvSpPr>
        <p:spPr>
          <a:xfrm>
            <a:off x="643223" y="2087287"/>
            <a:ext cx="6361734"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1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Phone Slide 1">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l="-3666" t="-1339"/>
          <a:stretch/>
        </p:blipFill>
        <p:spPr>
          <a:xfrm>
            <a:off x="2449287" y="1355271"/>
            <a:ext cx="9742714" cy="5502729"/>
          </a:xfrm>
          <a:prstGeom prst="rect">
            <a:avLst/>
          </a:prstGeom>
        </p:spPr>
      </p:pic>
      <p:sp>
        <p:nvSpPr>
          <p:cNvPr id="6" name="Picture Placeholder 5"/>
          <p:cNvSpPr>
            <a:spLocks noGrp="1"/>
          </p:cNvSpPr>
          <p:nvPr>
            <p:ph type="pic" sz="quarter" idx="18" hasCustomPrompt="1"/>
          </p:nvPr>
        </p:nvSpPr>
        <p:spPr>
          <a:xfrm>
            <a:off x="3731480" y="2335213"/>
            <a:ext cx="4098925" cy="26289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r>
              <a:rPr lang="en-US" dirty="0"/>
              <a:t>Click here to add photo</a:t>
            </a:r>
          </a:p>
        </p:txBody>
      </p:sp>
      <p:sp>
        <p:nvSpPr>
          <p:cNvPr id="14"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cxnSp>
        <p:nvCxnSpPr>
          <p:cNvPr id="15" name="Straight Connector 14"/>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Phone Slid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890657" y="550299"/>
            <a:ext cx="5479143" cy="6292294"/>
          </a:xfrm>
          <a:prstGeom prst="rect">
            <a:avLst/>
          </a:prstGeom>
        </p:spPr>
      </p:pic>
      <p:sp>
        <p:nvSpPr>
          <p:cNvPr id="7" name="Picture Placeholder 6"/>
          <p:cNvSpPr>
            <a:spLocks noGrp="1"/>
          </p:cNvSpPr>
          <p:nvPr>
            <p:ph type="pic" sz="quarter" idx="14" hasCustomPrompt="1"/>
          </p:nvPr>
        </p:nvSpPr>
        <p:spPr>
          <a:xfrm>
            <a:off x="7754938" y="1192681"/>
            <a:ext cx="2187575" cy="3886200"/>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a:buNone/>
              <a:tabLst/>
              <a:defRPr>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cxnSp>
        <p:nvCxnSpPr>
          <p:cNvPr id="11" name="Straight Connector 10"/>
          <p:cNvCxnSpPr/>
          <p:nvPr userDrawn="1"/>
        </p:nvCxnSpPr>
        <p:spPr>
          <a:xfrm flipH="1">
            <a:off x="378380" y="1908558"/>
            <a:ext cx="63489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16" hasCustomPrompt="1"/>
          </p:nvPr>
        </p:nvSpPr>
        <p:spPr>
          <a:xfrm>
            <a:off x="643223" y="1079254"/>
            <a:ext cx="5839220"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3" name="Text Placeholder 25"/>
          <p:cNvSpPr>
            <a:spLocks noGrp="1"/>
          </p:cNvSpPr>
          <p:nvPr>
            <p:ph type="body" sz="quarter" idx="17" hasCustomPrompt="1"/>
          </p:nvPr>
        </p:nvSpPr>
        <p:spPr>
          <a:xfrm>
            <a:off x="643223" y="2087287"/>
            <a:ext cx="5839220"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24" name="Text Placeholder 23"/>
          <p:cNvSpPr>
            <a:spLocks noGrp="1"/>
          </p:cNvSpPr>
          <p:nvPr>
            <p:ph type="body" sz="quarter" idx="13" hasCustomPrompt="1"/>
          </p:nvPr>
        </p:nvSpPr>
        <p:spPr>
          <a:xfrm>
            <a:off x="427462" y="853210"/>
            <a:ext cx="2730297" cy="1841017"/>
          </a:xfrm>
        </p:spPr>
        <p:txBody>
          <a:bodyPr anchor="ctr">
            <a:noAutofit/>
          </a:bodyPr>
          <a:lstStyle>
            <a:lvl1pPr marL="0" indent="0" algn="l">
              <a:buNone/>
              <a:defRPr sz="5400" baseline="0">
                <a:solidFill>
                  <a:srgbClr val="6D6E6C"/>
                </a:solidFill>
                <a:latin typeface="+mn-lt"/>
              </a:defRPr>
            </a:lvl1pPr>
          </a:lstStyle>
          <a:p>
            <a:pPr lvl="0"/>
            <a:r>
              <a:rPr lang="en-US" dirty="0"/>
              <a:t>UP NEXT</a:t>
            </a:r>
          </a:p>
        </p:txBody>
      </p:sp>
      <p:sp>
        <p:nvSpPr>
          <p:cNvPr id="25" name="Text Placeholder 25"/>
          <p:cNvSpPr>
            <a:spLocks noGrp="1"/>
          </p:cNvSpPr>
          <p:nvPr>
            <p:ph type="body" sz="quarter" idx="14" hasCustomPrompt="1"/>
          </p:nvPr>
        </p:nvSpPr>
        <p:spPr>
          <a:xfrm>
            <a:off x="3474722" y="858821"/>
            <a:ext cx="4770814" cy="1841017"/>
          </a:xfrm>
        </p:spPr>
        <p:txBody>
          <a:bodyPr anchor="ctr">
            <a:noAutofit/>
          </a:bodyPr>
          <a:lstStyle>
            <a:lvl1pPr marL="0" indent="0" algn="l">
              <a:buNone/>
              <a:defRPr sz="2800" i="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Any Questions?</a:t>
            </a:r>
          </a:p>
        </p:txBody>
      </p:sp>
      <p:cxnSp>
        <p:nvCxnSpPr>
          <p:cNvPr id="26" name="Straight Connector 25"/>
          <p:cNvCxnSpPr>
            <a:cxnSpLocks/>
          </p:cNvCxnSpPr>
          <p:nvPr userDrawn="1"/>
        </p:nvCxnSpPr>
        <p:spPr>
          <a:xfrm>
            <a:off x="3304063" y="834922"/>
            <a:ext cx="0" cy="1999718"/>
          </a:xfrm>
          <a:prstGeom prst="line">
            <a:avLst/>
          </a:prstGeom>
          <a:ln w="19050">
            <a:solidFill>
              <a:srgbClr val="CE1779"/>
            </a:solidFill>
          </a:ln>
        </p:spPr>
        <p:style>
          <a:lnRef idx="1">
            <a:schemeClr val="accent1"/>
          </a:lnRef>
          <a:fillRef idx="0">
            <a:schemeClr val="accent1"/>
          </a:fillRef>
          <a:effectRef idx="0">
            <a:schemeClr val="accent1"/>
          </a:effectRef>
          <a:fontRef idx="minor">
            <a:schemeClr val="tx1"/>
          </a:fontRef>
        </p:style>
      </p:cxnSp>
      <p:sp>
        <p:nvSpPr>
          <p:cNvPr id="2" name="Freeform 1">
            <a:extLst>
              <a:ext uri="{FF2B5EF4-FFF2-40B4-BE49-F238E27FC236}">
                <a16:creationId xmlns:a16="http://schemas.microsoft.com/office/drawing/2014/main" id="{880D545A-B2E4-E04A-9869-68D29DE3E866}"/>
              </a:ext>
            </a:extLst>
          </p:cNvPr>
          <p:cNvSpPr/>
          <p:nvPr userDrawn="1"/>
        </p:nvSpPr>
        <p:spPr>
          <a:xfrm>
            <a:off x="3035808" y="566928"/>
            <a:ext cx="9198864" cy="6309360"/>
          </a:xfrm>
          <a:custGeom>
            <a:avLst/>
            <a:gdLst>
              <a:gd name="connsiteX0" fmla="*/ 9162288 w 9198864"/>
              <a:gd name="connsiteY0" fmla="*/ 0 h 6309360"/>
              <a:gd name="connsiteX1" fmla="*/ 9162288 w 9198864"/>
              <a:gd name="connsiteY1" fmla="*/ 0 h 6309360"/>
              <a:gd name="connsiteX2" fmla="*/ 0 w 9198864"/>
              <a:gd name="connsiteY2" fmla="*/ 6309360 h 6309360"/>
              <a:gd name="connsiteX3" fmla="*/ 9198864 w 9198864"/>
              <a:gd name="connsiteY3" fmla="*/ 6309360 h 6309360"/>
              <a:gd name="connsiteX4" fmla="*/ 9162288 w 9198864"/>
              <a:gd name="connsiteY4" fmla="*/ 0 h 6309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98864" h="6309360">
                <a:moveTo>
                  <a:pt x="9162288" y="0"/>
                </a:moveTo>
                <a:lnTo>
                  <a:pt x="9162288" y="0"/>
                </a:lnTo>
                <a:lnTo>
                  <a:pt x="0" y="6309360"/>
                </a:lnTo>
                <a:lnTo>
                  <a:pt x="9198864" y="6309360"/>
                </a:lnTo>
                <a:lnTo>
                  <a:pt x="9162288" y="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E95D2"/>
              </a:solidFill>
            </a:endParaRPr>
          </a:p>
        </p:txBody>
      </p:sp>
      <p:pic>
        <p:nvPicPr>
          <p:cNvPr id="13" name="Picture 12">
            <a:extLst>
              <a:ext uri="{FF2B5EF4-FFF2-40B4-BE49-F238E27FC236}">
                <a16:creationId xmlns:a16="http://schemas.microsoft.com/office/drawing/2014/main" id="{E0F80F4D-8E9D-4E44-8C15-5A38944239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9496" y="4593271"/>
            <a:ext cx="4704093" cy="1273231"/>
          </a:xfrm>
          <a:prstGeom prst="rect">
            <a:avLst/>
          </a:prstGeom>
        </p:spPr>
      </p:pic>
      <p:sp>
        <p:nvSpPr>
          <p:cNvPr id="14" name="Text Placeholder 2">
            <a:extLst>
              <a:ext uri="{FF2B5EF4-FFF2-40B4-BE49-F238E27FC236}">
                <a16:creationId xmlns:a16="http://schemas.microsoft.com/office/drawing/2014/main" id="{EDC3F543-D829-4C4F-8BC0-87126215E886}"/>
              </a:ext>
            </a:extLst>
          </p:cNvPr>
          <p:cNvSpPr>
            <a:spLocks noGrp="1"/>
          </p:cNvSpPr>
          <p:nvPr>
            <p:ph type="body" sz="quarter" idx="18" hasCustomPrompt="1"/>
          </p:nvPr>
        </p:nvSpPr>
        <p:spPr>
          <a:xfrm>
            <a:off x="8173004" y="3523263"/>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5" name="Diamond 14">
            <a:extLst>
              <a:ext uri="{FF2B5EF4-FFF2-40B4-BE49-F238E27FC236}">
                <a16:creationId xmlns:a16="http://schemas.microsoft.com/office/drawing/2014/main" id="{0D6CBF79-4370-F34F-9007-D1AA45DEEDB2}"/>
              </a:ext>
            </a:extLst>
          </p:cNvPr>
          <p:cNvSpPr/>
          <p:nvPr userDrawn="1"/>
        </p:nvSpPr>
        <p:spPr>
          <a:xfrm rot="341170">
            <a:off x="7432937" y="3077610"/>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
            <a:extLst>
              <a:ext uri="{FF2B5EF4-FFF2-40B4-BE49-F238E27FC236}">
                <a16:creationId xmlns:a16="http://schemas.microsoft.com/office/drawing/2014/main" id="{D1F57243-0F4E-AA4F-868C-347A56FC0669}"/>
              </a:ext>
            </a:extLst>
          </p:cNvPr>
          <p:cNvSpPr>
            <a:spLocks noGrp="1"/>
          </p:cNvSpPr>
          <p:nvPr>
            <p:ph type="body" sz="quarter" idx="19" hasCustomPrompt="1"/>
          </p:nvPr>
        </p:nvSpPr>
        <p:spPr>
          <a:xfrm>
            <a:off x="7195575" y="4231446"/>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9" name="Diamond 18">
            <a:extLst>
              <a:ext uri="{FF2B5EF4-FFF2-40B4-BE49-F238E27FC236}">
                <a16:creationId xmlns:a16="http://schemas.microsoft.com/office/drawing/2014/main" id="{BA3808A1-2A98-1D4C-90F4-35D474687F46}"/>
              </a:ext>
            </a:extLst>
          </p:cNvPr>
          <p:cNvSpPr/>
          <p:nvPr userDrawn="1"/>
        </p:nvSpPr>
        <p:spPr>
          <a:xfrm rot="341170">
            <a:off x="6355812" y="3967076"/>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rotWithShape="1">
          <a:blip r:embed="rId3" cstate="screen">
            <a:extLst>
              <a:ext uri="{28A0092B-C50C-407E-A947-70E740481C1C}">
                <a14:useLocalDpi xmlns:a14="http://schemas.microsoft.com/office/drawing/2010/main"/>
              </a:ext>
            </a:extLst>
          </a:blip>
          <a:srcRect l="-9801" b="-15543"/>
          <a:stretch/>
        </p:blipFill>
        <p:spPr>
          <a:xfrm>
            <a:off x="8906226" y="-36577"/>
            <a:ext cx="3270440" cy="2694227"/>
          </a:xfrm>
          <a:prstGeom prst="rect">
            <a:avLst/>
          </a:prstGeom>
        </p:spPr>
      </p:pic>
    </p:spTree>
    <p:extLst>
      <p:ext uri="{BB962C8B-B14F-4D97-AF65-F5344CB8AC3E}">
        <p14:creationId xmlns:p14="http://schemas.microsoft.com/office/powerpoint/2010/main" val="64295131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568B6B40-4FEF-704C-BA00-8092469DEA4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flipH="1">
            <a:off x="10047508" y="1029646"/>
            <a:ext cx="2144492" cy="4335476"/>
          </a:xfrm>
          <a:prstGeom prst="rect">
            <a:avLst/>
          </a:prstGeom>
        </p:spPr>
      </p:pic>
      <p:sp>
        <p:nvSpPr>
          <p:cNvPr id="7" name="Freeform 6">
            <a:extLst>
              <a:ext uri="{FF2B5EF4-FFF2-40B4-BE49-F238E27FC236}">
                <a16:creationId xmlns:a16="http://schemas.microsoft.com/office/drawing/2014/main" id="{781E9F8C-89AB-E747-841D-3F5CB4857B12}"/>
              </a:ext>
            </a:extLst>
          </p:cNvPr>
          <p:cNvSpPr/>
          <p:nvPr userDrawn="1"/>
        </p:nvSpPr>
        <p:spPr>
          <a:xfrm rot="5400000" flipV="1">
            <a:off x="7804964" y="2470964"/>
            <a:ext cx="3920051" cy="4854022"/>
          </a:xfrm>
          <a:custGeom>
            <a:avLst/>
            <a:gdLst>
              <a:gd name="connsiteX0" fmla="*/ 0 w 3920051"/>
              <a:gd name="connsiteY0" fmla="*/ 4854022 h 4854022"/>
              <a:gd name="connsiteX1" fmla="*/ 3920051 w 3920051"/>
              <a:gd name="connsiteY1" fmla="*/ 4854022 h 4854022"/>
              <a:gd name="connsiteX2" fmla="*/ 3920051 w 3920051"/>
              <a:gd name="connsiteY2" fmla="*/ 1186429 h 4854022"/>
              <a:gd name="connsiteX3" fmla="*/ 3150098 w 3920051"/>
              <a:gd name="connsiteY3" fmla="*/ 0 h 4854022"/>
            </a:gdLst>
            <a:ahLst/>
            <a:cxnLst>
              <a:cxn ang="0">
                <a:pos x="connsiteX0" y="connsiteY0"/>
              </a:cxn>
              <a:cxn ang="0">
                <a:pos x="connsiteX1" y="connsiteY1"/>
              </a:cxn>
              <a:cxn ang="0">
                <a:pos x="connsiteX2" y="connsiteY2"/>
              </a:cxn>
              <a:cxn ang="0">
                <a:pos x="connsiteX3" y="connsiteY3"/>
              </a:cxn>
            </a:cxnLst>
            <a:rect l="l" t="t" r="r" b="b"/>
            <a:pathLst>
              <a:path w="3920051" h="4854022">
                <a:moveTo>
                  <a:pt x="0" y="4854022"/>
                </a:moveTo>
                <a:lnTo>
                  <a:pt x="3920051" y="4854022"/>
                </a:lnTo>
                <a:lnTo>
                  <a:pt x="3920051" y="1186429"/>
                </a:lnTo>
                <a:lnTo>
                  <a:pt x="3150098" y="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rgbClr val="EE7123"/>
              </a:solidFill>
            </a:endParaRPr>
          </a:p>
        </p:txBody>
      </p:sp>
      <p:sp>
        <p:nvSpPr>
          <p:cNvPr id="34" name="テキスト プレースホルダー 36">
            <a:extLst>
              <a:ext uri="{FF2B5EF4-FFF2-40B4-BE49-F238E27FC236}">
                <a16:creationId xmlns:a16="http://schemas.microsoft.com/office/drawing/2014/main" id="{238A4793-5502-844C-9067-4344AA518ED1}"/>
              </a:ext>
            </a:extLst>
          </p:cNvPr>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36" name="Picture 35">
            <a:extLst>
              <a:ext uri="{FF2B5EF4-FFF2-40B4-BE49-F238E27FC236}">
                <a16:creationId xmlns:a16="http://schemas.microsoft.com/office/drawing/2014/main" id="{30400D71-66F5-7F4B-9F2F-41E002AB9C8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Design 3">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7013" y="603682"/>
            <a:ext cx="4948628" cy="1339418"/>
          </a:xfrm>
          <a:prstGeom prst="rect">
            <a:avLst/>
          </a:prstGeom>
        </p:spPr>
      </p:pic>
      <p:sp>
        <p:nvSpPr>
          <p:cNvPr id="14" name="Footer Placeholder 6"/>
          <p:cNvSpPr txBox="1">
            <a:spLocks noGrp="1"/>
          </p:cNvSpPr>
          <p:nvPr userDrawn="1"/>
        </p:nvSpPr>
        <p:spPr bwMode="auto">
          <a:xfrm>
            <a:off x="2493155" y="60321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9" name="Picture 8"/>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676713" y="59358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rot="10800000">
            <a:off x="4178299" y="1244309"/>
            <a:ext cx="6457791" cy="7288881"/>
          </a:xfrm>
          <a:prstGeom prst="rect">
            <a:avLst/>
          </a:prstGeom>
        </p:spPr>
      </p:pic>
      <p:sp>
        <p:nvSpPr>
          <p:cNvPr id="21" name="Picture Placeholder 7"/>
          <p:cNvSpPr>
            <a:spLocks noGrp="1"/>
          </p:cNvSpPr>
          <p:nvPr>
            <p:ph type="pic" sz="quarter" idx="10"/>
          </p:nvPr>
        </p:nvSpPr>
        <p:spPr>
          <a:xfrm flipH="1">
            <a:off x="5081903" y="-409549"/>
            <a:ext cx="9329451" cy="10596598"/>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a:noFill/>
          <a:ln>
            <a:noFill/>
          </a:ln>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22" name="Text Placeholder 23"/>
          <p:cNvSpPr>
            <a:spLocks noGrp="1"/>
          </p:cNvSpPr>
          <p:nvPr>
            <p:ph type="body" sz="quarter" idx="12" hasCustomPrompt="1"/>
          </p:nvPr>
        </p:nvSpPr>
        <p:spPr>
          <a:xfrm>
            <a:off x="404782" y="2765791"/>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 ">
    <p:spTree>
      <p:nvGrpSpPr>
        <p:cNvPr id="1" name=""/>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6">
    <p:spTree>
      <p:nvGrpSpPr>
        <p:cNvPr id="1" name=""/>
        <p:cNvGrpSpPr/>
        <p:nvPr/>
      </p:nvGrpSpPr>
      <p:grpSpPr>
        <a:xfrm>
          <a:off x="0" y="0"/>
          <a:ext cx="0" cy="0"/>
          <a:chOff x="0" y="0"/>
          <a:chExt cx="0" cy="0"/>
        </a:xfrm>
      </p:grpSpPr>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7">
    <p:spTree>
      <p:nvGrpSpPr>
        <p:cNvPr id="1" name=""/>
        <p:cNvGrpSpPr/>
        <p:nvPr/>
      </p:nvGrpSpPr>
      <p:grpSpPr>
        <a:xfrm>
          <a:off x="0" y="0"/>
          <a:ext cx="0" cy="0"/>
          <a:chOff x="0" y="0"/>
          <a:chExt cx="0" cy="0"/>
        </a:xfrm>
      </p:grpSpPr>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8">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680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with 1 colum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4" hasCustomPrompt="1"/>
          </p:nvPr>
        </p:nvSpPr>
        <p:spPr>
          <a:xfrm>
            <a:off x="4161985" y="2117448"/>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only with 2 colums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4" name="Text Placeholder 25"/>
          <p:cNvSpPr>
            <a:spLocks noGrp="1"/>
          </p:cNvSpPr>
          <p:nvPr>
            <p:ph type="body" sz="quarter" idx="15" hasCustomPrompt="1"/>
          </p:nvPr>
        </p:nvSpPr>
        <p:spPr>
          <a:xfrm>
            <a:off x="4161986" y="2127058"/>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5" name="Text Placeholder 25"/>
          <p:cNvSpPr>
            <a:spLocks noGrp="1"/>
          </p:cNvSpPr>
          <p:nvPr>
            <p:ph type="body" sz="quarter" idx="16" hasCustomPrompt="1"/>
          </p:nvPr>
        </p:nvSpPr>
        <p:spPr>
          <a:xfrm>
            <a:off x="7969071" y="2107839"/>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6" name="Straight Connector 15"/>
          <p:cNvCxnSpPr>
            <a:cxnSpLocks/>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33" name="Text Placeholder 25"/>
          <p:cNvSpPr>
            <a:spLocks noGrp="1"/>
          </p:cNvSpPr>
          <p:nvPr>
            <p:ph type="body" sz="quarter" idx="15" hasCustomPrompt="1"/>
          </p:nvPr>
        </p:nvSpPr>
        <p:spPr>
          <a:xfrm>
            <a:off x="4175360" y="2128494"/>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4" name="Text Placeholder 25"/>
          <p:cNvSpPr>
            <a:spLocks noGrp="1"/>
          </p:cNvSpPr>
          <p:nvPr>
            <p:ph type="body" sz="quarter" idx="16" hasCustomPrompt="1"/>
          </p:nvPr>
        </p:nvSpPr>
        <p:spPr>
          <a:xfrm>
            <a:off x="9228157"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5" name="Text Placeholder 25"/>
          <p:cNvSpPr>
            <a:spLocks noGrp="1"/>
          </p:cNvSpPr>
          <p:nvPr>
            <p:ph type="body" sz="quarter" idx="17" hasCustomPrompt="1"/>
          </p:nvPr>
        </p:nvSpPr>
        <p:spPr>
          <a:xfrm>
            <a:off x="6723190"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theme" Target="../theme/theme1.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587680-F485-A944-B74B-98B26E054E49}" type="datetimeFigureOut">
              <a:rPr lang="en-US" smtClean="0"/>
              <a:t>4/29/2020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004C27-DD68-9D4F-8D80-21602C2A289B}" type="slidenum">
              <a:rPr lang="en-US" smtClean="0"/>
              <a:t>‹#›</a:t>
            </a:fld>
            <a:endParaRPr lang="en-US" dirty="0"/>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722" r:id="rId1"/>
    <p:sldLayoutId id="2147483760" r:id="rId2"/>
    <p:sldLayoutId id="2147483714" r:id="rId3"/>
    <p:sldLayoutId id="2147483700" r:id="rId4"/>
    <p:sldLayoutId id="2147483766" r:id="rId5"/>
    <p:sldLayoutId id="2147483762" r:id="rId6"/>
    <p:sldLayoutId id="2147483742" r:id="rId7"/>
    <p:sldLayoutId id="2147483743" r:id="rId8"/>
    <p:sldLayoutId id="2147483710" r:id="rId9"/>
    <p:sldLayoutId id="2147483771" r:id="rId10"/>
    <p:sldLayoutId id="2147483775" r:id="rId11"/>
    <p:sldLayoutId id="2147483745" r:id="rId12"/>
    <p:sldLayoutId id="2147483707" r:id="rId13"/>
    <p:sldLayoutId id="2147483744" r:id="rId14"/>
    <p:sldLayoutId id="2147483720" r:id="rId15"/>
    <p:sldLayoutId id="2147483701" r:id="rId16"/>
    <p:sldLayoutId id="2147483698" r:id="rId17"/>
    <p:sldLayoutId id="2147483716" r:id="rId18"/>
    <p:sldLayoutId id="2147483715" r:id="rId19"/>
    <p:sldLayoutId id="2147483708" r:id="rId20"/>
    <p:sldLayoutId id="2147483719" r:id="rId21"/>
    <p:sldLayoutId id="2147483718" r:id="rId22"/>
    <p:sldLayoutId id="2147483723" r:id="rId23"/>
    <p:sldLayoutId id="2147483725" r:id="rId24"/>
    <p:sldLayoutId id="2147483721" r:id="rId25"/>
    <p:sldLayoutId id="2147483706" r:id="rId26"/>
    <p:sldLayoutId id="2147483765" r:id="rId27"/>
    <p:sldLayoutId id="2147483764" r:id="rId28"/>
    <p:sldLayoutId id="2147483773" r:id="rId29"/>
    <p:sldLayoutId id="2147483736" r:id="rId30"/>
    <p:sldLayoutId id="2147483703" r:id="rId31"/>
    <p:sldLayoutId id="2147483699" r:id="rId32"/>
    <p:sldLayoutId id="2147483776" r:id="rId33"/>
    <p:sldLayoutId id="2147483711" r:id="rId34"/>
    <p:sldLayoutId id="2147483768" r:id="rId35"/>
    <p:sldLayoutId id="2147483769" r:id="rId36"/>
    <p:sldLayoutId id="2147483770" r:id="rId37"/>
    <p:sldLayoutId id="2147483704" r:id="rId38"/>
    <p:sldLayoutId id="2147483738" r:id="rId39"/>
    <p:sldLayoutId id="2147483739" r:id="rId40"/>
    <p:sldLayoutId id="2147483741" r:id="rId41"/>
    <p:sldLayoutId id="2147483686" r:id="rId42"/>
    <p:sldLayoutId id="2147483755" r:id="rId43"/>
    <p:sldLayoutId id="2147483756" r:id="rId44"/>
    <p:sldLayoutId id="2147483753" r:id="rId45"/>
    <p:sldLayoutId id="2147483746" r:id="rId46"/>
    <p:sldLayoutId id="2147483772" r:id="rId47"/>
    <p:sldLayoutId id="2147483734" r:id="rId48"/>
    <p:sldLayoutId id="2147483747" r:id="rId49"/>
    <p:sldLayoutId id="2147483767" r:id="rId50"/>
    <p:sldLayoutId id="2147483774" r:id="rId51"/>
    <p:sldLayoutId id="2147483748" r:id="rId52"/>
    <p:sldLayoutId id="2147483749" r:id="rId53"/>
    <p:sldLayoutId id="2147483750" r:id="rId54"/>
    <p:sldLayoutId id="2147483751" r:id="rId55"/>
    <p:sldLayoutId id="2147483752" r:id="rId56"/>
    <p:sldLayoutId id="2147483687" r:id="rId57"/>
    <p:sldLayoutId id="2147483754" r:id="rId58"/>
    <p:sldLayoutId id="2147483740" r:id="rId59"/>
    <p:sldLayoutId id="2147483705" r:id="rId60"/>
    <p:sldLayoutId id="2147483737" r:id="rId61"/>
    <p:sldLayoutId id="2147483735" r:id="rId62"/>
    <p:sldLayoutId id="2147483709" r:id="rId63"/>
    <p:sldLayoutId id="2147483717" r:id="rId64"/>
    <p:sldLayoutId id="2147483654" r:id="rId65"/>
  </p:sldLayoutIdLst>
  <p:txStyles>
    <p:titleStyle>
      <a:lvl1pPr algn="l" defTabSz="914400" rtl="0" eaLnBrk="1" latinLnBrk="0" hangingPunct="1">
        <a:lnSpc>
          <a:spcPct val="90000"/>
        </a:lnSpc>
        <a:spcBef>
          <a:spcPct val="0"/>
        </a:spcBef>
        <a:buNone/>
        <a:defRPr sz="48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www.socketloop.com/blogs/currencies-of-life-revenue-is-vanity-profit-is-sanity-free-cash-flow-is-king-and-compouding-cash-is-queen" TargetMode="External"/><Relationship Id="rId2" Type="http://schemas.openxmlformats.org/officeDocument/2006/relationships/image" Target="../media/image30.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www.gov.uk/paye-for-employers" TargetMode="External"/><Relationship Id="rId1" Type="http://schemas.openxmlformats.org/officeDocument/2006/relationships/slideLayout" Target="../slideLayouts/slideLayout54.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www.revenue.ie/en/employing-people/paye-modernisation/index.aspx" TargetMode="External"/><Relationship Id="rId1" Type="http://schemas.openxmlformats.org/officeDocument/2006/relationships/slideLayout" Target="../slideLayouts/slideLayout54.xml"/></Relationships>
</file>

<file path=ppt/slides/_rels/slide16.xml.rels><?xml version="1.0" encoding="UTF-8" standalone="yes"?>
<Relationships xmlns="http://schemas.openxmlformats.org/package/2006/relationships"><Relationship Id="rId3" Type="http://schemas.openxmlformats.org/officeDocument/2006/relationships/hyperlink" Target="https://www.cannalawblog.com/what-to-look-for-in-an-cannabis-accountant/" TargetMode="External"/><Relationship Id="rId2" Type="http://schemas.openxmlformats.org/officeDocument/2006/relationships/image" Target="../media/image36.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hyperlink" Target="https://kenyaemploymentlaw.com/2016/06/06/separation-part-ii/" TargetMode="External"/><Relationship Id="rId2" Type="http://schemas.openxmlformats.org/officeDocument/2006/relationships/image" Target="../media/image39.jp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8" Type="http://schemas.openxmlformats.org/officeDocument/2006/relationships/hyperlink" Target="http://regardingnannies.com/tag/cindy-wilkinson/" TargetMode="External"/><Relationship Id="rId3" Type="http://schemas.openxmlformats.org/officeDocument/2006/relationships/hyperlink" Target="https://www.gov.uk/maternity-pay-leave" TargetMode="External"/><Relationship Id="rId7" Type="http://schemas.openxmlformats.org/officeDocument/2006/relationships/image" Target="../media/image41.jpeg"/><Relationship Id="rId2" Type="http://schemas.openxmlformats.org/officeDocument/2006/relationships/hyperlink" Target="https://www.gov.uk/taking-sick-leave" TargetMode="External"/><Relationship Id="rId1" Type="http://schemas.openxmlformats.org/officeDocument/2006/relationships/slideLayout" Target="../slideLayouts/slideLayout33.xml"/><Relationship Id="rId6" Type="http://schemas.openxmlformats.org/officeDocument/2006/relationships/image" Target="../media/image40.png"/><Relationship Id="rId5" Type="http://schemas.openxmlformats.org/officeDocument/2006/relationships/hyperlink" Target="https://www.gov.uk/paternity-pay-leave" TargetMode="External"/><Relationship Id="rId4" Type="http://schemas.openxmlformats.org/officeDocument/2006/relationships/hyperlink" Target="https://www.gov.uk/paternity-pay-leave/eligibility"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hyperlink" Target="http://strategic-hcm.blogspot.com/2008_05_01_archive.html" TargetMode="External"/><Relationship Id="rId2" Type="http://schemas.openxmlformats.org/officeDocument/2006/relationships/hyperlink" Target="https://www.gov.uk/government/news/flexible-working-rights-extended-to-more-than-20-million" TargetMode="External"/><Relationship Id="rId1" Type="http://schemas.openxmlformats.org/officeDocument/2006/relationships/slideLayout" Target="../slideLayouts/slideLayout33.xml"/><Relationship Id="rId6" Type="http://schemas.openxmlformats.org/officeDocument/2006/relationships/image" Target="../media/image44.gif"/><Relationship Id="rId5" Type="http://schemas.openxmlformats.org/officeDocument/2006/relationships/image" Target="../media/image43.png"/><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hyperlink" Target="https://www.gov.ie/en/service/apply-for-maternity-benefit/" TargetMode="External"/><Relationship Id="rId2" Type="http://schemas.openxmlformats.org/officeDocument/2006/relationships/hyperlink" Target="https://www.gov.ie/en/service/ddf6e3-illness-benefit/" TargetMode="External"/><Relationship Id="rId1" Type="http://schemas.openxmlformats.org/officeDocument/2006/relationships/slideLayout" Target="../slideLayouts/slideLayout33.xml"/><Relationship Id="rId6" Type="http://schemas.openxmlformats.org/officeDocument/2006/relationships/hyperlink" Target="https://pixabay.com/en/pink-mom-mommy-baby-stroller-739154/" TargetMode="External"/><Relationship Id="rId5" Type="http://schemas.openxmlformats.org/officeDocument/2006/relationships/image" Target="../media/image46.jpeg"/><Relationship Id="rId4"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hyperlink" Target="https://www.vexels.com/vectors/preview/111724/soccer-player-vector" TargetMode="External"/><Relationship Id="rId2" Type="http://schemas.openxmlformats.org/officeDocument/2006/relationships/hyperlink" Target="https://www.gov.ie/en/service/apply-for-paternity-benefit/" TargetMode="External"/><Relationship Id="rId1" Type="http://schemas.openxmlformats.org/officeDocument/2006/relationships/slideLayout" Target="../slideLayouts/slideLayout33.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hyperlink" Target="https://ar.wikipedia.org/wiki/%D9%85%D9%84%D9%81:Gnome-face-sick.svg" TargetMode="External"/><Relationship Id="rId2" Type="http://schemas.openxmlformats.org/officeDocument/2006/relationships/image" Target="../media/image49.png"/><Relationship Id="rId1" Type="http://schemas.openxmlformats.org/officeDocument/2006/relationships/slideLayout" Target="../slideLayouts/slideLayout44.xml"/></Relationships>
</file>

<file path=ppt/slides/_rels/slide27.xml.rels><?xml version="1.0" encoding="UTF-8" standalone="yes"?>
<Relationships xmlns="http://schemas.openxmlformats.org/package/2006/relationships"><Relationship Id="rId3" Type="http://schemas.openxmlformats.org/officeDocument/2006/relationships/hyperlink" Target="http://4closurefraud.org/2013/04/28/loans-borrowed-against-pensions-squeeze-retirees/" TargetMode="External"/><Relationship Id="rId2" Type="http://schemas.openxmlformats.org/officeDocument/2006/relationships/image" Target="../media/image50.pn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3" Type="http://schemas.openxmlformats.org/officeDocument/2006/relationships/hyperlink" Target="https://www.moneyadviceservice.org.uk/en/tools/workplace-pension-contribution-calculator" TargetMode="External"/><Relationship Id="rId2" Type="http://schemas.openxmlformats.org/officeDocument/2006/relationships/hyperlink" Target="https://www.gov.uk/employers-workplace-pensions-rules" TargetMode="External"/><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hyperlink" Target="https://www.pensionadvice.ie/categories/employers-obligations/#what-are-your-obligations-as-an-employer"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3" Type="http://schemas.openxmlformats.org/officeDocument/2006/relationships/hyperlink" Target="https://en.wikipedia.org/wiki/File:Flag_of_the_United_Kingdom_(3-5).svg" TargetMode="External"/><Relationship Id="rId2" Type="http://schemas.openxmlformats.org/officeDocument/2006/relationships/image" Target="../media/image53.png"/><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2" Type="http://schemas.openxmlformats.org/officeDocument/2006/relationships/hyperlink" Target="https://www.gov.uk/guidance/salary-sacrifice-and-the-effects-on-paye" TargetMode="Externa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hyperlink" Target="https://www.peoplematters.in/article/retention/why-employee-well-being-is-an-integral-part-of-business-6840" TargetMode="External"/><Relationship Id="rId2" Type="http://schemas.openxmlformats.org/officeDocument/2006/relationships/image" Target="../media/image54.jpeg"/><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9.png"/><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hyperlink" Target="https://2012books.lardbucket.org/books/an-introduction-to-organizational-communication/s12-recruiting-socializing-and-dis.html" TargetMode="External"/><Relationship Id="rId2" Type="http://schemas.openxmlformats.org/officeDocument/2006/relationships/image" Target="../media/image27.jpeg"/><Relationship Id="rId1" Type="http://schemas.openxmlformats.org/officeDocument/2006/relationships/slideLayout" Target="../slideLayouts/slideLayout44.xml"/></Relationships>
</file>

<file path=ppt/slides/_rels/slide8.xml.rels><?xml version="1.0" encoding="UTF-8" standalone="yes"?>
<Relationships xmlns="http://schemas.openxmlformats.org/package/2006/relationships"><Relationship Id="rId3" Type="http://schemas.openxmlformats.org/officeDocument/2006/relationships/hyperlink" Target="https://www.maxpixel.net/Business-Euro-Banknotes-No-One-Paper-Counting-3125587" TargetMode="External"/><Relationship Id="rId2" Type="http://schemas.openxmlformats.org/officeDocument/2006/relationships/image" Target="../media/image28.jpg"/><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344385" y="2505694"/>
            <a:ext cx="3916720" cy="2742961"/>
          </a:xfrm>
        </p:spPr>
        <p:txBody>
          <a:bodyPr>
            <a:normAutofit lnSpcReduction="10000"/>
          </a:bodyPr>
          <a:lstStyle/>
          <a:p>
            <a:r>
              <a:rPr lang="en-US" sz="2800" b="1" dirty="0">
                <a:solidFill>
                  <a:srgbClr val="CE1779"/>
                </a:solidFill>
              </a:rPr>
              <a:t>MODULE 3: </a:t>
            </a:r>
            <a:r>
              <a:rPr lang="en-US" b="1" dirty="0"/>
              <a:t>	</a:t>
            </a:r>
          </a:p>
          <a:p>
            <a:pPr>
              <a:lnSpc>
                <a:spcPct val="100000"/>
              </a:lnSpc>
            </a:pPr>
            <a:endParaRPr lang="en-US" sz="300" b="1" dirty="0"/>
          </a:p>
          <a:p>
            <a:pPr>
              <a:lnSpc>
                <a:spcPct val="100000"/>
              </a:lnSpc>
              <a:spcBef>
                <a:spcPts val="0"/>
              </a:spcBef>
            </a:pPr>
            <a:r>
              <a:rPr lang="en-US" sz="3300" b="1" dirty="0"/>
              <a:t>WHAT RESOURCES WILL YOU NEED to TAKE ON YOUR FIRST EMPLOYEE?</a:t>
            </a:r>
          </a:p>
        </p:txBody>
      </p:sp>
      <p:pic>
        <p:nvPicPr>
          <p:cNvPr id="21" name="Picture Placeholder 20" descr="A clock on a table&#10;&#10;Description automatically generated">
            <a:extLst>
              <a:ext uri="{FF2B5EF4-FFF2-40B4-BE49-F238E27FC236}">
                <a16:creationId xmlns:a16="http://schemas.microsoft.com/office/drawing/2014/main" id="{D8937857-520B-2542-BE82-4A37B8E49086}"/>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112550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46442" y="500519"/>
            <a:ext cx="3522054" cy="2425550"/>
          </a:xfrm>
        </p:spPr>
        <p:txBody>
          <a:bodyPr>
            <a:noAutofit/>
          </a:bodyPr>
          <a:lstStyle/>
          <a:p>
            <a:r>
              <a:rPr lang="en-IE" dirty="0"/>
              <a:t>THINGS TO REMEMBER – </a:t>
            </a:r>
            <a:r>
              <a:rPr lang="en-IE" dirty="0">
                <a:solidFill>
                  <a:srgbClr val="CE1779"/>
                </a:solidFill>
              </a:rPr>
              <a:t>CASH FLOW</a:t>
            </a:r>
            <a:r>
              <a:rPr lang="en-IE" dirty="0"/>
              <a:t>.. </a:t>
            </a:r>
            <a:endParaRPr lang="en-IE" dirty="0">
              <a:effectLst/>
            </a:endParaRPr>
          </a:p>
        </p:txBody>
      </p:sp>
      <p:sp>
        <p:nvSpPr>
          <p:cNvPr id="7" name="Text Placeholder 6"/>
          <p:cNvSpPr>
            <a:spLocks noGrp="1"/>
          </p:cNvSpPr>
          <p:nvPr>
            <p:ph type="body" sz="quarter" idx="15"/>
          </p:nvPr>
        </p:nvSpPr>
        <p:spPr>
          <a:xfrm>
            <a:off x="3279228" y="537318"/>
            <a:ext cx="7649046" cy="5077098"/>
          </a:xfrm>
        </p:spPr>
        <p:txBody>
          <a:bodyPr/>
          <a:lstStyle/>
          <a:p>
            <a:pPr marL="457200" indent="-457200">
              <a:buClr>
                <a:srgbClr val="6D6E6C"/>
              </a:buClr>
              <a:buFont typeface="+mj-lt"/>
              <a:buAutoNum type="arabicPeriod"/>
            </a:pPr>
            <a:r>
              <a:rPr lang="en-IE" dirty="0"/>
              <a:t>Many </a:t>
            </a:r>
            <a:r>
              <a:rPr lang="en-IE" b="1" dirty="0">
                <a:solidFill>
                  <a:srgbClr val="CE1779"/>
                </a:solidFill>
              </a:rPr>
              <a:t>self-employed people take their salary when cash flow allows</a:t>
            </a:r>
            <a:r>
              <a:rPr lang="en-IE" dirty="0"/>
              <a:t>, which may be irregular or delayed. However, your employee will expect their salary in full, on a fixed date each month. </a:t>
            </a:r>
            <a:br>
              <a:rPr lang="en-IE" dirty="0"/>
            </a:br>
            <a:br>
              <a:rPr lang="en-IE" dirty="0"/>
            </a:br>
            <a:r>
              <a:rPr lang="en-IE" dirty="0"/>
              <a:t>There is no flexibility to reduce their payment even it has been a quiet month! </a:t>
            </a:r>
          </a:p>
          <a:p>
            <a:pPr>
              <a:buClr>
                <a:srgbClr val="CE1779"/>
              </a:buClr>
            </a:pPr>
            <a:endParaRPr lang="en-IE" dirty="0"/>
          </a:p>
        </p:txBody>
      </p:sp>
      <p:pic>
        <p:nvPicPr>
          <p:cNvPr id="8" name="Picture 7" descr="A picture containing table&#10;&#10;Description automatically generated">
            <a:extLst>
              <a:ext uri="{FF2B5EF4-FFF2-40B4-BE49-F238E27FC236}">
                <a16:creationId xmlns:a16="http://schemas.microsoft.com/office/drawing/2014/main" id="{7051816B-51D8-41BF-9AA8-F0077BE77731}"/>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8819666" y="3321447"/>
            <a:ext cx="3372334" cy="2523429"/>
          </a:xfrm>
          <a:prstGeom prst="rect">
            <a:avLst/>
          </a:prstGeom>
        </p:spPr>
      </p:pic>
      <p:sp>
        <p:nvSpPr>
          <p:cNvPr id="5" name="Rectangle 4">
            <a:extLst>
              <a:ext uri="{FF2B5EF4-FFF2-40B4-BE49-F238E27FC236}">
                <a16:creationId xmlns:a16="http://schemas.microsoft.com/office/drawing/2014/main" id="{2A358863-4031-4ECF-A4C5-3DC4AE3EB5C9}"/>
              </a:ext>
            </a:extLst>
          </p:cNvPr>
          <p:cNvSpPr/>
          <p:nvPr/>
        </p:nvSpPr>
        <p:spPr>
          <a:xfrm>
            <a:off x="3279228" y="3429000"/>
            <a:ext cx="5325224" cy="2308324"/>
          </a:xfrm>
          <a:prstGeom prst="rect">
            <a:avLst/>
          </a:prstGeom>
        </p:spPr>
        <p:txBody>
          <a:bodyPr wrap="square">
            <a:spAutoFit/>
          </a:bodyPr>
          <a:lstStyle/>
          <a:p>
            <a:pPr algn="just">
              <a:buClr>
                <a:srgbClr val="CE1779"/>
              </a:buClr>
            </a:pPr>
            <a:endParaRPr lang="en-IE" sz="2400" dirty="0"/>
          </a:p>
          <a:p>
            <a:pPr algn="just">
              <a:buClr>
                <a:srgbClr val="CE1779"/>
              </a:buClr>
            </a:pPr>
            <a:r>
              <a:rPr lang="en-IE" sz="2400" dirty="0">
                <a:solidFill>
                  <a:srgbClr val="6D6E6C"/>
                </a:solidFill>
              </a:rPr>
              <a:t>2. Cash Flow – it is worthwhile to </a:t>
            </a:r>
            <a:r>
              <a:rPr lang="en-IE" sz="2400" b="1" dirty="0">
                <a:solidFill>
                  <a:srgbClr val="CE1779"/>
                </a:solidFill>
              </a:rPr>
              <a:t>review your cash flow for the last 12 months and prepare a new projection </a:t>
            </a:r>
            <a:r>
              <a:rPr lang="en-IE" sz="2400" dirty="0">
                <a:solidFill>
                  <a:srgbClr val="6D6E6C"/>
                </a:solidFill>
              </a:rPr>
              <a:t>factoring in the workload and expected payments. Look for peaks and troughs. </a:t>
            </a:r>
          </a:p>
        </p:txBody>
      </p:sp>
    </p:spTree>
    <p:extLst>
      <p:ext uri="{BB962C8B-B14F-4D97-AF65-F5344CB8AC3E}">
        <p14:creationId xmlns:p14="http://schemas.microsoft.com/office/powerpoint/2010/main" val="1304051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46442" y="500519"/>
            <a:ext cx="3522054" cy="2425550"/>
          </a:xfrm>
        </p:spPr>
        <p:txBody>
          <a:bodyPr>
            <a:noAutofit/>
          </a:bodyPr>
          <a:lstStyle/>
          <a:p>
            <a:r>
              <a:rPr lang="en-US" dirty="0"/>
              <a:t>TYPICAL                 INCOME OF                A SMALL BUSINESS</a:t>
            </a:r>
          </a:p>
        </p:txBody>
      </p:sp>
      <p:pic>
        <p:nvPicPr>
          <p:cNvPr id="3" name="Picture 2" descr="A close up of a map&#10;&#10;Description automatically generated">
            <a:extLst>
              <a:ext uri="{FF2B5EF4-FFF2-40B4-BE49-F238E27FC236}">
                <a16:creationId xmlns:a16="http://schemas.microsoft.com/office/drawing/2014/main" id="{40566C22-C2A7-A143-BE10-57F6966D917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987731" y="336133"/>
            <a:ext cx="8757827" cy="5622878"/>
          </a:xfrm>
          <a:prstGeom prst="rect">
            <a:avLst/>
          </a:prstGeom>
        </p:spPr>
      </p:pic>
    </p:spTree>
    <p:extLst>
      <p:ext uri="{BB962C8B-B14F-4D97-AF65-F5344CB8AC3E}">
        <p14:creationId xmlns:p14="http://schemas.microsoft.com/office/powerpoint/2010/main" val="7120589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46442" y="500519"/>
            <a:ext cx="2561801" cy="2425550"/>
          </a:xfrm>
        </p:spPr>
        <p:txBody>
          <a:bodyPr>
            <a:noAutofit/>
          </a:bodyPr>
          <a:lstStyle/>
          <a:p>
            <a:r>
              <a:rPr lang="en-US" dirty="0"/>
              <a:t>A TYPICAL CASH FLOW CYCLE</a:t>
            </a:r>
          </a:p>
        </p:txBody>
      </p:sp>
      <p:sp>
        <p:nvSpPr>
          <p:cNvPr id="3" name="Rectangle 2">
            <a:extLst>
              <a:ext uri="{FF2B5EF4-FFF2-40B4-BE49-F238E27FC236}">
                <a16:creationId xmlns:a16="http://schemas.microsoft.com/office/drawing/2014/main" id="{69CEFF91-30AD-5F4D-BFBC-5782C4374CEB}"/>
              </a:ext>
            </a:extLst>
          </p:cNvPr>
          <p:cNvSpPr/>
          <p:nvPr/>
        </p:nvSpPr>
        <p:spPr>
          <a:xfrm>
            <a:off x="2215792" y="5582366"/>
            <a:ext cx="9593925" cy="646331"/>
          </a:xfrm>
          <a:prstGeom prst="rect">
            <a:avLst/>
          </a:prstGeom>
        </p:spPr>
        <p:txBody>
          <a:bodyPr wrap="square">
            <a:spAutoFit/>
          </a:bodyPr>
          <a:lstStyle/>
          <a:p>
            <a:r>
              <a:rPr lang="en-IE" dirty="0">
                <a:solidFill>
                  <a:schemeClr val="tx1">
                    <a:lumMod val="65000"/>
                    <a:lumOff val="35000"/>
                  </a:schemeClr>
                </a:solidFill>
              </a:rPr>
              <a:t>It’s worth looking back at your cash flow over the last year and trying to predict your workload and cash position for the next 12 months. </a:t>
            </a:r>
            <a:r>
              <a:rPr lang="en-IE" i="1" dirty="0">
                <a:solidFill>
                  <a:schemeClr val="tx1">
                    <a:lumMod val="65000"/>
                    <a:lumOff val="35000"/>
                  </a:schemeClr>
                </a:solidFill>
              </a:rPr>
              <a:t>Use our simple template in Resources Module 3.</a:t>
            </a:r>
            <a:endParaRPr lang="en-IE" dirty="0">
              <a:solidFill>
                <a:schemeClr val="tx1">
                  <a:lumMod val="65000"/>
                  <a:lumOff val="35000"/>
                </a:schemeClr>
              </a:solidFill>
            </a:endParaRPr>
          </a:p>
        </p:txBody>
      </p:sp>
      <p:pic>
        <p:nvPicPr>
          <p:cNvPr id="5" name="Picture 4" descr="A picture containing text&#10;&#10;Description automatically generated">
            <a:extLst>
              <a:ext uri="{FF2B5EF4-FFF2-40B4-BE49-F238E27FC236}">
                <a16:creationId xmlns:a16="http://schemas.microsoft.com/office/drawing/2014/main" id="{0098526E-19DF-3044-9272-CF9CF896B51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706456" y="237153"/>
            <a:ext cx="8039102" cy="5345213"/>
          </a:xfrm>
          <a:prstGeom prst="rect">
            <a:avLst/>
          </a:prstGeom>
        </p:spPr>
      </p:pic>
    </p:spTree>
    <p:extLst>
      <p:ext uri="{BB962C8B-B14F-4D97-AF65-F5344CB8AC3E}">
        <p14:creationId xmlns:p14="http://schemas.microsoft.com/office/powerpoint/2010/main" val="34178803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A computer sitting on top of a table&#10;&#10;Description automatically generated">
            <a:extLst>
              <a:ext uri="{FF2B5EF4-FFF2-40B4-BE49-F238E27FC236}">
                <a16:creationId xmlns:a16="http://schemas.microsoft.com/office/drawing/2014/main" id="{BACD334A-9757-2749-9655-5BB3E3D861EB}"/>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b="-70"/>
          <a:stretch/>
        </p:blipFill>
        <p:spPr>
          <a:xfrm flipH="1">
            <a:off x="6325641" y="4724"/>
            <a:ext cx="5850251" cy="6782936"/>
          </a:xfrm>
        </p:spPr>
      </p:pic>
      <p:sp>
        <p:nvSpPr>
          <p:cNvPr id="9" name="Text Placeholder 8">
            <a:extLst>
              <a:ext uri="{FF2B5EF4-FFF2-40B4-BE49-F238E27FC236}">
                <a16:creationId xmlns:a16="http://schemas.microsoft.com/office/drawing/2014/main" id="{B596032E-DC89-C248-96DA-7DB32B90D31A}"/>
              </a:ext>
            </a:extLst>
          </p:cNvPr>
          <p:cNvSpPr>
            <a:spLocks noGrp="1"/>
          </p:cNvSpPr>
          <p:nvPr>
            <p:ph type="body" sz="quarter" idx="16"/>
          </p:nvPr>
        </p:nvSpPr>
        <p:spPr>
          <a:xfrm>
            <a:off x="823804" y="512552"/>
            <a:ext cx="7849950" cy="697353"/>
          </a:xfrm>
        </p:spPr>
        <p:txBody>
          <a:bodyPr>
            <a:noAutofit/>
          </a:bodyPr>
          <a:lstStyle/>
          <a:p>
            <a:pPr algn="l"/>
            <a:r>
              <a:rPr lang="en-IE" dirty="0"/>
              <a:t>THINGS TO REMEMBER – NATIONAL INSURANCE AND INCOME TAX</a:t>
            </a:r>
          </a:p>
          <a:p>
            <a:pPr algn="l"/>
            <a:endParaRPr lang="en-US" dirty="0"/>
          </a:p>
        </p:txBody>
      </p:sp>
      <p:sp>
        <p:nvSpPr>
          <p:cNvPr id="10" name="Text Placeholder 9">
            <a:extLst>
              <a:ext uri="{FF2B5EF4-FFF2-40B4-BE49-F238E27FC236}">
                <a16:creationId xmlns:a16="http://schemas.microsoft.com/office/drawing/2014/main" id="{4E705325-BEB1-8741-8BD6-6F39866FA5B0}"/>
              </a:ext>
            </a:extLst>
          </p:cNvPr>
          <p:cNvSpPr>
            <a:spLocks noGrp="1"/>
          </p:cNvSpPr>
          <p:nvPr>
            <p:ph type="body" sz="quarter" idx="17"/>
          </p:nvPr>
        </p:nvSpPr>
        <p:spPr>
          <a:xfrm>
            <a:off x="823803" y="2049331"/>
            <a:ext cx="5501837" cy="3947440"/>
          </a:xfrm>
        </p:spPr>
        <p:txBody>
          <a:bodyPr/>
          <a:lstStyle/>
          <a:p>
            <a:pPr algn="just"/>
            <a:r>
              <a:rPr lang="en-IE" dirty="0"/>
              <a:t>As the employer, you are responsible for complying with national laws and ensuring income tax and National Insurance is paid for your new employee. Failure to do so could lead to penalties.  </a:t>
            </a:r>
          </a:p>
          <a:p>
            <a:pPr algn="just"/>
            <a:r>
              <a:rPr lang="en-IE" dirty="0"/>
              <a:t>Each month it’s your responsibility as the employer, that the correct income tax and National Insurance deductions are made. You will also pay employer’s National Insurance for your employee. Each country has a different system. </a:t>
            </a:r>
            <a:endParaRPr lang="en-US" dirty="0"/>
          </a:p>
        </p:txBody>
      </p:sp>
    </p:spTree>
    <p:extLst>
      <p:ext uri="{BB962C8B-B14F-4D97-AF65-F5344CB8AC3E}">
        <p14:creationId xmlns:p14="http://schemas.microsoft.com/office/powerpoint/2010/main" val="2689448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screenshot of a social media post&#10;&#10;Description automatically generated">
            <a:hlinkClick r:id="rId2"/>
            <a:extLst>
              <a:ext uri="{FF2B5EF4-FFF2-40B4-BE49-F238E27FC236}">
                <a16:creationId xmlns:a16="http://schemas.microsoft.com/office/drawing/2014/main" id="{75434FE5-0C34-A347-9B52-0873610EF5AB}"/>
              </a:ext>
            </a:extLst>
          </p:cNvPr>
          <p:cNvPicPr>
            <a:picLocks noGrp="1" noChangeAspect="1"/>
          </p:cNvPicPr>
          <p:nvPr>
            <p:ph type="pic" sz="quarter" idx="15"/>
          </p:nvPr>
        </p:nvPicPr>
        <p:blipFill rotWithShape="1">
          <a:blip r:embed="rId3" cstate="screen">
            <a:extLst>
              <a:ext uri="{28A0092B-C50C-407E-A947-70E740481C1C}">
                <a14:useLocalDpi xmlns:a14="http://schemas.microsoft.com/office/drawing/2010/main"/>
              </a:ext>
            </a:extLst>
          </a:blip>
          <a:srcRect t="-661"/>
          <a:stretch/>
        </p:blipFill>
        <p:spPr>
          <a:xfrm>
            <a:off x="8802435" y="1223694"/>
            <a:ext cx="3389565" cy="4033653"/>
          </a:xfrm>
        </p:spPr>
      </p:pic>
      <p:sp>
        <p:nvSpPr>
          <p:cNvPr id="8" name="Text Placeholder 7">
            <a:extLst>
              <a:ext uri="{FF2B5EF4-FFF2-40B4-BE49-F238E27FC236}">
                <a16:creationId xmlns:a16="http://schemas.microsoft.com/office/drawing/2014/main" id="{A7796685-C94A-C547-BA73-C860C7CE5600}"/>
              </a:ext>
            </a:extLst>
          </p:cNvPr>
          <p:cNvSpPr>
            <a:spLocks noGrp="1"/>
          </p:cNvSpPr>
          <p:nvPr>
            <p:ph type="body" sz="quarter" idx="16"/>
          </p:nvPr>
        </p:nvSpPr>
        <p:spPr/>
        <p:txBody>
          <a:bodyPr/>
          <a:lstStyle/>
          <a:p>
            <a:r>
              <a:rPr lang="en-US" dirty="0"/>
              <a:t>UK</a:t>
            </a:r>
          </a:p>
        </p:txBody>
      </p:sp>
      <p:sp>
        <p:nvSpPr>
          <p:cNvPr id="9" name="Text Placeholder 8">
            <a:extLst>
              <a:ext uri="{FF2B5EF4-FFF2-40B4-BE49-F238E27FC236}">
                <a16:creationId xmlns:a16="http://schemas.microsoft.com/office/drawing/2014/main" id="{BC5E870D-4890-5D48-98F6-0D3FF33DCCAE}"/>
              </a:ext>
            </a:extLst>
          </p:cNvPr>
          <p:cNvSpPr>
            <a:spLocks noGrp="1"/>
          </p:cNvSpPr>
          <p:nvPr>
            <p:ph type="body" sz="quarter" idx="17"/>
          </p:nvPr>
        </p:nvSpPr>
        <p:spPr>
          <a:xfrm>
            <a:off x="643223" y="2398643"/>
            <a:ext cx="6168394" cy="3330653"/>
          </a:xfrm>
        </p:spPr>
        <p:txBody>
          <a:bodyPr/>
          <a:lstStyle/>
          <a:p>
            <a:r>
              <a:rPr lang="en-IE" sz="2400" dirty="0"/>
              <a:t>PAYE is HM Revenue and Customs’ (HMRC) system to collect Income Tax and National Insurance from employment. You need to register for PAYE if your employees are paid £118 or more a week, get expenses and benefits, have another job or get a pension. </a:t>
            </a:r>
          </a:p>
          <a:p>
            <a:endParaRPr lang="en-IE" sz="2400" dirty="0"/>
          </a:p>
          <a:p>
            <a:r>
              <a:rPr lang="en-IE" sz="2400" dirty="0"/>
              <a:t> </a:t>
            </a:r>
            <a:r>
              <a:rPr lang="en-IE" sz="2400" u="sng" dirty="0">
                <a:hlinkClick r:id="rId2"/>
              </a:rPr>
              <a:t>https://www.gov.uk/paye-for-employers</a:t>
            </a:r>
            <a:endParaRPr lang="en-IE" sz="2400" dirty="0"/>
          </a:p>
          <a:p>
            <a:endParaRPr lang="en-US" sz="2400" dirty="0"/>
          </a:p>
        </p:txBody>
      </p:sp>
    </p:spTree>
    <p:extLst>
      <p:ext uri="{BB962C8B-B14F-4D97-AF65-F5344CB8AC3E}">
        <p14:creationId xmlns:p14="http://schemas.microsoft.com/office/powerpoint/2010/main" val="3537978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A7796685-C94A-C547-BA73-C860C7CE5600}"/>
              </a:ext>
            </a:extLst>
          </p:cNvPr>
          <p:cNvSpPr>
            <a:spLocks noGrp="1"/>
          </p:cNvSpPr>
          <p:nvPr>
            <p:ph type="body" sz="quarter" idx="16"/>
          </p:nvPr>
        </p:nvSpPr>
        <p:spPr/>
        <p:txBody>
          <a:bodyPr/>
          <a:lstStyle/>
          <a:p>
            <a:r>
              <a:rPr lang="en-US" dirty="0"/>
              <a:t>IRELAND</a:t>
            </a:r>
          </a:p>
        </p:txBody>
      </p:sp>
      <p:sp>
        <p:nvSpPr>
          <p:cNvPr id="9" name="Text Placeholder 8">
            <a:extLst>
              <a:ext uri="{FF2B5EF4-FFF2-40B4-BE49-F238E27FC236}">
                <a16:creationId xmlns:a16="http://schemas.microsoft.com/office/drawing/2014/main" id="{BC5E870D-4890-5D48-98F6-0D3FF33DCCAE}"/>
              </a:ext>
            </a:extLst>
          </p:cNvPr>
          <p:cNvSpPr>
            <a:spLocks noGrp="1"/>
          </p:cNvSpPr>
          <p:nvPr>
            <p:ph type="body" sz="quarter" idx="17"/>
          </p:nvPr>
        </p:nvSpPr>
        <p:spPr>
          <a:xfrm>
            <a:off x="643223" y="2199861"/>
            <a:ext cx="6950273" cy="3330653"/>
          </a:xfrm>
        </p:spPr>
        <p:txBody>
          <a:bodyPr/>
          <a:lstStyle/>
          <a:p>
            <a:r>
              <a:rPr lang="en-IE" sz="2400" dirty="0"/>
              <a:t>Taxation in Ireland is usually done at the source, through a pay-as-you-earn (PAYE) system. Taxes are deducted monthly from the gross salary by the employers on behalf of the employees. The amount of tax depends on the income and personal circumstances of the individual and it includes: the income tax, Pay Related Social Insurance (PRSI) and the Universal Social Charge (USC).  A new system (PAYE Modernisation) was introduced in January 2019 –</a:t>
            </a:r>
          </a:p>
          <a:p>
            <a:r>
              <a:rPr lang="en-IE" sz="2400" dirty="0"/>
              <a:t> </a:t>
            </a:r>
            <a:r>
              <a:rPr lang="en-IE" sz="2400" u="sng" dirty="0">
                <a:hlinkClick r:id="rId2"/>
              </a:rPr>
              <a:t>https://www.revenue.ie/en/employing-people/paye-modernisation/index.aspx</a:t>
            </a:r>
            <a:r>
              <a:rPr lang="en-IE" sz="2400" dirty="0"/>
              <a:t>.</a:t>
            </a:r>
          </a:p>
        </p:txBody>
      </p:sp>
      <p:pic>
        <p:nvPicPr>
          <p:cNvPr id="5" name="Picture Placeholder 4" descr="A screenshot of a cell phone&#10;&#10;Description automatically generated">
            <a:extLst>
              <a:ext uri="{FF2B5EF4-FFF2-40B4-BE49-F238E27FC236}">
                <a16:creationId xmlns:a16="http://schemas.microsoft.com/office/drawing/2014/main" id="{05429FB2-FF7C-A046-9C83-C86908EF5CCA}"/>
              </a:ext>
            </a:extLst>
          </p:cNvPr>
          <p:cNvPicPr>
            <a:picLocks noGrp="1" noChangeAspect="1"/>
          </p:cNvPicPr>
          <p:nvPr>
            <p:ph type="pic" sz="quarter" idx="15"/>
          </p:nvPr>
        </p:nvPicPr>
        <p:blipFill rotWithShape="1">
          <a:blip r:embed="rId3" cstate="screen">
            <a:extLst>
              <a:ext uri="{28A0092B-C50C-407E-A947-70E740481C1C}">
                <a14:useLocalDpi xmlns:a14="http://schemas.microsoft.com/office/drawing/2010/main"/>
              </a:ext>
            </a:extLst>
          </a:blip>
          <a:srcRect t="-330"/>
          <a:stretch/>
        </p:blipFill>
        <p:spPr>
          <a:xfrm>
            <a:off x="8802435" y="1223694"/>
            <a:ext cx="3389565" cy="4033653"/>
          </a:xfrm>
        </p:spPr>
      </p:pic>
    </p:spTree>
    <p:extLst>
      <p:ext uri="{BB962C8B-B14F-4D97-AF65-F5344CB8AC3E}">
        <p14:creationId xmlns:p14="http://schemas.microsoft.com/office/powerpoint/2010/main" val="15404797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B596032E-DC89-C248-96DA-7DB32B90D31A}"/>
              </a:ext>
            </a:extLst>
          </p:cNvPr>
          <p:cNvSpPr>
            <a:spLocks noGrp="1"/>
          </p:cNvSpPr>
          <p:nvPr>
            <p:ph type="body" sz="quarter" idx="13"/>
          </p:nvPr>
        </p:nvSpPr>
        <p:spPr>
          <a:xfrm>
            <a:off x="876301" y="397565"/>
            <a:ext cx="5219699" cy="1307325"/>
          </a:xfrm>
        </p:spPr>
        <p:txBody>
          <a:bodyPr>
            <a:normAutofit fontScale="70000" lnSpcReduction="20000"/>
          </a:bodyPr>
          <a:lstStyle/>
          <a:p>
            <a:r>
              <a:rPr lang="en-IE" sz="5100" dirty="0"/>
              <a:t>THINGS TO REMEMBER – NATIONAL INSURANCE AND INCOME TAX</a:t>
            </a:r>
          </a:p>
          <a:p>
            <a:endParaRPr lang="en-US" dirty="0"/>
          </a:p>
        </p:txBody>
      </p:sp>
      <p:sp>
        <p:nvSpPr>
          <p:cNvPr id="10" name="Text Placeholder 9">
            <a:extLst>
              <a:ext uri="{FF2B5EF4-FFF2-40B4-BE49-F238E27FC236}">
                <a16:creationId xmlns:a16="http://schemas.microsoft.com/office/drawing/2014/main" id="{4E705325-BEB1-8741-8BD6-6F39866FA5B0}"/>
              </a:ext>
            </a:extLst>
          </p:cNvPr>
          <p:cNvSpPr>
            <a:spLocks noGrp="1"/>
          </p:cNvSpPr>
          <p:nvPr>
            <p:ph type="body" sz="quarter" idx="14"/>
          </p:nvPr>
        </p:nvSpPr>
        <p:spPr>
          <a:xfrm>
            <a:off x="493987" y="2117212"/>
            <a:ext cx="8040414" cy="3975101"/>
          </a:xfrm>
        </p:spPr>
        <p:txBody>
          <a:bodyPr/>
          <a:lstStyle/>
          <a:p>
            <a:pPr algn="just"/>
            <a:r>
              <a:rPr lang="en-IE" dirty="0"/>
              <a:t>Rather than set up your own payroll system, it may be more cost effective to subcontract this process. Many accountants and bookkeepers offer a payroll service, dealing with the paperwork, applying the relevant income tax and National Insurance deductions and providing a salary slip for your employee.  </a:t>
            </a:r>
          </a:p>
          <a:p>
            <a:pPr algn="just"/>
            <a:r>
              <a:rPr lang="en-IE" dirty="0"/>
              <a:t>Typically, this is a very worthwhile investment as for a relatively small fee it will ensure you stay compliant and focused on maximising your return on investment from your new employee. </a:t>
            </a:r>
          </a:p>
          <a:p>
            <a:endParaRPr lang="en-US" dirty="0"/>
          </a:p>
          <a:p>
            <a:endParaRPr lang="en-US" dirty="0"/>
          </a:p>
        </p:txBody>
      </p:sp>
      <p:pic>
        <p:nvPicPr>
          <p:cNvPr id="3" name="Picture 2" descr="A close up of an animal&#10;&#10;Description automatically generated">
            <a:extLst>
              <a:ext uri="{FF2B5EF4-FFF2-40B4-BE49-F238E27FC236}">
                <a16:creationId xmlns:a16="http://schemas.microsoft.com/office/drawing/2014/main" id="{8CEE15B3-0D0E-4AC5-BB36-7C24105E37C7}"/>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049407" y="3576144"/>
            <a:ext cx="2456057" cy="3112127"/>
          </a:xfrm>
          <a:prstGeom prst="rect">
            <a:avLst/>
          </a:prstGeom>
        </p:spPr>
      </p:pic>
    </p:spTree>
    <p:extLst>
      <p:ext uri="{BB962C8B-B14F-4D97-AF65-F5344CB8AC3E}">
        <p14:creationId xmlns:p14="http://schemas.microsoft.com/office/powerpoint/2010/main" val="22158216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IE" b="1" dirty="0"/>
              <a:t>3.4 </a:t>
            </a:r>
            <a:r>
              <a:rPr lang="en-US" sz="5400" b="1" dirty="0"/>
              <a:t>EMPLOYERS LIABILITY INSURANCE</a:t>
            </a:r>
            <a:r>
              <a:rPr lang="en-IE" sz="5400" dirty="0"/>
              <a:t> </a:t>
            </a:r>
            <a:endParaRPr lang="en-IE" dirty="0"/>
          </a:p>
          <a:p>
            <a:endParaRPr lang="en-IE" b="1" dirty="0"/>
          </a:p>
        </p:txBody>
      </p:sp>
    </p:spTree>
    <p:extLst>
      <p:ext uri="{BB962C8B-B14F-4D97-AF65-F5344CB8AC3E}">
        <p14:creationId xmlns:p14="http://schemas.microsoft.com/office/powerpoint/2010/main" val="19034004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B596032E-DC89-C248-96DA-7DB32B90D31A}"/>
              </a:ext>
            </a:extLst>
          </p:cNvPr>
          <p:cNvSpPr>
            <a:spLocks noGrp="1"/>
          </p:cNvSpPr>
          <p:nvPr>
            <p:ph type="body" sz="quarter" idx="16"/>
          </p:nvPr>
        </p:nvSpPr>
        <p:spPr>
          <a:xfrm>
            <a:off x="6182140" y="503583"/>
            <a:ext cx="5279028" cy="1013369"/>
          </a:xfrm>
        </p:spPr>
        <p:txBody>
          <a:bodyPr>
            <a:noAutofit/>
          </a:bodyPr>
          <a:lstStyle/>
          <a:p>
            <a:pPr algn="r"/>
            <a:r>
              <a:rPr lang="en-US" dirty="0"/>
              <a:t>EMPLOYERS LIABILITY INSURANCE</a:t>
            </a:r>
            <a:endParaRPr lang="en-IE" dirty="0"/>
          </a:p>
        </p:txBody>
      </p:sp>
      <p:sp>
        <p:nvSpPr>
          <p:cNvPr id="10" name="Text Placeholder 9">
            <a:extLst>
              <a:ext uri="{FF2B5EF4-FFF2-40B4-BE49-F238E27FC236}">
                <a16:creationId xmlns:a16="http://schemas.microsoft.com/office/drawing/2014/main" id="{4E705325-BEB1-8741-8BD6-6F39866FA5B0}"/>
              </a:ext>
            </a:extLst>
          </p:cNvPr>
          <p:cNvSpPr>
            <a:spLocks noGrp="1"/>
          </p:cNvSpPr>
          <p:nvPr>
            <p:ph type="body" sz="quarter" idx="17"/>
          </p:nvPr>
        </p:nvSpPr>
        <p:spPr>
          <a:xfrm>
            <a:off x="6182140" y="1953078"/>
            <a:ext cx="5280051" cy="3947440"/>
          </a:xfrm>
        </p:spPr>
        <p:txBody>
          <a:bodyPr/>
          <a:lstStyle/>
          <a:p>
            <a:pPr algn="just"/>
            <a:r>
              <a:rPr lang="en-IE" dirty="0"/>
              <a:t>As soon as you take on part time or full-time employees, it is advisable to put in place employer’s liability insurance, which protects your staff if they are injured or become ill as a result of working for you.  </a:t>
            </a:r>
          </a:p>
          <a:p>
            <a:pPr algn="just"/>
            <a:r>
              <a:rPr lang="en-IE" dirty="0"/>
              <a:t>In some countries employer’s liability insurance is compulsory.</a:t>
            </a:r>
          </a:p>
        </p:txBody>
      </p:sp>
      <p:graphicFrame>
        <p:nvGraphicFramePr>
          <p:cNvPr id="6" name="Table 5">
            <a:extLst>
              <a:ext uri="{FF2B5EF4-FFF2-40B4-BE49-F238E27FC236}">
                <a16:creationId xmlns:a16="http://schemas.microsoft.com/office/drawing/2014/main" id="{AF0A4B1F-59D9-314A-8218-ADB29318F011}"/>
              </a:ext>
            </a:extLst>
          </p:cNvPr>
          <p:cNvGraphicFramePr>
            <a:graphicFrameLocks noGrp="1"/>
          </p:cNvGraphicFramePr>
          <p:nvPr>
            <p:extLst>
              <p:ext uri="{D42A27DB-BD31-4B8C-83A1-F6EECF244321}">
                <p14:modId xmlns:p14="http://schemas.microsoft.com/office/powerpoint/2010/main" val="132999669"/>
              </p:ext>
            </p:extLst>
          </p:nvPr>
        </p:nvGraphicFramePr>
        <p:xfrm>
          <a:off x="6974601" y="5137843"/>
          <a:ext cx="3422766" cy="518160"/>
        </p:xfrm>
        <a:graphic>
          <a:graphicData uri="http://schemas.openxmlformats.org/drawingml/2006/table">
            <a:tbl>
              <a:tblPr firstRow="1" firstCol="1" bandRow="1">
                <a:tableStyleId>{5C22544A-7EE6-4342-B048-85BDC9FD1C3A}</a:tableStyleId>
              </a:tblPr>
              <a:tblGrid>
                <a:gridCol w="1711383">
                  <a:extLst>
                    <a:ext uri="{9D8B030D-6E8A-4147-A177-3AD203B41FA5}">
                      <a16:colId xmlns:a16="http://schemas.microsoft.com/office/drawing/2014/main" val="2920828184"/>
                    </a:ext>
                  </a:extLst>
                </a:gridCol>
                <a:gridCol w="1711383">
                  <a:extLst>
                    <a:ext uri="{9D8B030D-6E8A-4147-A177-3AD203B41FA5}">
                      <a16:colId xmlns:a16="http://schemas.microsoft.com/office/drawing/2014/main" val="2811934373"/>
                    </a:ext>
                  </a:extLst>
                </a:gridCol>
              </a:tblGrid>
              <a:tr h="252807">
                <a:tc>
                  <a:txBody>
                    <a:bodyPr/>
                    <a:lstStyle/>
                    <a:p>
                      <a:pPr algn="ctr">
                        <a:spcAft>
                          <a:spcPts val="0"/>
                        </a:spcAft>
                      </a:pPr>
                      <a:r>
                        <a:rPr lang="en-IE" sz="1700">
                          <a:effectLst/>
                        </a:rPr>
                        <a:t>UK</a:t>
                      </a:r>
                      <a:endParaRPr lang="en-IE" sz="1900">
                        <a:effectLst/>
                        <a:latin typeface="Calibri" panose="020F0502020204030204" pitchFamily="34" charset="0"/>
                        <a:ea typeface="Times New Roman" panose="02020603050405020304" pitchFamily="18" charset="0"/>
                      </a:endParaRPr>
                    </a:p>
                  </a:txBody>
                  <a:tcPr marL="108346" marR="108346"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solidFill>
                      <a:srgbClr val="CE1779"/>
                    </a:solidFill>
                  </a:tcPr>
                </a:tc>
                <a:tc>
                  <a:txBody>
                    <a:bodyPr/>
                    <a:lstStyle/>
                    <a:p>
                      <a:pPr algn="ctr">
                        <a:spcAft>
                          <a:spcPts val="0"/>
                        </a:spcAft>
                      </a:pPr>
                      <a:r>
                        <a:rPr lang="en-IE" sz="1700">
                          <a:effectLst/>
                        </a:rPr>
                        <a:t>IRELAND</a:t>
                      </a:r>
                      <a:endParaRPr lang="en-IE" sz="1900">
                        <a:effectLst/>
                        <a:latin typeface="Calibri" panose="020F0502020204030204" pitchFamily="34" charset="0"/>
                        <a:ea typeface="Times New Roman" panose="02020603050405020304" pitchFamily="18" charset="0"/>
                      </a:endParaRPr>
                    </a:p>
                  </a:txBody>
                  <a:tcPr marL="108346" marR="108346"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solidFill>
                      <a:srgbClr val="CE1779"/>
                    </a:solidFill>
                  </a:tcPr>
                </a:tc>
                <a:extLst>
                  <a:ext uri="{0D108BD9-81ED-4DB2-BD59-A6C34878D82A}">
                    <a16:rowId xmlns:a16="http://schemas.microsoft.com/office/drawing/2014/main" val="3958837126"/>
                  </a:ext>
                </a:extLst>
              </a:tr>
              <a:tr h="252807">
                <a:tc>
                  <a:txBody>
                    <a:bodyPr/>
                    <a:lstStyle/>
                    <a:p>
                      <a:pPr algn="ctr">
                        <a:spcAft>
                          <a:spcPts val="0"/>
                        </a:spcAft>
                      </a:pPr>
                      <a:r>
                        <a:rPr lang="en-IE" sz="1700" b="0" dirty="0">
                          <a:solidFill>
                            <a:srgbClr val="6D6E6C"/>
                          </a:solidFill>
                          <a:effectLst/>
                        </a:rPr>
                        <a:t>Compulsory</a:t>
                      </a:r>
                      <a:endParaRPr lang="en-IE" sz="1900" b="0" dirty="0">
                        <a:solidFill>
                          <a:srgbClr val="6D6E6C"/>
                        </a:solidFill>
                        <a:effectLst/>
                        <a:latin typeface="Calibri" panose="020F0502020204030204" pitchFamily="34" charset="0"/>
                        <a:ea typeface="Times New Roman" panose="02020603050405020304" pitchFamily="18" charset="0"/>
                      </a:endParaRPr>
                    </a:p>
                  </a:txBody>
                  <a:tcPr marL="108346" marR="108346"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spcAft>
                          <a:spcPts val="0"/>
                        </a:spcAft>
                      </a:pPr>
                      <a:r>
                        <a:rPr lang="en-IE" sz="1700" b="0" dirty="0">
                          <a:solidFill>
                            <a:srgbClr val="6D6E6C"/>
                          </a:solidFill>
                          <a:effectLst/>
                        </a:rPr>
                        <a:t>Not compulsory</a:t>
                      </a:r>
                      <a:endParaRPr lang="en-IE" sz="1900" b="0" dirty="0">
                        <a:solidFill>
                          <a:srgbClr val="6D6E6C"/>
                        </a:solidFill>
                        <a:effectLst/>
                        <a:latin typeface="Calibri" panose="020F0502020204030204" pitchFamily="34" charset="0"/>
                        <a:ea typeface="Times New Roman" panose="02020603050405020304" pitchFamily="18" charset="0"/>
                      </a:endParaRPr>
                    </a:p>
                  </a:txBody>
                  <a:tcPr marL="108346" marR="108346" marT="0" marB="0">
                    <a:lnL w="12700" cap="flat" cmpd="sng" algn="ctr">
                      <a:solidFill>
                        <a:srgbClr val="6D6E6C"/>
                      </a:solidFill>
                      <a:prstDash val="solid"/>
                      <a:round/>
                      <a:headEnd type="none" w="med" len="med"/>
                      <a:tailEnd type="none" w="med" len="med"/>
                    </a:lnL>
                    <a:lnR w="12700" cap="flat" cmpd="sng" algn="ctr">
                      <a:solidFill>
                        <a:srgbClr val="6D6E6C"/>
                      </a:solidFill>
                      <a:prstDash val="solid"/>
                      <a:round/>
                      <a:headEnd type="none" w="med" len="med"/>
                      <a:tailEnd type="none" w="med" len="med"/>
                    </a:lnR>
                    <a:lnT w="12700" cap="flat" cmpd="sng" algn="ctr">
                      <a:solidFill>
                        <a:srgbClr val="6D6E6C"/>
                      </a:solidFill>
                      <a:prstDash val="solid"/>
                      <a:round/>
                      <a:headEnd type="none" w="med" len="med"/>
                      <a:tailEnd type="none" w="med" len="med"/>
                    </a:lnT>
                    <a:lnB w="12700" cap="flat" cmpd="sng" algn="ctr">
                      <a:solidFill>
                        <a:srgbClr val="6D6E6C"/>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404209"/>
                  </a:ext>
                </a:extLst>
              </a:tr>
            </a:tbl>
          </a:graphicData>
        </a:graphic>
      </p:graphicFrame>
      <p:sp>
        <p:nvSpPr>
          <p:cNvPr id="13" name="Picture Placeholder 5">
            <a:extLst>
              <a:ext uri="{FF2B5EF4-FFF2-40B4-BE49-F238E27FC236}">
                <a16:creationId xmlns:a16="http://schemas.microsoft.com/office/drawing/2014/main" id="{F22AFBEE-24DD-1E41-8748-0E3014AC4A7F}"/>
              </a:ext>
            </a:extLst>
          </p:cNvPr>
          <p:cNvSpPr txBox="1">
            <a:spLocks/>
          </p:cNvSpPr>
          <p:nvPr/>
        </p:nvSpPr>
        <p:spPr>
          <a:xfrm>
            <a:off x="20320" y="9538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blipFill>
            <a:blip r:embed="rId2" cstate="screen">
              <a:extLst>
                <a:ext uri="{28A0092B-C50C-407E-A947-70E740481C1C}">
                  <a14:useLocalDpi xmlns:a14="http://schemas.microsoft.com/office/drawing/2010/main"/>
                </a:ext>
              </a:extLst>
            </a:blip>
            <a:srcRect/>
            <a:stretch>
              <a:fillRect b="1569"/>
            </a:stretch>
          </a:blipFill>
          <a:ln>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baseline="0">
                <a:solidFill>
                  <a:srgbClr val="6D6E6C"/>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a:p>
            <a:endParaRPr lang="en-US" dirty="0"/>
          </a:p>
          <a:p>
            <a:endParaRPr lang="en-US" dirty="0"/>
          </a:p>
          <a:p>
            <a:pPr marL="0" indent="0">
              <a:buNone/>
            </a:pPr>
            <a:endParaRPr lang="en-US" dirty="0"/>
          </a:p>
        </p:txBody>
      </p:sp>
      <p:sp>
        <p:nvSpPr>
          <p:cNvPr id="14" name="Picture Placeholder 5">
            <a:extLst>
              <a:ext uri="{FF2B5EF4-FFF2-40B4-BE49-F238E27FC236}">
                <a16:creationId xmlns:a16="http://schemas.microsoft.com/office/drawing/2014/main" id="{B990A0ED-AB44-8745-BB0C-4BA7A6EFBFE5}"/>
              </a:ext>
            </a:extLst>
          </p:cNvPr>
          <p:cNvSpPr txBox="1">
            <a:spLocks/>
          </p:cNvSpPr>
          <p:nvPr/>
        </p:nvSpPr>
        <p:spPr>
          <a:xfrm>
            <a:off x="20320" y="9538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blipFill>
            <a:blip r:embed="rId3" cstate="screen">
              <a:extLst>
                <a:ext uri="{28A0092B-C50C-407E-A947-70E740481C1C}">
                  <a14:useLocalDpi xmlns:a14="http://schemas.microsoft.com/office/drawing/2010/main"/>
                </a:ext>
              </a:extLst>
            </a:blip>
            <a:srcRect/>
            <a:stretch>
              <a:fillRect t="1376" b="23094"/>
            </a:stretch>
          </a:blipFill>
          <a:ln>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baseline="0">
                <a:solidFill>
                  <a:srgbClr val="6D6E6C"/>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a:p>
            <a:endParaRPr lang="en-US" dirty="0"/>
          </a:p>
          <a:p>
            <a:endParaRPr lang="en-US" dirty="0"/>
          </a:p>
          <a:p>
            <a:pPr marL="0" indent="0">
              <a:buNone/>
            </a:pPr>
            <a:endParaRPr lang="en-US" dirty="0"/>
          </a:p>
        </p:txBody>
      </p:sp>
    </p:spTree>
    <p:extLst>
      <p:ext uri="{BB962C8B-B14F-4D97-AF65-F5344CB8AC3E}">
        <p14:creationId xmlns:p14="http://schemas.microsoft.com/office/powerpoint/2010/main" val="29901871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46441" y="500519"/>
            <a:ext cx="2972619" cy="2425550"/>
          </a:xfrm>
        </p:spPr>
        <p:txBody>
          <a:bodyPr>
            <a:noAutofit/>
          </a:bodyPr>
          <a:lstStyle/>
          <a:p>
            <a:r>
              <a:rPr lang="en-IE" sz="3400" dirty="0"/>
              <a:t>EMPLOYERS SHOULD ALSO </a:t>
            </a:r>
            <a:r>
              <a:rPr lang="en-IE" sz="3400" b="1" dirty="0">
                <a:solidFill>
                  <a:srgbClr val="CE1779"/>
                </a:solidFill>
              </a:rPr>
              <a:t>INVESTIGATE INSURANCE TO COVER </a:t>
            </a:r>
            <a:r>
              <a:rPr lang="en-IE" sz="3400" dirty="0"/>
              <a:t>THEIR BUSINESS IN THE EVENT OF:</a:t>
            </a:r>
          </a:p>
        </p:txBody>
      </p:sp>
      <p:sp>
        <p:nvSpPr>
          <p:cNvPr id="7" name="Text Placeholder 6"/>
          <p:cNvSpPr>
            <a:spLocks noGrp="1"/>
          </p:cNvSpPr>
          <p:nvPr>
            <p:ph type="body" sz="quarter" idx="15"/>
          </p:nvPr>
        </p:nvSpPr>
        <p:spPr>
          <a:xfrm>
            <a:off x="3750364" y="537318"/>
            <a:ext cx="7995193" cy="5077098"/>
          </a:xfrm>
        </p:spPr>
        <p:txBody>
          <a:bodyPr/>
          <a:lstStyle/>
          <a:p>
            <a:pPr marL="457200" lvl="0" indent="-457200">
              <a:buClr>
                <a:srgbClr val="CE1779"/>
              </a:buClr>
              <a:buFont typeface="+mj-lt"/>
              <a:buAutoNum type="arabicPeriod"/>
            </a:pPr>
            <a:r>
              <a:rPr lang="en-IE" b="1" dirty="0">
                <a:solidFill>
                  <a:srgbClr val="CE1779"/>
                </a:solidFill>
              </a:rPr>
              <a:t>Any legal claims by your employee</a:t>
            </a:r>
            <a:r>
              <a:rPr lang="en-IE" dirty="0"/>
              <a:t>, </a:t>
            </a:r>
            <a:br>
              <a:rPr lang="en-IE" dirty="0"/>
            </a:br>
            <a:r>
              <a:rPr lang="en-IE" dirty="0"/>
              <a:t>for example if they are alleging </a:t>
            </a:r>
            <a:br>
              <a:rPr lang="en-IE" dirty="0"/>
            </a:br>
            <a:r>
              <a:rPr lang="en-IE" dirty="0"/>
              <a:t>unfair dismissal.</a:t>
            </a:r>
          </a:p>
          <a:p>
            <a:pPr marL="457200" lvl="0" indent="-457200">
              <a:buClr>
                <a:srgbClr val="CE1779"/>
              </a:buClr>
              <a:buFont typeface="+mj-lt"/>
              <a:buAutoNum type="arabicPeriod"/>
            </a:pPr>
            <a:endParaRPr lang="en-IE" dirty="0"/>
          </a:p>
          <a:p>
            <a:pPr marL="457200" lvl="0" indent="-457200">
              <a:buClr>
                <a:srgbClr val="CE1779"/>
              </a:buClr>
              <a:buFont typeface="+mj-lt"/>
              <a:buAutoNum type="arabicPeriod" startAt="2"/>
            </a:pPr>
            <a:r>
              <a:rPr lang="en-IE" b="1" dirty="0">
                <a:solidFill>
                  <a:srgbClr val="CE1779"/>
                </a:solidFill>
              </a:rPr>
              <a:t>Key worker insurance </a:t>
            </a:r>
            <a:r>
              <a:rPr lang="en-IE" dirty="0"/>
              <a:t>– the business insures itself against the financial loss it would suffer if a key person in their business died or were diagnosed with a specified critical illness during the length of the policy.</a:t>
            </a:r>
            <a:endParaRPr lang="en-US" dirty="0"/>
          </a:p>
        </p:txBody>
      </p:sp>
      <p:pic>
        <p:nvPicPr>
          <p:cNvPr id="3" name="Picture 2">
            <a:extLst>
              <a:ext uri="{FF2B5EF4-FFF2-40B4-BE49-F238E27FC236}">
                <a16:creationId xmlns:a16="http://schemas.microsoft.com/office/drawing/2014/main" id="{37EA858E-CBD3-422C-822B-2BE16ADC1FE0}"/>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6330826" y="3800823"/>
            <a:ext cx="2247900" cy="2247900"/>
          </a:xfrm>
          <a:prstGeom prst="rect">
            <a:avLst/>
          </a:prstGeom>
        </p:spPr>
      </p:pic>
    </p:spTree>
    <p:extLst>
      <p:ext uri="{BB962C8B-B14F-4D97-AF65-F5344CB8AC3E}">
        <p14:creationId xmlns:p14="http://schemas.microsoft.com/office/powerpoint/2010/main" val="37845571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1645914" y="857185"/>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Introduction</a:t>
            </a:r>
            <a:endParaRPr lang="en-IE" sz="2400" dirty="0">
              <a:solidFill>
                <a:srgbClr val="6D6E6C"/>
              </a:solidFill>
            </a:endParaRPr>
          </a:p>
        </p:txBody>
      </p:sp>
      <p:sp>
        <p:nvSpPr>
          <p:cNvPr id="16" name="Triangle 15">
            <a:extLst>
              <a:ext uri="{FF2B5EF4-FFF2-40B4-BE49-F238E27FC236}">
                <a16:creationId xmlns:a16="http://schemas.microsoft.com/office/drawing/2014/main" id="{6BFA50FA-D586-FE4B-B146-40BBFBD191BE}"/>
              </a:ext>
            </a:extLst>
          </p:cNvPr>
          <p:cNvSpPr/>
          <p:nvPr/>
        </p:nvSpPr>
        <p:spPr>
          <a:xfrm rot="5400000">
            <a:off x="891031" y="703111"/>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17" name="Text Placeholder 74">
            <a:extLst>
              <a:ext uri="{FF2B5EF4-FFF2-40B4-BE49-F238E27FC236}">
                <a16:creationId xmlns:a16="http://schemas.microsoft.com/office/drawing/2014/main" id="{182174CE-3AF8-5243-9479-BD93B48A5F01}"/>
              </a:ext>
            </a:extLst>
          </p:cNvPr>
          <p:cNvSpPr txBox="1">
            <a:spLocks/>
          </p:cNvSpPr>
          <p:nvPr/>
        </p:nvSpPr>
        <p:spPr>
          <a:xfrm>
            <a:off x="1677911" y="1723069"/>
            <a:ext cx="5295175" cy="569893"/>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dirty="0">
                <a:latin typeface="+mn-lt"/>
              </a:rPr>
              <a:t>Recruitment Costs</a:t>
            </a:r>
          </a:p>
        </p:txBody>
      </p:sp>
      <p:sp>
        <p:nvSpPr>
          <p:cNvPr id="18" name="Triangle 17">
            <a:extLst>
              <a:ext uri="{FF2B5EF4-FFF2-40B4-BE49-F238E27FC236}">
                <a16:creationId xmlns:a16="http://schemas.microsoft.com/office/drawing/2014/main" id="{59DE43AB-619E-A84A-BF13-C7F7231F457A}"/>
              </a:ext>
            </a:extLst>
          </p:cNvPr>
          <p:cNvSpPr/>
          <p:nvPr/>
        </p:nvSpPr>
        <p:spPr>
          <a:xfrm rot="5400000">
            <a:off x="890825" y="1551321"/>
            <a:ext cx="796578" cy="686705"/>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 Placeholder 74">
            <a:extLst>
              <a:ext uri="{FF2B5EF4-FFF2-40B4-BE49-F238E27FC236}">
                <a16:creationId xmlns:a16="http://schemas.microsoft.com/office/drawing/2014/main" id="{3E5D0AA7-22D7-F144-ACEB-FF454A34D328}"/>
              </a:ext>
            </a:extLst>
          </p:cNvPr>
          <p:cNvSpPr txBox="1">
            <a:spLocks/>
          </p:cNvSpPr>
          <p:nvPr/>
        </p:nvSpPr>
        <p:spPr>
          <a:xfrm>
            <a:off x="1660699" y="2487607"/>
            <a:ext cx="6779941"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dirty="0">
                <a:latin typeface="+mn-lt"/>
              </a:rPr>
              <a:t>Salary Costs</a:t>
            </a:r>
          </a:p>
        </p:txBody>
      </p:sp>
      <p:sp>
        <p:nvSpPr>
          <p:cNvPr id="20" name="Triangle 19">
            <a:extLst>
              <a:ext uri="{FF2B5EF4-FFF2-40B4-BE49-F238E27FC236}">
                <a16:creationId xmlns:a16="http://schemas.microsoft.com/office/drawing/2014/main" id="{8C19BFFB-C733-034A-8439-8455B2A8B75D}"/>
              </a:ext>
            </a:extLst>
          </p:cNvPr>
          <p:cNvSpPr/>
          <p:nvPr/>
        </p:nvSpPr>
        <p:spPr>
          <a:xfrm rot="5400000">
            <a:off x="891030" y="2406321"/>
            <a:ext cx="796578" cy="686705"/>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cxnSp>
        <p:nvCxnSpPr>
          <p:cNvPr id="21" name="Straight Connector 20">
            <a:extLst>
              <a:ext uri="{FF2B5EF4-FFF2-40B4-BE49-F238E27FC236}">
                <a16:creationId xmlns:a16="http://schemas.microsoft.com/office/drawing/2014/main" id="{7CE2C194-3194-874C-94A7-A9848E31FB8E}"/>
              </a:ext>
            </a:extLst>
          </p:cNvPr>
          <p:cNvCxnSpPr>
            <a:cxnSpLocks/>
          </p:cNvCxnSpPr>
          <p:nvPr/>
        </p:nvCxnSpPr>
        <p:spPr>
          <a:xfrm>
            <a:off x="13446" y="1062340"/>
            <a:ext cx="945762" cy="0"/>
          </a:xfrm>
          <a:prstGeom prst="line">
            <a:avLst/>
          </a:prstGeom>
          <a:ln>
            <a:solidFill>
              <a:srgbClr val="2E95D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6DA9547-B32A-B34B-A190-F3C5D78445DA}"/>
              </a:ext>
            </a:extLst>
          </p:cNvPr>
          <p:cNvCxnSpPr>
            <a:cxnSpLocks/>
          </p:cNvCxnSpPr>
          <p:nvPr/>
        </p:nvCxnSpPr>
        <p:spPr>
          <a:xfrm>
            <a:off x="13446" y="1889474"/>
            <a:ext cx="945762"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6981623-1A22-7B4B-9A85-AA27C7CC9F29}"/>
              </a:ext>
            </a:extLst>
          </p:cNvPr>
          <p:cNvCxnSpPr>
            <a:cxnSpLocks/>
          </p:cNvCxnSpPr>
          <p:nvPr/>
        </p:nvCxnSpPr>
        <p:spPr>
          <a:xfrm>
            <a:off x="13446" y="2703405"/>
            <a:ext cx="932520" cy="0"/>
          </a:xfrm>
          <a:prstGeom prst="line">
            <a:avLst/>
          </a:prstGeom>
          <a:ln>
            <a:solidFill>
              <a:srgbClr val="EE7123"/>
            </a:solidFill>
          </a:ln>
        </p:spPr>
        <p:style>
          <a:lnRef idx="1">
            <a:schemeClr val="accent1"/>
          </a:lnRef>
          <a:fillRef idx="0">
            <a:schemeClr val="accent1"/>
          </a:fillRef>
          <a:effectRef idx="0">
            <a:schemeClr val="accent1"/>
          </a:effectRef>
          <a:fontRef idx="minor">
            <a:schemeClr val="tx1"/>
          </a:fontRef>
        </p:style>
      </p:cxnSp>
      <p:sp>
        <p:nvSpPr>
          <p:cNvPr id="24" name="Text Placeholder 74">
            <a:extLst>
              <a:ext uri="{FF2B5EF4-FFF2-40B4-BE49-F238E27FC236}">
                <a16:creationId xmlns:a16="http://schemas.microsoft.com/office/drawing/2014/main" id="{567BC736-3D4C-2045-B96C-4FF7417E757A}"/>
              </a:ext>
            </a:extLst>
          </p:cNvPr>
          <p:cNvSpPr txBox="1">
            <a:spLocks/>
          </p:cNvSpPr>
          <p:nvPr/>
        </p:nvSpPr>
        <p:spPr>
          <a:xfrm>
            <a:off x="916059" y="866411"/>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3.1</a:t>
            </a:r>
            <a:endParaRPr lang="en-IE" sz="1800" dirty="0">
              <a:solidFill>
                <a:schemeClr val="bg1"/>
              </a:solidFill>
            </a:endParaRPr>
          </a:p>
        </p:txBody>
      </p:sp>
      <p:sp>
        <p:nvSpPr>
          <p:cNvPr id="25" name="Text Placeholder 74">
            <a:extLst>
              <a:ext uri="{FF2B5EF4-FFF2-40B4-BE49-F238E27FC236}">
                <a16:creationId xmlns:a16="http://schemas.microsoft.com/office/drawing/2014/main" id="{DC9C93F8-E940-2C46-9404-E4D271F31613}"/>
              </a:ext>
            </a:extLst>
          </p:cNvPr>
          <p:cNvSpPr txBox="1">
            <a:spLocks/>
          </p:cNvSpPr>
          <p:nvPr/>
        </p:nvSpPr>
        <p:spPr>
          <a:xfrm>
            <a:off x="927210" y="1728003"/>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3.2</a:t>
            </a:r>
            <a:endParaRPr lang="en-IE" sz="1800" dirty="0">
              <a:solidFill>
                <a:schemeClr val="bg1"/>
              </a:solidFill>
            </a:endParaRPr>
          </a:p>
        </p:txBody>
      </p:sp>
      <p:sp>
        <p:nvSpPr>
          <p:cNvPr id="26" name="Text Placeholder 74">
            <a:extLst>
              <a:ext uri="{FF2B5EF4-FFF2-40B4-BE49-F238E27FC236}">
                <a16:creationId xmlns:a16="http://schemas.microsoft.com/office/drawing/2014/main" id="{044D33A0-E646-1D48-8B18-EF4C251C1CF6}"/>
              </a:ext>
            </a:extLst>
          </p:cNvPr>
          <p:cNvSpPr txBox="1">
            <a:spLocks/>
          </p:cNvSpPr>
          <p:nvPr/>
        </p:nvSpPr>
        <p:spPr>
          <a:xfrm>
            <a:off x="917939" y="2569262"/>
            <a:ext cx="530054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3.3</a:t>
            </a:r>
            <a:endParaRPr lang="en-IE" sz="1800" dirty="0">
              <a:solidFill>
                <a:schemeClr val="bg1"/>
              </a:solidFill>
            </a:endParaRPr>
          </a:p>
        </p:txBody>
      </p:sp>
      <p:sp>
        <p:nvSpPr>
          <p:cNvPr id="28" name="Text Placeholder 9">
            <a:extLst>
              <a:ext uri="{FF2B5EF4-FFF2-40B4-BE49-F238E27FC236}">
                <a16:creationId xmlns:a16="http://schemas.microsoft.com/office/drawing/2014/main" id="{0D51B58D-4E0D-C944-A8C8-AC3E9AA3DE5F}"/>
              </a:ext>
            </a:extLst>
          </p:cNvPr>
          <p:cNvSpPr txBox="1">
            <a:spLocks/>
          </p:cNvSpPr>
          <p:nvPr/>
        </p:nvSpPr>
        <p:spPr>
          <a:xfrm>
            <a:off x="7682357" y="4280187"/>
            <a:ext cx="4354050"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800" b="1" dirty="0">
                <a:solidFill>
                  <a:schemeClr val="bg1"/>
                </a:solidFill>
              </a:rPr>
              <a:t>MODULE 3:</a:t>
            </a:r>
            <a:endParaRPr lang="en-US" b="1" dirty="0">
              <a:solidFill>
                <a:schemeClr val="bg1"/>
              </a:solidFill>
            </a:endParaRPr>
          </a:p>
          <a:p>
            <a:pPr algn="r">
              <a:lnSpc>
                <a:spcPct val="100000"/>
              </a:lnSpc>
            </a:pPr>
            <a:endParaRPr lang="en-US" sz="300" b="1" dirty="0">
              <a:solidFill>
                <a:schemeClr val="bg1"/>
              </a:solidFill>
            </a:endParaRPr>
          </a:p>
          <a:p>
            <a:pPr algn="r">
              <a:lnSpc>
                <a:spcPts val="4320"/>
              </a:lnSpc>
              <a:spcBef>
                <a:spcPts val="0"/>
              </a:spcBef>
            </a:pPr>
            <a:r>
              <a:rPr lang="en-IE" dirty="0">
                <a:solidFill>
                  <a:schemeClr val="bg1"/>
                </a:solidFill>
              </a:rPr>
              <a:t>WHAT                RESOURCES </a:t>
            </a:r>
          </a:p>
          <a:p>
            <a:pPr algn="r">
              <a:lnSpc>
                <a:spcPts val="4320"/>
              </a:lnSpc>
              <a:spcBef>
                <a:spcPts val="0"/>
              </a:spcBef>
            </a:pPr>
            <a:r>
              <a:rPr lang="en-IE" dirty="0">
                <a:solidFill>
                  <a:schemeClr val="bg1"/>
                </a:solidFill>
              </a:rPr>
              <a:t>WILL YOU NEED?</a:t>
            </a:r>
          </a:p>
          <a:p>
            <a:pPr algn="r"/>
            <a:endParaRPr lang="en-US" dirty="0">
              <a:solidFill>
                <a:schemeClr val="bg1"/>
              </a:solidFill>
            </a:endParaRPr>
          </a:p>
        </p:txBody>
      </p:sp>
      <p:sp>
        <p:nvSpPr>
          <p:cNvPr id="29" name="Triangle 28">
            <a:extLst>
              <a:ext uri="{FF2B5EF4-FFF2-40B4-BE49-F238E27FC236}">
                <a16:creationId xmlns:a16="http://schemas.microsoft.com/office/drawing/2014/main" id="{3B0A0F29-73D8-4842-9A3C-A4DBC1060A26}"/>
              </a:ext>
            </a:extLst>
          </p:cNvPr>
          <p:cNvSpPr/>
          <p:nvPr/>
        </p:nvSpPr>
        <p:spPr>
          <a:xfrm rot="5400000">
            <a:off x="889150" y="3248631"/>
            <a:ext cx="796578" cy="686705"/>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cxnSp>
        <p:nvCxnSpPr>
          <p:cNvPr id="30" name="Straight Connector 29">
            <a:extLst>
              <a:ext uri="{FF2B5EF4-FFF2-40B4-BE49-F238E27FC236}">
                <a16:creationId xmlns:a16="http://schemas.microsoft.com/office/drawing/2014/main" id="{28950D14-7F7D-CB4A-98DA-960C40EC9CC3}"/>
              </a:ext>
            </a:extLst>
          </p:cNvPr>
          <p:cNvCxnSpPr>
            <a:cxnSpLocks/>
          </p:cNvCxnSpPr>
          <p:nvPr/>
        </p:nvCxnSpPr>
        <p:spPr>
          <a:xfrm>
            <a:off x="11566" y="3545715"/>
            <a:ext cx="932520" cy="0"/>
          </a:xfrm>
          <a:prstGeom prst="line">
            <a:avLst/>
          </a:prstGeom>
          <a:ln>
            <a:solidFill>
              <a:srgbClr val="FDC010"/>
            </a:solidFill>
          </a:ln>
        </p:spPr>
        <p:style>
          <a:lnRef idx="1">
            <a:schemeClr val="accent1"/>
          </a:lnRef>
          <a:fillRef idx="0">
            <a:schemeClr val="accent1"/>
          </a:fillRef>
          <a:effectRef idx="0">
            <a:schemeClr val="accent1"/>
          </a:effectRef>
          <a:fontRef idx="minor">
            <a:schemeClr val="tx1"/>
          </a:fontRef>
        </p:style>
      </p:cxnSp>
      <p:sp>
        <p:nvSpPr>
          <p:cNvPr id="31" name="Text Placeholder 74">
            <a:extLst>
              <a:ext uri="{FF2B5EF4-FFF2-40B4-BE49-F238E27FC236}">
                <a16:creationId xmlns:a16="http://schemas.microsoft.com/office/drawing/2014/main" id="{91EE3373-B457-A942-8275-EA7E467E9EEE}"/>
              </a:ext>
            </a:extLst>
          </p:cNvPr>
          <p:cNvSpPr txBox="1">
            <a:spLocks/>
          </p:cNvSpPr>
          <p:nvPr/>
        </p:nvSpPr>
        <p:spPr>
          <a:xfrm>
            <a:off x="916059" y="3411572"/>
            <a:ext cx="3546515"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3.4</a:t>
            </a:r>
            <a:endParaRPr lang="en-IE" sz="1800" dirty="0">
              <a:solidFill>
                <a:schemeClr val="bg1"/>
              </a:solidFill>
            </a:endParaRPr>
          </a:p>
        </p:txBody>
      </p:sp>
      <p:sp>
        <p:nvSpPr>
          <p:cNvPr id="32" name="Text Placeholder 74">
            <a:extLst>
              <a:ext uri="{FF2B5EF4-FFF2-40B4-BE49-F238E27FC236}">
                <a16:creationId xmlns:a16="http://schemas.microsoft.com/office/drawing/2014/main" id="{F71555E0-2FB0-234C-BB08-6B0B6CE57241}"/>
              </a:ext>
            </a:extLst>
          </p:cNvPr>
          <p:cNvSpPr txBox="1">
            <a:spLocks/>
          </p:cNvSpPr>
          <p:nvPr/>
        </p:nvSpPr>
        <p:spPr>
          <a:xfrm>
            <a:off x="1677910" y="3382016"/>
            <a:ext cx="3587069" cy="455859"/>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Employers Liability Insurance</a:t>
            </a:r>
            <a:endParaRPr lang="en-IE" sz="2400" dirty="0">
              <a:solidFill>
                <a:srgbClr val="6D6E6C"/>
              </a:solidFill>
            </a:endParaRPr>
          </a:p>
        </p:txBody>
      </p:sp>
      <p:sp>
        <p:nvSpPr>
          <p:cNvPr id="27" name="Text Placeholder 74">
            <a:extLst>
              <a:ext uri="{FF2B5EF4-FFF2-40B4-BE49-F238E27FC236}">
                <a16:creationId xmlns:a16="http://schemas.microsoft.com/office/drawing/2014/main" id="{E142588A-6CF0-3A4E-B764-64066C2BA962}"/>
              </a:ext>
            </a:extLst>
          </p:cNvPr>
          <p:cNvSpPr txBox="1">
            <a:spLocks/>
          </p:cNvSpPr>
          <p:nvPr/>
        </p:nvSpPr>
        <p:spPr>
          <a:xfrm>
            <a:off x="1636723" y="4238148"/>
            <a:ext cx="3381601" cy="893025"/>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dirty="0">
                <a:latin typeface="+mn-lt"/>
              </a:rPr>
              <a:t>Sickness, maternity and paternity leave and flexible working</a:t>
            </a:r>
          </a:p>
        </p:txBody>
      </p:sp>
      <p:sp>
        <p:nvSpPr>
          <p:cNvPr id="33" name="Triangle 32">
            <a:extLst>
              <a:ext uri="{FF2B5EF4-FFF2-40B4-BE49-F238E27FC236}">
                <a16:creationId xmlns:a16="http://schemas.microsoft.com/office/drawing/2014/main" id="{F9BB7770-8B9A-7A4F-BEB1-D96062B3F57A}"/>
              </a:ext>
            </a:extLst>
          </p:cNvPr>
          <p:cNvSpPr/>
          <p:nvPr/>
        </p:nvSpPr>
        <p:spPr>
          <a:xfrm rot="5400000">
            <a:off x="881840" y="4084075"/>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cxnSp>
        <p:nvCxnSpPr>
          <p:cNvPr id="34" name="Straight Connector 33">
            <a:extLst>
              <a:ext uri="{FF2B5EF4-FFF2-40B4-BE49-F238E27FC236}">
                <a16:creationId xmlns:a16="http://schemas.microsoft.com/office/drawing/2014/main" id="{7C02BDD3-555B-424C-89AF-3CD7B4EC52B2}"/>
              </a:ext>
            </a:extLst>
          </p:cNvPr>
          <p:cNvCxnSpPr>
            <a:cxnSpLocks/>
          </p:cNvCxnSpPr>
          <p:nvPr/>
        </p:nvCxnSpPr>
        <p:spPr>
          <a:xfrm>
            <a:off x="4255" y="4443304"/>
            <a:ext cx="945762" cy="0"/>
          </a:xfrm>
          <a:prstGeom prst="line">
            <a:avLst/>
          </a:prstGeom>
          <a:ln>
            <a:solidFill>
              <a:srgbClr val="2E95D2"/>
            </a:solidFill>
          </a:ln>
        </p:spPr>
        <p:style>
          <a:lnRef idx="1">
            <a:schemeClr val="accent1"/>
          </a:lnRef>
          <a:fillRef idx="0">
            <a:schemeClr val="accent1"/>
          </a:fillRef>
          <a:effectRef idx="0">
            <a:schemeClr val="accent1"/>
          </a:effectRef>
          <a:fontRef idx="minor">
            <a:schemeClr val="tx1"/>
          </a:fontRef>
        </p:style>
      </p:cxnSp>
      <p:sp>
        <p:nvSpPr>
          <p:cNvPr id="35" name="Text Placeholder 74">
            <a:extLst>
              <a:ext uri="{FF2B5EF4-FFF2-40B4-BE49-F238E27FC236}">
                <a16:creationId xmlns:a16="http://schemas.microsoft.com/office/drawing/2014/main" id="{171E07C9-A1DC-F840-B767-F7B3B38A7E34}"/>
              </a:ext>
            </a:extLst>
          </p:cNvPr>
          <p:cNvSpPr txBox="1">
            <a:spLocks/>
          </p:cNvSpPr>
          <p:nvPr/>
        </p:nvSpPr>
        <p:spPr>
          <a:xfrm>
            <a:off x="906868" y="4247375"/>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3.5</a:t>
            </a:r>
            <a:endParaRPr lang="en-IE" sz="1800" dirty="0">
              <a:solidFill>
                <a:schemeClr val="bg1"/>
              </a:solidFill>
            </a:endParaRPr>
          </a:p>
        </p:txBody>
      </p:sp>
      <p:sp>
        <p:nvSpPr>
          <p:cNvPr id="40" name="Text Placeholder 74">
            <a:extLst>
              <a:ext uri="{FF2B5EF4-FFF2-40B4-BE49-F238E27FC236}">
                <a16:creationId xmlns:a16="http://schemas.microsoft.com/office/drawing/2014/main" id="{AAD21573-2D57-A249-8B3A-344EC61DD207}"/>
              </a:ext>
            </a:extLst>
          </p:cNvPr>
          <p:cNvSpPr txBox="1">
            <a:spLocks/>
          </p:cNvSpPr>
          <p:nvPr/>
        </p:nvSpPr>
        <p:spPr>
          <a:xfrm>
            <a:off x="6115384" y="847959"/>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Pensions</a:t>
            </a:r>
            <a:endParaRPr lang="en-IE" sz="2400" dirty="0">
              <a:solidFill>
                <a:srgbClr val="6D6E6C"/>
              </a:solidFill>
            </a:endParaRPr>
          </a:p>
        </p:txBody>
      </p:sp>
      <p:sp>
        <p:nvSpPr>
          <p:cNvPr id="41" name="Triangle 40">
            <a:extLst>
              <a:ext uri="{FF2B5EF4-FFF2-40B4-BE49-F238E27FC236}">
                <a16:creationId xmlns:a16="http://schemas.microsoft.com/office/drawing/2014/main" id="{FF7053DE-34B1-134C-8E3A-8536567FDC05}"/>
              </a:ext>
            </a:extLst>
          </p:cNvPr>
          <p:cNvSpPr/>
          <p:nvPr/>
        </p:nvSpPr>
        <p:spPr>
          <a:xfrm rot="5400000">
            <a:off x="5360501" y="693885"/>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42" name="Text Placeholder 74">
            <a:extLst>
              <a:ext uri="{FF2B5EF4-FFF2-40B4-BE49-F238E27FC236}">
                <a16:creationId xmlns:a16="http://schemas.microsoft.com/office/drawing/2014/main" id="{1BEFD62D-CB79-C444-AA81-91F63583DBCF}"/>
              </a:ext>
            </a:extLst>
          </p:cNvPr>
          <p:cNvSpPr txBox="1">
            <a:spLocks/>
          </p:cNvSpPr>
          <p:nvPr/>
        </p:nvSpPr>
        <p:spPr>
          <a:xfrm>
            <a:off x="6147381" y="1713843"/>
            <a:ext cx="5295175" cy="569893"/>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dirty="0">
                <a:latin typeface="+mn-lt"/>
              </a:rPr>
              <a:t>Salary Sacrifice Scheme (UK Only)</a:t>
            </a:r>
          </a:p>
        </p:txBody>
      </p:sp>
      <p:sp>
        <p:nvSpPr>
          <p:cNvPr id="43" name="Triangle 42">
            <a:extLst>
              <a:ext uri="{FF2B5EF4-FFF2-40B4-BE49-F238E27FC236}">
                <a16:creationId xmlns:a16="http://schemas.microsoft.com/office/drawing/2014/main" id="{3A88223E-D952-9A4D-963C-3F02BA457208}"/>
              </a:ext>
            </a:extLst>
          </p:cNvPr>
          <p:cNvSpPr/>
          <p:nvPr/>
        </p:nvSpPr>
        <p:spPr>
          <a:xfrm rot="5400000">
            <a:off x="5360295" y="1542095"/>
            <a:ext cx="796578" cy="686705"/>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4" name="Text Placeholder 74">
            <a:extLst>
              <a:ext uri="{FF2B5EF4-FFF2-40B4-BE49-F238E27FC236}">
                <a16:creationId xmlns:a16="http://schemas.microsoft.com/office/drawing/2014/main" id="{68242D94-BD16-2C4F-842F-1B62B2C4C0BA}"/>
              </a:ext>
            </a:extLst>
          </p:cNvPr>
          <p:cNvSpPr txBox="1">
            <a:spLocks/>
          </p:cNvSpPr>
          <p:nvPr/>
        </p:nvSpPr>
        <p:spPr>
          <a:xfrm>
            <a:off x="6130169" y="2478381"/>
            <a:ext cx="6779941"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dirty="0">
                <a:latin typeface="+mn-lt"/>
              </a:rPr>
              <a:t>Other Employee Benefits</a:t>
            </a:r>
          </a:p>
        </p:txBody>
      </p:sp>
      <p:sp>
        <p:nvSpPr>
          <p:cNvPr id="45" name="Triangle 44">
            <a:extLst>
              <a:ext uri="{FF2B5EF4-FFF2-40B4-BE49-F238E27FC236}">
                <a16:creationId xmlns:a16="http://schemas.microsoft.com/office/drawing/2014/main" id="{18E16345-69F2-464C-9FA8-9205553512A0}"/>
              </a:ext>
            </a:extLst>
          </p:cNvPr>
          <p:cNvSpPr/>
          <p:nvPr/>
        </p:nvSpPr>
        <p:spPr>
          <a:xfrm rot="5400000">
            <a:off x="5360500" y="2397095"/>
            <a:ext cx="796578" cy="686705"/>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sp>
        <p:nvSpPr>
          <p:cNvPr id="49" name="Text Placeholder 74">
            <a:extLst>
              <a:ext uri="{FF2B5EF4-FFF2-40B4-BE49-F238E27FC236}">
                <a16:creationId xmlns:a16="http://schemas.microsoft.com/office/drawing/2014/main" id="{5813362D-4117-304D-B20A-BBFAA3F50475}"/>
              </a:ext>
            </a:extLst>
          </p:cNvPr>
          <p:cNvSpPr txBox="1">
            <a:spLocks/>
          </p:cNvSpPr>
          <p:nvPr/>
        </p:nvSpPr>
        <p:spPr>
          <a:xfrm>
            <a:off x="5385529" y="857185"/>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3.6</a:t>
            </a:r>
            <a:endParaRPr lang="en-IE" sz="1800" dirty="0">
              <a:solidFill>
                <a:schemeClr val="bg1"/>
              </a:solidFill>
            </a:endParaRPr>
          </a:p>
        </p:txBody>
      </p:sp>
      <p:sp>
        <p:nvSpPr>
          <p:cNvPr id="50" name="Text Placeholder 74">
            <a:extLst>
              <a:ext uri="{FF2B5EF4-FFF2-40B4-BE49-F238E27FC236}">
                <a16:creationId xmlns:a16="http://schemas.microsoft.com/office/drawing/2014/main" id="{000CA47C-C7E9-D944-9369-7757EA5D85EC}"/>
              </a:ext>
            </a:extLst>
          </p:cNvPr>
          <p:cNvSpPr txBox="1">
            <a:spLocks/>
          </p:cNvSpPr>
          <p:nvPr/>
        </p:nvSpPr>
        <p:spPr>
          <a:xfrm>
            <a:off x="5396680" y="1718777"/>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3.7</a:t>
            </a:r>
            <a:endParaRPr lang="en-IE" sz="1800" dirty="0">
              <a:solidFill>
                <a:schemeClr val="bg1"/>
              </a:solidFill>
            </a:endParaRPr>
          </a:p>
        </p:txBody>
      </p:sp>
      <p:sp>
        <p:nvSpPr>
          <p:cNvPr id="51" name="Text Placeholder 74">
            <a:extLst>
              <a:ext uri="{FF2B5EF4-FFF2-40B4-BE49-F238E27FC236}">
                <a16:creationId xmlns:a16="http://schemas.microsoft.com/office/drawing/2014/main" id="{373498BA-2A45-C04C-9205-749786CF7F91}"/>
              </a:ext>
            </a:extLst>
          </p:cNvPr>
          <p:cNvSpPr txBox="1">
            <a:spLocks/>
          </p:cNvSpPr>
          <p:nvPr/>
        </p:nvSpPr>
        <p:spPr>
          <a:xfrm>
            <a:off x="5387409" y="2560036"/>
            <a:ext cx="530054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3.8</a:t>
            </a:r>
            <a:endParaRPr lang="en-IE" sz="1800" dirty="0">
              <a:solidFill>
                <a:schemeClr val="bg1"/>
              </a:solidFill>
            </a:endParaRPr>
          </a:p>
        </p:txBody>
      </p:sp>
      <p:sp>
        <p:nvSpPr>
          <p:cNvPr id="52" name="Triangle 51">
            <a:extLst>
              <a:ext uri="{FF2B5EF4-FFF2-40B4-BE49-F238E27FC236}">
                <a16:creationId xmlns:a16="http://schemas.microsoft.com/office/drawing/2014/main" id="{D83C0A9E-E9D4-A64C-9EEE-26F25D25AB5A}"/>
              </a:ext>
            </a:extLst>
          </p:cNvPr>
          <p:cNvSpPr/>
          <p:nvPr/>
        </p:nvSpPr>
        <p:spPr>
          <a:xfrm rot="5400000">
            <a:off x="5358620" y="3239405"/>
            <a:ext cx="796578" cy="686705"/>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sp>
        <p:nvSpPr>
          <p:cNvPr id="54" name="Text Placeholder 74">
            <a:extLst>
              <a:ext uri="{FF2B5EF4-FFF2-40B4-BE49-F238E27FC236}">
                <a16:creationId xmlns:a16="http://schemas.microsoft.com/office/drawing/2014/main" id="{079E60C9-ADE9-B54D-85A8-D77C01F6BEBB}"/>
              </a:ext>
            </a:extLst>
          </p:cNvPr>
          <p:cNvSpPr txBox="1">
            <a:spLocks/>
          </p:cNvSpPr>
          <p:nvPr/>
        </p:nvSpPr>
        <p:spPr>
          <a:xfrm>
            <a:off x="5385529" y="3402346"/>
            <a:ext cx="530054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3.9</a:t>
            </a:r>
            <a:endParaRPr lang="en-IE" sz="1800" dirty="0">
              <a:solidFill>
                <a:schemeClr val="bg1"/>
              </a:solidFill>
            </a:endParaRPr>
          </a:p>
        </p:txBody>
      </p:sp>
      <p:sp>
        <p:nvSpPr>
          <p:cNvPr id="55" name="Text Placeholder 74">
            <a:extLst>
              <a:ext uri="{FF2B5EF4-FFF2-40B4-BE49-F238E27FC236}">
                <a16:creationId xmlns:a16="http://schemas.microsoft.com/office/drawing/2014/main" id="{7801298D-6974-D347-9659-7C77DC31334B}"/>
              </a:ext>
            </a:extLst>
          </p:cNvPr>
          <p:cNvSpPr txBox="1">
            <a:spLocks/>
          </p:cNvSpPr>
          <p:nvPr/>
        </p:nvSpPr>
        <p:spPr>
          <a:xfrm>
            <a:off x="6147380" y="3372790"/>
            <a:ext cx="4991829" cy="290491"/>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Premises</a:t>
            </a:r>
            <a:endParaRPr lang="en-IE" sz="2400" dirty="0">
              <a:solidFill>
                <a:srgbClr val="6D6E6C"/>
              </a:solidFill>
            </a:endParaRPr>
          </a:p>
        </p:txBody>
      </p:sp>
      <p:sp>
        <p:nvSpPr>
          <p:cNvPr id="56" name="Text Placeholder 74">
            <a:extLst>
              <a:ext uri="{FF2B5EF4-FFF2-40B4-BE49-F238E27FC236}">
                <a16:creationId xmlns:a16="http://schemas.microsoft.com/office/drawing/2014/main" id="{539CAA10-59C6-EA4C-B5AE-4B91C93415AC}"/>
              </a:ext>
            </a:extLst>
          </p:cNvPr>
          <p:cNvSpPr txBox="1">
            <a:spLocks/>
          </p:cNvSpPr>
          <p:nvPr/>
        </p:nvSpPr>
        <p:spPr>
          <a:xfrm>
            <a:off x="6106193" y="4228923"/>
            <a:ext cx="4341049" cy="514078"/>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dirty="0">
                <a:latin typeface="+mn-lt"/>
              </a:rPr>
              <a:t>Your Time</a:t>
            </a:r>
          </a:p>
        </p:txBody>
      </p:sp>
      <p:sp>
        <p:nvSpPr>
          <p:cNvPr id="57" name="Triangle 56">
            <a:extLst>
              <a:ext uri="{FF2B5EF4-FFF2-40B4-BE49-F238E27FC236}">
                <a16:creationId xmlns:a16="http://schemas.microsoft.com/office/drawing/2014/main" id="{757C12C5-A7BA-D74F-BF12-36279F11D150}"/>
              </a:ext>
            </a:extLst>
          </p:cNvPr>
          <p:cNvSpPr/>
          <p:nvPr/>
        </p:nvSpPr>
        <p:spPr>
          <a:xfrm rot="5400000">
            <a:off x="5351310" y="4074849"/>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59" name="Text Placeholder 74">
            <a:extLst>
              <a:ext uri="{FF2B5EF4-FFF2-40B4-BE49-F238E27FC236}">
                <a16:creationId xmlns:a16="http://schemas.microsoft.com/office/drawing/2014/main" id="{2A0C76C4-8D93-344B-9FED-48DE658EAA3F}"/>
              </a:ext>
            </a:extLst>
          </p:cNvPr>
          <p:cNvSpPr txBox="1">
            <a:spLocks/>
          </p:cNvSpPr>
          <p:nvPr/>
        </p:nvSpPr>
        <p:spPr>
          <a:xfrm>
            <a:off x="5376338" y="4238149"/>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3.10</a:t>
            </a:r>
            <a:endParaRPr lang="en-IE" sz="1800" dirty="0">
              <a:solidFill>
                <a:schemeClr val="bg1"/>
              </a:solidFill>
            </a:endParaRPr>
          </a:p>
        </p:txBody>
      </p:sp>
      <p:sp>
        <p:nvSpPr>
          <p:cNvPr id="2" name="Rectangle 1">
            <a:extLst>
              <a:ext uri="{FF2B5EF4-FFF2-40B4-BE49-F238E27FC236}">
                <a16:creationId xmlns:a16="http://schemas.microsoft.com/office/drawing/2014/main" id="{61FE1807-D848-4E29-91BB-2CE5D57B97F8}"/>
              </a:ext>
            </a:extLst>
          </p:cNvPr>
          <p:cNvSpPr/>
          <p:nvPr/>
        </p:nvSpPr>
        <p:spPr>
          <a:xfrm>
            <a:off x="791655" y="5306258"/>
            <a:ext cx="6582922" cy="1077218"/>
          </a:xfrm>
          <a:prstGeom prst="rect">
            <a:avLst/>
          </a:prstGeom>
        </p:spPr>
        <p:txBody>
          <a:bodyPr wrap="square">
            <a:spAutoFit/>
          </a:bodyPr>
          <a:lstStyle/>
          <a:p>
            <a:r>
              <a:rPr lang="en-US" sz="1600" dirty="0">
                <a:latin typeface="MVWVBI+Helvetica"/>
              </a:rPr>
              <a:t>This project has been funded with support from the European Commission. This publication reflects the views only of the author, and the Commission cannot be held responsible for any use, which may be made of the information contained therein. Project number: 2018-1-UK01-KA202-048089</a:t>
            </a:r>
            <a:r>
              <a:rPr lang="en-IE" sz="1600" b="1" dirty="0"/>
              <a:t> </a:t>
            </a:r>
            <a:endParaRPr lang="en-IE" sz="1600" dirty="0"/>
          </a:p>
        </p:txBody>
      </p:sp>
    </p:spTree>
    <p:extLst>
      <p:ext uri="{BB962C8B-B14F-4D97-AF65-F5344CB8AC3E}">
        <p14:creationId xmlns:p14="http://schemas.microsoft.com/office/powerpoint/2010/main" val="12714675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46441" y="500519"/>
            <a:ext cx="2972619" cy="2425550"/>
          </a:xfrm>
        </p:spPr>
        <p:txBody>
          <a:bodyPr>
            <a:noAutofit/>
          </a:bodyPr>
          <a:lstStyle/>
          <a:p>
            <a:r>
              <a:rPr lang="en-IE" sz="3400" dirty="0"/>
              <a:t>EMPLOYERS SHOULD ALSO </a:t>
            </a:r>
            <a:r>
              <a:rPr lang="en-IE" sz="3400" b="1" dirty="0">
                <a:solidFill>
                  <a:srgbClr val="CE1779"/>
                </a:solidFill>
              </a:rPr>
              <a:t>INVESTIGATE INSURANCE TO COVER </a:t>
            </a:r>
            <a:r>
              <a:rPr lang="en-IE" sz="3400" dirty="0"/>
              <a:t>THEIR BUSINESS IN THE EVENT OF:</a:t>
            </a:r>
          </a:p>
        </p:txBody>
      </p:sp>
      <p:sp>
        <p:nvSpPr>
          <p:cNvPr id="7" name="Text Placeholder 6"/>
          <p:cNvSpPr>
            <a:spLocks noGrp="1"/>
          </p:cNvSpPr>
          <p:nvPr>
            <p:ph type="body" sz="quarter" idx="15"/>
          </p:nvPr>
        </p:nvSpPr>
        <p:spPr>
          <a:xfrm>
            <a:off x="3750364" y="537318"/>
            <a:ext cx="8136836" cy="5077098"/>
          </a:xfrm>
        </p:spPr>
        <p:txBody>
          <a:bodyPr/>
          <a:lstStyle/>
          <a:p>
            <a:pPr marL="457200" lvl="0" indent="-457200">
              <a:buClr>
                <a:srgbClr val="CE1779"/>
              </a:buClr>
              <a:buFont typeface="+mj-lt"/>
              <a:buAutoNum type="arabicPeriod" startAt="3"/>
            </a:pPr>
            <a:r>
              <a:rPr lang="en-IE" b="1" dirty="0">
                <a:solidFill>
                  <a:srgbClr val="CE1779"/>
                </a:solidFill>
              </a:rPr>
              <a:t>Professional indemnity insurance </a:t>
            </a:r>
            <a:r>
              <a:rPr lang="en-IE" dirty="0"/>
              <a:t>– an insurance policy that will protect you from claims made by clients who are not satisfied with the work your business has done for them. Typically it covers ..</a:t>
            </a:r>
          </a:p>
          <a:p>
            <a:pPr lvl="0">
              <a:buClr>
                <a:srgbClr val="CE1779"/>
              </a:buClr>
            </a:pPr>
            <a:endParaRPr lang="en-IE" sz="1000" dirty="0"/>
          </a:p>
          <a:p>
            <a:pPr marL="719138" lvl="0" indent="-314325">
              <a:spcBef>
                <a:spcPts val="300"/>
              </a:spcBef>
              <a:buClr>
                <a:srgbClr val="CE1779"/>
              </a:buClr>
              <a:buFont typeface="Arial" panose="020B0604020202020204" pitchFamily="34" charset="0"/>
              <a:buChar char="•"/>
            </a:pPr>
            <a:r>
              <a:rPr lang="en-IE" dirty="0">
                <a:solidFill>
                  <a:srgbClr val="CE1779"/>
                </a:solidFill>
              </a:rPr>
              <a:t>Negligence</a:t>
            </a:r>
            <a:r>
              <a:rPr lang="en-IE" dirty="0"/>
              <a:t> – where your business has been negligent, or where you have breached a duty of care to your client.</a:t>
            </a:r>
          </a:p>
          <a:p>
            <a:pPr marL="719138" lvl="0" indent="-314325">
              <a:spcBef>
                <a:spcPts val="300"/>
              </a:spcBef>
              <a:buClr>
                <a:srgbClr val="CE1779"/>
              </a:buClr>
              <a:buFont typeface="Arial" panose="020B0604020202020204" pitchFamily="34" charset="0"/>
              <a:buChar char="•"/>
            </a:pPr>
            <a:r>
              <a:rPr lang="en-IE" dirty="0">
                <a:solidFill>
                  <a:srgbClr val="CE1779"/>
                </a:solidFill>
              </a:rPr>
              <a:t>Loss of documents or data </a:t>
            </a:r>
            <a:r>
              <a:rPr lang="en-IE" dirty="0"/>
              <a:t>– where your business has mislaid important paperwork or data belonging to a client.</a:t>
            </a:r>
          </a:p>
          <a:p>
            <a:pPr marL="719138" lvl="0" indent="-314325">
              <a:spcBef>
                <a:spcPts val="300"/>
              </a:spcBef>
              <a:buClr>
                <a:srgbClr val="CE1779"/>
              </a:buClr>
              <a:buFont typeface="Arial" panose="020B0604020202020204" pitchFamily="34" charset="0"/>
              <a:buChar char="•"/>
            </a:pPr>
            <a:r>
              <a:rPr lang="en-IE" dirty="0">
                <a:solidFill>
                  <a:srgbClr val="CE1779"/>
                </a:solidFill>
              </a:rPr>
              <a:t>Intellectual Property (IP) </a:t>
            </a:r>
            <a:r>
              <a:rPr lang="en-IE" dirty="0"/>
              <a:t>– where your business has accidentally infringed copyright, trademarks, or other types of IP owned by other businesses or individuals.</a:t>
            </a:r>
          </a:p>
          <a:p>
            <a:pPr marL="719138" lvl="0" indent="-314325">
              <a:spcBef>
                <a:spcPts val="300"/>
              </a:spcBef>
              <a:buClr>
                <a:srgbClr val="CE1779"/>
              </a:buClr>
              <a:buFont typeface="Arial" panose="020B0604020202020204" pitchFamily="34" charset="0"/>
              <a:buChar char="•"/>
            </a:pPr>
            <a:r>
              <a:rPr lang="en-IE" dirty="0">
                <a:solidFill>
                  <a:srgbClr val="CE1779"/>
                </a:solidFill>
              </a:rPr>
              <a:t>Defamation</a:t>
            </a:r>
            <a:r>
              <a:rPr lang="en-IE" dirty="0"/>
              <a:t> – where your business has created or used material about other organisations, that may cause offence.</a:t>
            </a:r>
          </a:p>
          <a:p>
            <a:pPr marL="719138" lvl="0" indent="-314325">
              <a:spcBef>
                <a:spcPts val="300"/>
              </a:spcBef>
              <a:buClr>
                <a:srgbClr val="CE1779"/>
              </a:buClr>
              <a:buFont typeface="Arial" panose="020B0604020202020204" pitchFamily="34" charset="0"/>
              <a:buChar char="•"/>
            </a:pPr>
            <a:r>
              <a:rPr lang="en-IE" dirty="0">
                <a:solidFill>
                  <a:srgbClr val="CE1779"/>
                </a:solidFill>
              </a:rPr>
              <a:t>Dishonesty</a:t>
            </a:r>
            <a:r>
              <a:rPr lang="en-IE" dirty="0"/>
              <a:t> – where someone from your business has stolen from a client</a:t>
            </a:r>
          </a:p>
          <a:p>
            <a:pPr marL="457200" indent="-457200">
              <a:buClr>
                <a:srgbClr val="CE1779"/>
              </a:buClr>
              <a:buFont typeface="+mj-lt"/>
              <a:buAutoNum type="arabicPeriod" startAt="3"/>
            </a:pPr>
            <a:endParaRPr lang="en-US" dirty="0"/>
          </a:p>
        </p:txBody>
      </p:sp>
    </p:spTree>
    <p:extLst>
      <p:ext uri="{BB962C8B-B14F-4D97-AF65-F5344CB8AC3E}">
        <p14:creationId xmlns:p14="http://schemas.microsoft.com/office/powerpoint/2010/main" val="17859164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IE" b="1" dirty="0"/>
              <a:t>3.5 </a:t>
            </a:r>
            <a:r>
              <a:rPr lang="en-US" b="1" dirty="0"/>
              <a:t>SICKNESS, MATERNITY AND PATERNITY LEAVE AND FLEXIBLE WORKING</a:t>
            </a:r>
            <a:r>
              <a:rPr lang="en-IE" sz="5400" dirty="0"/>
              <a:t> </a:t>
            </a:r>
            <a:endParaRPr lang="en-IE" b="1" dirty="0"/>
          </a:p>
        </p:txBody>
      </p:sp>
    </p:spTree>
    <p:extLst>
      <p:ext uri="{BB962C8B-B14F-4D97-AF65-F5344CB8AC3E}">
        <p14:creationId xmlns:p14="http://schemas.microsoft.com/office/powerpoint/2010/main" val="5239822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23B2770-DD7F-8842-888F-65036F9FFFDE}"/>
              </a:ext>
            </a:extLst>
          </p:cNvPr>
          <p:cNvSpPr>
            <a:spLocks noGrp="1"/>
          </p:cNvSpPr>
          <p:nvPr>
            <p:ph type="body" sz="quarter" idx="20"/>
          </p:nvPr>
        </p:nvSpPr>
        <p:spPr>
          <a:xfrm>
            <a:off x="4598504" y="520060"/>
            <a:ext cx="7341703" cy="5106679"/>
          </a:xfrm>
        </p:spPr>
        <p:txBody>
          <a:bodyPr/>
          <a:lstStyle/>
          <a:p>
            <a:pPr lvl="0">
              <a:buClr>
                <a:srgbClr val="CE1779"/>
              </a:buClr>
              <a:buFont typeface="Arial" panose="020B0604020202020204" pitchFamily="34" charset="0"/>
              <a:buChar char="•"/>
            </a:pPr>
            <a:r>
              <a:rPr lang="en-IE" dirty="0"/>
              <a:t>Employees can take time off work if they’re ill. They need to give their employer proof if they’re ill for more than 7 days. </a:t>
            </a:r>
            <a:r>
              <a:rPr lang="en-IE" u="sng" dirty="0">
                <a:hlinkClick r:id="rId2"/>
              </a:rPr>
              <a:t>https://www.gov.uk/taking-sick-leave</a:t>
            </a:r>
            <a:r>
              <a:rPr lang="en-IE" dirty="0"/>
              <a:t> </a:t>
            </a:r>
          </a:p>
          <a:p>
            <a:pPr lvl="0">
              <a:buClr>
                <a:srgbClr val="CE1779"/>
              </a:buClr>
              <a:buFont typeface="Arial" panose="020B0604020202020204" pitchFamily="34" charset="0"/>
              <a:buChar char="•"/>
            </a:pPr>
            <a:r>
              <a:rPr lang="en-IE" dirty="0"/>
              <a:t>All employed pregnant women are entitled to 52 weeks (1 year) of maternity leave, no matter how long they've worked for their employer. This is made up of 26 weeks of ordinary maternity leave and 26 weeks of additional maternity leave.  </a:t>
            </a:r>
            <a:r>
              <a:rPr lang="en-IE" u="sng" dirty="0">
                <a:hlinkClick r:id="rId3"/>
              </a:rPr>
              <a:t>https://www.gov.uk/maternity-pay-leave</a:t>
            </a:r>
            <a:endParaRPr lang="en-IE" u="sng" dirty="0"/>
          </a:p>
          <a:p>
            <a:pPr lvl="0">
              <a:buClr>
                <a:srgbClr val="CE1779"/>
              </a:buClr>
              <a:buFont typeface="Arial" panose="020B0604020202020204" pitchFamily="34" charset="0"/>
              <a:buChar char="•"/>
            </a:pPr>
            <a:r>
              <a:rPr lang="en-IE" dirty="0"/>
              <a:t>Paternity leave – your employee may you be </a:t>
            </a:r>
            <a:r>
              <a:rPr lang="en-IE" u="sng" dirty="0">
                <a:hlinkClick r:id="rId4"/>
              </a:rPr>
              <a:t>eligible</a:t>
            </a:r>
            <a:r>
              <a:rPr lang="en-IE" dirty="0"/>
              <a:t> for: 1 or 2 weeks’ paid Paternity Leave, Paternity Pay and Shared Parental Leave and Pay. </a:t>
            </a:r>
            <a:r>
              <a:rPr lang="en-IE" u="sng" dirty="0">
                <a:hlinkClick r:id="rId5"/>
              </a:rPr>
              <a:t>https://www.gov.uk/paternity-pay-leave</a:t>
            </a:r>
            <a:endParaRPr lang="en-IE" dirty="0"/>
          </a:p>
        </p:txBody>
      </p:sp>
      <p:sp>
        <p:nvSpPr>
          <p:cNvPr id="2" name="Text Placeholder 1">
            <a:extLst>
              <a:ext uri="{FF2B5EF4-FFF2-40B4-BE49-F238E27FC236}">
                <a16:creationId xmlns:a16="http://schemas.microsoft.com/office/drawing/2014/main" id="{75DD18DA-BCA7-3A4A-B64F-0DDEBB4B1424}"/>
              </a:ext>
            </a:extLst>
          </p:cNvPr>
          <p:cNvSpPr>
            <a:spLocks noGrp="1"/>
          </p:cNvSpPr>
          <p:nvPr>
            <p:ph type="body" sz="quarter" idx="21"/>
          </p:nvPr>
        </p:nvSpPr>
        <p:spPr>
          <a:xfrm>
            <a:off x="357810" y="520059"/>
            <a:ext cx="3140759" cy="4210967"/>
          </a:xfrm>
        </p:spPr>
        <p:txBody>
          <a:bodyPr>
            <a:normAutofit/>
          </a:bodyPr>
          <a:lstStyle/>
          <a:p>
            <a:r>
              <a:rPr lang="en-IE" dirty="0"/>
              <a:t>MAKE SURE YOU </a:t>
            </a:r>
            <a:r>
              <a:rPr lang="en-IE" b="1" dirty="0">
                <a:solidFill>
                  <a:srgbClr val="CE1779"/>
                </a:solidFill>
              </a:rPr>
              <a:t>KNOW THE SYSTEM &amp; MINIMUM REQUIREMENT </a:t>
            </a:r>
            <a:r>
              <a:rPr lang="en-IE" dirty="0"/>
              <a:t>IN YOUR COUNTRY…  UK</a:t>
            </a:r>
          </a:p>
          <a:p>
            <a:endParaRPr lang="en-US" dirty="0"/>
          </a:p>
        </p:txBody>
      </p:sp>
      <p:cxnSp>
        <p:nvCxnSpPr>
          <p:cNvPr id="4" name="Straight Connector 3">
            <a:extLst>
              <a:ext uri="{FF2B5EF4-FFF2-40B4-BE49-F238E27FC236}">
                <a16:creationId xmlns:a16="http://schemas.microsoft.com/office/drawing/2014/main" id="{4DCBA37C-BE23-3C44-B9B2-EA3522EFCC2C}"/>
              </a:ext>
            </a:extLst>
          </p:cNvPr>
          <p:cNvCxnSpPr>
            <a:cxnSpLocks/>
          </p:cNvCxnSpPr>
          <p:nvPr/>
        </p:nvCxnSpPr>
        <p:spPr>
          <a:xfrm>
            <a:off x="3990097" y="0"/>
            <a:ext cx="0" cy="685800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pic>
        <p:nvPicPr>
          <p:cNvPr id="15" name="Picture 14" descr="A close up of a sign&#10;&#10;Description automatically generated">
            <a:extLst>
              <a:ext uri="{FF2B5EF4-FFF2-40B4-BE49-F238E27FC236}">
                <a16:creationId xmlns:a16="http://schemas.microsoft.com/office/drawing/2014/main" id="{849DEBFE-7615-A043-A88C-5C8F40B9FB7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546149" y="520059"/>
            <a:ext cx="887896" cy="887896"/>
          </a:xfrm>
          <a:prstGeom prst="rect">
            <a:avLst/>
          </a:prstGeom>
        </p:spPr>
      </p:pic>
      <p:pic>
        <p:nvPicPr>
          <p:cNvPr id="9" name="Picture 8">
            <a:extLst>
              <a:ext uri="{FF2B5EF4-FFF2-40B4-BE49-F238E27FC236}">
                <a16:creationId xmlns:a16="http://schemas.microsoft.com/office/drawing/2014/main" id="{5CD9DD24-3C5A-4CDC-978E-6079AED0ABE7}"/>
              </a:ext>
            </a:extLst>
          </p:cNvPr>
          <p:cNvPicPr>
            <a:picLocks noChangeAspect="1"/>
          </p:cNvPicPr>
          <p:nvPr/>
        </p:nvPicPr>
        <p:blipFill rotWithShape="1">
          <a:blip r:embed="rId7" cstate="screen">
            <a:extLst>
              <a:ext uri="{28A0092B-C50C-407E-A947-70E740481C1C}">
                <a14:useLocalDpi xmlns:a14="http://schemas.microsoft.com/office/drawing/2010/main"/>
              </a:ext>
              <a:ext uri="{837473B0-CC2E-450A-ABE3-18F120FF3D39}">
                <a1611:picAttrSrcUrl xmlns:a1611="http://schemas.microsoft.com/office/drawing/2016/11/main" r:id="rId8"/>
              </a:ext>
            </a:extLst>
          </a:blip>
          <a:srcRect/>
          <a:stretch/>
        </p:blipFill>
        <p:spPr>
          <a:xfrm>
            <a:off x="0" y="4330262"/>
            <a:ext cx="3990095" cy="2527737"/>
          </a:xfrm>
          <a:prstGeom prst="rect">
            <a:avLst/>
          </a:prstGeom>
        </p:spPr>
      </p:pic>
    </p:spTree>
    <p:extLst>
      <p:ext uri="{BB962C8B-B14F-4D97-AF65-F5344CB8AC3E}">
        <p14:creationId xmlns:p14="http://schemas.microsoft.com/office/powerpoint/2010/main" val="7395808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23B2770-DD7F-8842-888F-65036F9FFFDE}"/>
              </a:ext>
            </a:extLst>
          </p:cNvPr>
          <p:cNvSpPr>
            <a:spLocks noGrp="1"/>
          </p:cNvSpPr>
          <p:nvPr>
            <p:ph type="body" sz="quarter" idx="20"/>
          </p:nvPr>
        </p:nvSpPr>
        <p:spPr>
          <a:xfrm>
            <a:off x="4598504" y="520060"/>
            <a:ext cx="7341703" cy="5106679"/>
          </a:xfrm>
        </p:spPr>
        <p:txBody>
          <a:bodyPr/>
          <a:lstStyle/>
          <a:p>
            <a:pPr lvl="0">
              <a:buClr>
                <a:srgbClr val="CE1779"/>
              </a:buClr>
              <a:buFont typeface="Arial" panose="020B0604020202020204" pitchFamily="34" charset="0"/>
              <a:buChar char="•"/>
            </a:pPr>
            <a:r>
              <a:rPr lang="en-IE" dirty="0"/>
              <a:t>From June 2014, all employees have the right to ask to work flexibly.  </a:t>
            </a:r>
            <a:r>
              <a:rPr lang="en-IE" u="sng" dirty="0">
                <a:hlinkClick r:id="rId2"/>
              </a:rPr>
              <a:t>https://www.gov.uk/government/news/flexible-working-rights-extended-to-more-than-20-million</a:t>
            </a:r>
            <a:endParaRPr lang="en-IE" dirty="0"/>
          </a:p>
        </p:txBody>
      </p:sp>
      <p:sp>
        <p:nvSpPr>
          <p:cNvPr id="2" name="Text Placeholder 1">
            <a:extLst>
              <a:ext uri="{FF2B5EF4-FFF2-40B4-BE49-F238E27FC236}">
                <a16:creationId xmlns:a16="http://schemas.microsoft.com/office/drawing/2014/main" id="{75DD18DA-BCA7-3A4A-B64F-0DDEBB4B1424}"/>
              </a:ext>
            </a:extLst>
          </p:cNvPr>
          <p:cNvSpPr>
            <a:spLocks noGrp="1"/>
          </p:cNvSpPr>
          <p:nvPr>
            <p:ph type="body" sz="quarter" idx="21"/>
          </p:nvPr>
        </p:nvSpPr>
        <p:spPr>
          <a:xfrm>
            <a:off x="357810" y="520059"/>
            <a:ext cx="3140759" cy="4210967"/>
          </a:xfrm>
        </p:spPr>
        <p:txBody>
          <a:bodyPr>
            <a:normAutofit/>
          </a:bodyPr>
          <a:lstStyle/>
          <a:p>
            <a:r>
              <a:rPr lang="en-IE" dirty="0"/>
              <a:t>MAKE SURE YOU </a:t>
            </a:r>
            <a:r>
              <a:rPr lang="en-IE" b="1" dirty="0">
                <a:solidFill>
                  <a:srgbClr val="CE1779"/>
                </a:solidFill>
              </a:rPr>
              <a:t>KNOW THE SYSTEM &amp; MINIMUM REQUIREMENT </a:t>
            </a:r>
            <a:r>
              <a:rPr lang="en-IE" dirty="0"/>
              <a:t>IN YOUR COUNTRY…  UK</a:t>
            </a:r>
          </a:p>
          <a:p>
            <a:endParaRPr lang="en-US" dirty="0"/>
          </a:p>
        </p:txBody>
      </p:sp>
      <p:cxnSp>
        <p:nvCxnSpPr>
          <p:cNvPr id="4" name="Straight Connector 3">
            <a:extLst>
              <a:ext uri="{FF2B5EF4-FFF2-40B4-BE49-F238E27FC236}">
                <a16:creationId xmlns:a16="http://schemas.microsoft.com/office/drawing/2014/main" id="{4DCBA37C-BE23-3C44-B9B2-EA3522EFCC2C}"/>
              </a:ext>
            </a:extLst>
          </p:cNvPr>
          <p:cNvCxnSpPr>
            <a:cxnSpLocks/>
          </p:cNvCxnSpPr>
          <p:nvPr/>
        </p:nvCxnSpPr>
        <p:spPr>
          <a:xfrm>
            <a:off x="3990097" y="0"/>
            <a:ext cx="0" cy="685800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pic>
        <p:nvPicPr>
          <p:cNvPr id="15" name="Picture 14" descr="A close up of a sign&#10;&#10;Description automatically generated">
            <a:extLst>
              <a:ext uri="{FF2B5EF4-FFF2-40B4-BE49-F238E27FC236}">
                <a16:creationId xmlns:a16="http://schemas.microsoft.com/office/drawing/2014/main" id="{849DEBFE-7615-A043-A88C-5C8F40B9FB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46149" y="520059"/>
            <a:ext cx="887896" cy="887896"/>
          </a:xfrm>
          <a:prstGeom prst="rect">
            <a:avLst/>
          </a:prstGeom>
        </p:spPr>
      </p:pic>
      <p:pic>
        <p:nvPicPr>
          <p:cNvPr id="6" name="Picture 5">
            <a:extLst>
              <a:ext uri="{FF2B5EF4-FFF2-40B4-BE49-F238E27FC236}">
                <a16:creationId xmlns:a16="http://schemas.microsoft.com/office/drawing/2014/main" id="{48EB8E8F-B1DC-7A45-8CEC-288A249D2CB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836" t="-1339"/>
          <a:stretch/>
        </p:blipFill>
        <p:spPr>
          <a:xfrm>
            <a:off x="5708057" y="1868557"/>
            <a:ext cx="6483942" cy="4777409"/>
          </a:xfrm>
          <a:prstGeom prst="rect">
            <a:avLst/>
          </a:prstGeom>
        </p:spPr>
      </p:pic>
      <p:sp>
        <p:nvSpPr>
          <p:cNvPr id="7" name="Picture Placeholder 5">
            <a:extLst>
              <a:ext uri="{FF2B5EF4-FFF2-40B4-BE49-F238E27FC236}">
                <a16:creationId xmlns:a16="http://schemas.microsoft.com/office/drawing/2014/main" id="{3859A568-89D5-C841-AE43-F148C0F0FBEB}"/>
              </a:ext>
            </a:extLst>
          </p:cNvPr>
          <p:cNvSpPr txBox="1">
            <a:spLocks/>
          </p:cNvSpPr>
          <p:nvPr/>
        </p:nvSpPr>
        <p:spPr>
          <a:xfrm>
            <a:off x="6733672" y="2712780"/>
            <a:ext cx="3676519" cy="2357984"/>
          </a:xfrm>
          <a:prstGeom prst="rect">
            <a:avLst/>
          </a:prstGeom>
          <a:blipFill>
            <a:blip r:embed="rId5" cstate="screen">
              <a:extLst>
                <a:ext uri="{28A0092B-C50C-407E-A947-70E740481C1C}">
                  <a14:useLocalDpi xmlns:a14="http://schemas.microsoft.com/office/drawing/2010/main"/>
                </a:ext>
              </a:extLst>
            </a:blip>
            <a:stretch>
              <a:fillRect/>
            </a:stretch>
          </a:blipFill>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kern="1200" baseline="0">
                <a:solidFill>
                  <a:schemeClr val="bg1">
                    <a:lumMod val="50000"/>
                  </a:schemeClr>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p:txBody>
      </p:sp>
      <p:pic>
        <p:nvPicPr>
          <p:cNvPr id="8" name="Picture 7" descr="A picture containing person, outdoor, man, laptop&#10;&#10;Description automatically generated">
            <a:extLst>
              <a:ext uri="{FF2B5EF4-FFF2-40B4-BE49-F238E27FC236}">
                <a16:creationId xmlns:a16="http://schemas.microsoft.com/office/drawing/2014/main" id="{52E1D247-98B0-4DA4-8B32-4253772B5030}"/>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0" y="4318039"/>
            <a:ext cx="3981451" cy="2404184"/>
          </a:xfrm>
          <a:prstGeom prst="rect">
            <a:avLst/>
          </a:prstGeom>
        </p:spPr>
      </p:pic>
    </p:spTree>
    <p:extLst>
      <p:ext uri="{BB962C8B-B14F-4D97-AF65-F5344CB8AC3E}">
        <p14:creationId xmlns:p14="http://schemas.microsoft.com/office/powerpoint/2010/main" val="17927771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23B2770-DD7F-8842-888F-65036F9FFFDE}"/>
              </a:ext>
            </a:extLst>
          </p:cNvPr>
          <p:cNvSpPr>
            <a:spLocks noGrp="1"/>
          </p:cNvSpPr>
          <p:nvPr>
            <p:ph type="body" sz="quarter" idx="20"/>
          </p:nvPr>
        </p:nvSpPr>
        <p:spPr>
          <a:xfrm>
            <a:off x="4434045" y="370431"/>
            <a:ext cx="7636031" cy="5106679"/>
          </a:xfrm>
        </p:spPr>
        <p:txBody>
          <a:bodyPr/>
          <a:lstStyle/>
          <a:p>
            <a:pPr marL="346075" lvl="0" indent="-346075">
              <a:buClr>
                <a:srgbClr val="CE1779"/>
              </a:buClr>
              <a:tabLst>
                <a:tab pos="263525" algn="l"/>
              </a:tabLst>
            </a:pPr>
            <a:r>
              <a:rPr lang="en-IE" dirty="0"/>
              <a:t>Sick Pay - In general, an employee has no right under employment law to be paid while on sick leave. Consequently, it is at the discretion of the employer to decide their own policy on sick pay and sick leave, subject to the employee’s contract or terms of employment.  The employee can apply for Illness Benefit if they have enough social insurance contributions.  </a:t>
            </a:r>
            <a:r>
              <a:rPr lang="en-IE" u="sng" dirty="0">
                <a:hlinkClick r:id="rId2"/>
              </a:rPr>
              <a:t>https://www.gov.ie/en/service/ddf6e3-illness-benefit/</a:t>
            </a:r>
            <a:endParaRPr lang="en-IE" dirty="0"/>
          </a:p>
          <a:p>
            <a:pPr marL="346075" lvl="0" indent="-346075">
              <a:buClr>
                <a:srgbClr val="CE1779"/>
              </a:buClr>
              <a:tabLst>
                <a:tab pos="263525" algn="l"/>
              </a:tabLst>
            </a:pPr>
            <a:r>
              <a:rPr lang="en-IE" dirty="0"/>
              <a:t>Statutory maternity leave in Ireland is 42 weeks, with paid leave for the first 26 weeks. The final 16 weeks do not have to be paid, but are still legislated for job security and entitlements.  </a:t>
            </a:r>
            <a:r>
              <a:rPr lang="en-IE" u="sng" dirty="0">
                <a:hlinkClick r:id="rId3"/>
              </a:rPr>
              <a:t>https://www.gov.ie/en/service/apply-for-maternity-benefit/</a:t>
            </a:r>
            <a:endParaRPr lang="en-IE" u="sng" dirty="0"/>
          </a:p>
          <a:p>
            <a:pPr marL="346075" indent="-346075">
              <a:buClr>
                <a:srgbClr val="CE1779"/>
              </a:buClr>
              <a:tabLst>
                <a:tab pos="263525" algn="l"/>
              </a:tabLst>
            </a:pPr>
            <a:r>
              <a:rPr lang="en-IE" dirty="0"/>
              <a:t>There is no legal right to flexible working in Ireland. It can be used as an incentive as part of an overview benefits package. </a:t>
            </a:r>
          </a:p>
          <a:p>
            <a:pPr marL="346075" lvl="0" indent="-346075">
              <a:buClr>
                <a:srgbClr val="CE1779"/>
              </a:buClr>
              <a:tabLst>
                <a:tab pos="263525" algn="l"/>
              </a:tabLst>
            </a:pPr>
            <a:endParaRPr lang="en-IE" dirty="0"/>
          </a:p>
        </p:txBody>
      </p:sp>
      <p:sp>
        <p:nvSpPr>
          <p:cNvPr id="2" name="Text Placeholder 1">
            <a:extLst>
              <a:ext uri="{FF2B5EF4-FFF2-40B4-BE49-F238E27FC236}">
                <a16:creationId xmlns:a16="http://schemas.microsoft.com/office/drawing/2014/main" id="{75DD18DA-BCA7-3A4A-B64F-0DDEBB4B1424}"/>
              </a:ext>
            </a:extLst>
          </p:cNvPr>
          <p:cNvSpPr>
            <a:spLocks noGrp="1"/>
          </p:cNvSpPr>
          <p:nvPr>
            <p:ph type="body" sz="quarter" idx="21"/>
          </p:nvPr>
        </p:nvSpPr>
        <p:spPr>
          <a:xfrm>
            <a:off x="357810" y="45046"/>
            <a:ext cx="3188335" cy="4657583"/>
          </a:xfrm>
        </p:spPr>
        <p:txBody>
          <a:bodyPr>
            <a:normAutofit/>
          </a:bodyPr>
          <a:lstStyle/>
          <a:p>
            <a:r>
              <a:rPr lang="en-IE" dirty="0"/>
              <a:t>MAKE SURE YOU </a:t>
            </a:r>
            <a:r>
              <a:rPr lang="en-IE" b="1" dirty="0">
                <a:solidFill>
                  <a:srgbClr val="CE1779"/>
                </a:solidFill>
              </a:rPr>
              <a:t>KNOW THE SYSTEM &amp; MINIMUM REQUIREMENT </a:t>
            </a:r>
            <a:r>
              <a:rPr lang="en-IE" dirty="0"/>
              <a:t>IN YOUR COUNTRY… IRELAND</a:t>
            </a:r>
          </a:p>
          <a:p>
            <a:endParaRPr lang="en-US" dirty="0"/>
          </a:p>
        </p:txBody>
      </p:sp>
      <p:cxnSp>
        <p:nvCxnSpPr>
          <p:cNvPr id="4" name="Straight Connector 3">
            <a:extLst>
              <a:ext uri="{FF2B5EF4-FFF2-40B4-BE49-F238E27FC236}">
                <a16:creationId xmlns:a16="http://schemas.microsoft.com/office/drawing/2014/main" id="{4DCBA37C-BE23-3C44-B9B2-EA3522EFCC2C}"/>
              </a:ext>
            </a:extLst>
          </p:cNvPr>
          <p:cNvCxnSpPr>
            <a:cxnSpLocks/>
          </p:cNvCxnSpPr>
          <p:nvPr/>
        </p:nvCxnSpPr>
        <p:spPr>
          <a:xfrm>
            <a:off x="3990097" y="0"/>
            <a:ext cx="0" cy="685800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0C412755-7A22-9C48-BBA0-264132CFA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46149" y="520059"/>
            <a:ext cx="887896" cy="887896"/>
          </a:xfrm>
          <a:prstGeom prst="rect">
            <a:avLst/>
          </a:prstGeom>
        </p:spPr>
      </p:pic>
      <p:pic>
        <p:nvPicPr>
          <p:cNvPr id="9" name="Picture 8" descr="A person in a costume&#10;&#10;Description automatically generated">
            <a:extLst>
              <a:ext uri="{FF2B5EF4-FFF2-40B4-BE49-F238E27FC236}">
                <a16:creationId xmlns:a16="http://schemas.microsoft.com/office/drawing/2014/main" id="{0FD24B14-146E-4832-8B78-A261BAEB6A21}"/>
              </a:ext>
            </a:extLst>
          </p:cNvPr>
          <p:cNvPicPr>
            <a:picLocks noChangeAspect="1"/>
          </p:cNvPicPr>
          <p:nvPr/>
        </p:nvPicPr>
        <p:blipFill rotWithShape="1">
          <a:blip r:embed="rId5" cstate="screen">
            <a:extLst>
              <a:ext uri="{28A0092B-C50C-407E-A947-70E740481C1C}">
                <a14:useLocalDpi xmlns:a14="http://schemas.microsoft.com/office/drawing/2010/main"/>
              </a:ext>
              <a:ext uri="{837473B0-CC2E-450A-ABE3-18F120FF3D39}">
                <a1611:picAttrSrcUrl xmlns:a1611="http://schemas.microsoft.com/office/drawing/2016/11/main" r:id="rId6"/>
              </a:ext>
            </a:extLst>
          </a:blip>
          <a:srcRect/>
          <a:stretch/>
        </p:blipFill>
        <p:spPr>
          <a:xfrm>
            <a:off x="-1" y="4010685"/>
            <a:ext cx="3990095" cy="2847315"/>
          </a:xfrm>
          <a:prstGeom prst="rect">
            <a:avLst/>
          </a:prstGeom>
        </p:spPr>
      </p:pic>
    </p:spTree>
    <p:extLst>
      <p:ext uri="{BB962C8B-B14F-4D97-AF65-F5344CB8AC3E}">
        <p14:creationId xmlns:p14="http://schemas.microsoft.com/office/powerpoint/2010/main" val="41499318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23B2770-DD7F-8842-888F-65036F9FFFDE}"/>
              </a:ext>
            </a:extLst>
          </p:cNvPr>
          <p:cNvSpPr>
            <a:spLocks noGrp="1"/>
          </p:cNvSpPr>
          <p:nvPr>
            <p:ph type="body" sz="quarter" idx="20"/>
          </p:nvPr>
        </p:nvSpPr>
        <p:spPr>
          <a:xfrm>
            <a:off x="4598504" y="520060"/>
            <a:ext cx="7341703" cy="5106679"/>
          </a:xfrm>
        </p:spPr>
        <p:txBody>
          <a:bodyPr/>
          <a:lstStyle/>
          <a:p>
            <a:pPr lvl="0">
              <a:buClr>
                <a:srgbClr val="CE1779"/>
              </a:buClr>
            </a:pPr>
            <a:r>
              <a:rPr lang="en-IE" dirty="0"/>
              <a:t>Paternity Benefit is a two-week payment to employed and self-employed people who are on paternity leave from work covered by social insurance (PRSI).    </a:t>
            </a:r>
            <a:r>
              <a:rPr lang="en-IE" u="sng" dirty="0">
                <a:hlinkClick r:id="rId2"/>
              </a:rPr>
              <a:t>https://www.gov.ie/en/service/apply-for-paternity-benefit/</a:t>
            </a:r>
            <a:endParaRPr lang="en-IE" dirty="0"/>
          </a:p>
        </p:txBody>
      </p:sp>
      <p:sp>
        <p:nvSpPr>
          <p:cNvPr id="2" name="Text Placeholder 1">
            <a:extLst>
              <a:ext uri="{FF2B5EF4-FFF2-40B4-BE49-F238E27FC236}">
                <a16:creationId xmlns:a16="http://schemas.microsoft.com/office/drawing/2014/main" id="{75DD18DA-BCA7-3A4A-B64F-0DDEBB4B1424}"/>
              </a:ext>
            </a:extLst>
          </p:cNvPr>
          <p:cNvSpPr>
            <a:spLocks noGrp="1"/>
          </p:cNvSpPr>
          <p:nvPr>
            <p:ph type="body" sz="quarter" idx="21"/>
          </p:nvPr>
        </p:nvSpPr>
        <p:spPr>
          <a:xfrm>
            <a:off x="357810" y="520059"/>
            <a:ext cx="3140759" cy="4210967"/>
          </a:xfrm>
        </p:spPr>
        <p:txBody>
          <a:bodyPr>
            <a:normAutofit/>
          </a:bodyPr>
          <a:lstStyle/>
          <a:p>
            <a:r>
              <a:rPr lang="en-IE" dirty="0"/>
              <a:t>MAKE SURE YOU </a:t>
            </a:r>
            <a:r>
              <a:rPr lang="en-IE" b="1" dirty="0">
                <a:solidFill>
                  <a:srgbClr val="CE1779"/>
                </a:solidFill>
              </a:rPr>
              <a:t>KNOW THE SYSTEM &amp; MINIMUM REQUIREMENT </a:t>
            </a:r>
            <a:r>
              <a:rPr lang="en-IE" dirty="0"/>
              <a:t>IN YOUR COUNTRY…  IRELAND</a:t>
            </a:r>
          </a:p>
          <a:p>
            <a:endParaRPr lang="en-US" dirty="0"/>
          </a:p>
        </p:txBody>
      </p:sp>
      <p:cxnSp>
        <p:nvCxnSpPr>
          <p:cNvPr id="4" name="Straight Connector 3">
            <a:extLst>
              <a:ext uri="{FF2B5EF4-FFF2-40B4-BE49-F238E27FC236}">
                <a16:creationId xmlns:a16="http://schemas.microsoft.com/office/drawing/2014/main" id="{4DCBA37C-BE23-3C44-B9B2-EA3522EFCC2C}"/>
              </a:ext>
            </a:extLst>
          </p:cNvPr>
          <p:cNvCxnSpPr>
            <a:cxnSpLocks/>
          </p:cNvCxnSpPr>
          <p:nvPr/>
        </p:nvCxnSpPr>
        <p:spPr>
          <a:xfrm>
            <a:off x="3990097" y="0"/>
            <a:ext cx="0" cy="685800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0C412755-7A22-9C48-BBA0-264132CFA4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46149" y="520059"/>
            <a:ext cx="887896" cy="887896"/>
          </a:xfrm>
          <a:prstGeom prst="rect">
            <a:avLst/>
          </a:prstGeom>
        </p:spPr>
      </p:pic>
      <p:pic>
        <p:nvPicPr>
          <p:cNvPr id="6" name="Picture 5">
            <a:extLst>
              <a:ext uri="{FF2B5EF4-FFF2-40B4-BE49-F238E27FC236}">
                <a16:creationId xmlns:a16="http://schemas.microsoft.com/office/drawing/2014/main" id="{17EEEC5F-EFF2-8844-8194-003B9BA141D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836" t="-1339"/>
          <a:stretch/>
        </p:blipFill>
        <p:spPr>
          <a:xfrm>
            <a:off x="5708057" y="1868557"/>
            <a:ext cx="6483942" cy="4777409"/>
          </a:xfrm>
          <a:prstGeom prst="rect">
            <a:avLst/>
          </a:prstGeom>
        </p:spPr>
      </p:pic>
      <p:sp>
        <p:nvSpPr>
          <p:cNvPr id="7" name="Picture Placeholder 5">
            <a:extLst>
              <a:ext uri="{FF2B5EF4-FFF2-40B4-BE49-F238E27FC236}">
                <a16:creationId xmlns:a16="http://schemas.microsoft.com/office/drawing/2014/main" id="{B20F520C-16B0-7043-B7DE-0658A666C409}"/>
              </a:ext>
            </a:extLst>
          </p:cNvPr>
          <p:cNvSpPr txBox="1">
            <a:spLocks/>
          </p:cNvSpPr>
          <p:nvPr/>
        </p:nvSpPr>
        <p:spPr>
          <a:xfrm>
            <a:off x="6733672" y="2712780"/>
            <a:ext cx="3676519" cy="2357984"/>
          </a:xfrm>
          <a:prstGeom prst="rect">
            <a:avLst/>
          </a:prstGeom>
          <a:blipFill>
            <a:blip r:embed="rId5" cstate="screen">
              <a:extLst>
                <a:ext uri="{28A0092B-C50C-407E-A947-70E740481C1C}">
                  <a14:useLocalDpi xmlns:a14="http://schemas.microsoft.com/office/drawing/2010/main"/>
                </a:ext>
              </a:extLst>
            </a:blip>
            <a:stretch>
              <a:fillRect/>
            </a:stretch>
          </a:blipFill>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kern="1200" baseline="0">
                <a:solidFill>
                  <a:schemeClr val="bg1">
                    <a:lumMod val="50000"/>
                  </a:schemeClr>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p:txBody>
      </p:sp>
      <p:pic>
        <p:nvPicPr>
          <p:cNvPr id="9" name="Picture 8" descr="A close up of a logo&#10;&#10;Description automatically generated">
            <a:extLst>
              <a:ext uri="{FF2B5EF4-FFF2-40B4-BE49-F238E27FC236}">
                <a16:creationId xmlns:a16="http://schemas.microsoft.com/office/drawing/2014/main" id="{C9579391-40A4-41F0-9744-FA794D657694}"/>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605976" y="4347710"/>
            <a:ext cx="2631209" cy="2631209"/>
          </a:xfrm>
          <a:prstGeom prst="rect">
            <a:avLst/>
          </a:prstGeom>
        </p:spPr>
      </p:pic>
    </p:spTree>
    <p:extLst>
      <p:ext uri="{BB962C8B-B14F-4D97-AF65-F5344CB8AC3E}">
        <p14:creationId xmlns:p14="http://schemas.microsoft.com/office/powerpoint/2010/main" val="33587666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C9FD39F4-00B7-0B40-AEEA-0CBD6FA368C4}"/>
              </a:ext>
            </a:extLst>
          </p:cNvPr>
          <p:cNvSpPr>
            <a:spLocks noGrp="1"/>
          </p:cNvSpPr>
          <p:nvPr>
            <p:ph type="body" sz="quarter" idx="13"/>
          </p:nvPr>
        </p:nvSpPr>
        <p:spPr>
          <a:xfrm>
            <a:off x="574481" y="2955539"/>
            <a:ext cx="7575605" cy="3541338"/>
          </a:xfrm>
        </p:spPr>
        <p:txBody>
          <a:bodyPr>
            <a:normAutofit/>
          </a:bodyPr>
          <a:lstStyle/>
          <a:p>
            <a:r>
              <a:rPr lang="en-IE" sz="2800" dirty="0"/>
              <a:t>As an employer, you need to consider all these factors in advance. In particular, set out a simple clear sickness policy from day one. </a:t>
            </a:r>
          </a:p>
        </p:txBody>
      </p:sp>
      <p:pic>
        <p:nvPicPr>
          <p:cNvPr id="3" name="Picture 2" descr="A picture containing table, sitting, cake, yellow&#10;&#10;Description automatically generated">
            <a:extLst>
              <a:ext uri="{FF2B5EF4-FFF2-40B4-BE49-F238E27FC236}">
                <a16:creationId xmlns:a16="http://schemas.microsoft.com/office/drawing/2014/main" id="{4F6383EB-63F2-4B9A-A364-63326B3CE8CF}"/>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574481" y="1229710"/>
            <a:ext cx="2418523" cy="2418523"/>
          </a:xfrm>
          <a:prstGeom prst="rect">
            <a:avLst/>
          </a:prstGeom>
        </p:spPr>
      </p:pic>
    </p:spTree>
    <p:extLst>
      <p:ext uri="{BB962C8B-B14F-4D97-AF65-F5344CB8AC3E}">
        <p14:creationId xmlns:p14="http://schemas.microsoft.com/office/powerpoint/2010/main" val="15094946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IE" b="1" dirty="0"/>
              <a:t>3.6 </a:t>
            </a:r>
            <a:r>
              <a:rPr lang="en-US" b="1" dirty="0"/>
              <a:t>PENSIONS</a:t>
            </a:r>
            <a:r>
              <a:rPr lang="en-IE" dirty="0"/>
              <a:t> </a:t>
            </a:r>
            <a:endParaRPr lang="en-IE" b="1" dirty="0"/>
          </a:p>
        </p:txBody>
      </p:sp>
      <p:pic>
        <p:nvPicPr>
          <p:cNvPr id="4" name="Picture 3" descr="A picture containing sitting, pair, wearing, white&#10;&#10;Description automatically generated">
            <a:extLst>
              <a:ext uri="{FF2B5EF4-FFF2-40B4-BE49-F238E27FC236}">
                <a16:creationId xmlns:a16="http://schemas.microsoft.com/office/drawing/2014/main" id="{073D40E0-B8D8-4811-B231-33809C57FF36}"/>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rot="2083063">
            <a:off x="8043219" y="1451455"/>
            <a:ext cx="3511556" cy="3289441"/>
          </a:xfrm>
          <a:prstGeom prst="rect">
            <a:avLst/>
          </a:prstGeom>
        </p:spPr>
      </p:pic>
    </p:spTree>
    <p:extLst>
      <p:ext uri="{BB962C8B-B14F-4D97-AF65-F5344CB8AC3E}">
        <p14:creationId xmlns:p14="http://schemas.microsoft.com/office/powerpoint/2010/main" val="549293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2565B82-3281-304E-9CE5-0C892324FF18}"/>
              </a:ext>
            </a:extLst>
          </p:cNvPr>
          <p:cNvSpPr>
            <a:spLocks noGrp="1"/>
          </p:cNvSpPr>
          <p:nvPr>
            <p:ph type="body" sz="quarter" idx="13"/>
          </p:nvPr>
        </p:nvSpPr>
        <p:spPr>
          <a:xfrm>
            <a:off x="4161984" y="482601"/>
            <a:ext cx="7407087" cy="1222526"/>
          </a:xfrm>
        </p:spPr>
        <p:txBody>
          <a:bodyPr/>
          <a:lstStyle/>
          <a:p>
            <a:pPr algn="r"/>
            <a:r>
              <a:rPr lang="en-US" dirty="0"/>
              <a:t>PENSIONS - UK</a:t>
            </a:r>
          </a:p>
        </p:txBody>
      </p:sp>
      <p:cxnSp>
        <p:nvCxnSpPr>
          <p:cNvPr id="6" name="Straight Connector 5">
            <a:extLst>
              <a:ext uri="{FF2B5EF4-FFF2-40B4-BE49-F238E27FC236}">
                <a16:creationId xmlns:a16="http://schemas.microsoft.com/office/drawing/2014/main" id="{8468CC75-E817-7243-A35F-15E92F341293}"/>
              </a:ext>
            </a:extLst>
          </p:cNvPr>
          <p:cNvCxnSpPr/>
          <p:nvPr/>
        </p:nvCxnSpPr>
        <p:spPr>
          <a:xfrm flipH="1">
            <a:off x="3606800" y="1270000"/>
            <a:ext cx="8255000"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C1160178-61BD-1149-943D-1693FDF7DA34}"/>
              </a:ext>
            </a:extLst>
          </p:cNvPr>
          <p:cNvSpPr/>
          <p:nvPr/>
        </p:nvSpPr>
        <p:spPr>
          <a:xfrm>
            <a:off x="3606800" y="1705127"/>
            <a:ext cx="8585200" cy="412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3">
            <a:extLst>
              <a:ext uri="{FF2B5EF4-FFF2-40B4-BE49-F238E27FC236}">
                <a16:creationId xmlns:a16="http://schemas.microsoft.com/office/drawing/2014/main" id="{DD4328E1-1602-974C-97D2-9406177986CC}"/>
              </a:ext>
            </a:extLst>
          </p:cNvPr>
          <p:cNvSpPr txBox="1">
            <a:spLocks/>
          </p:cNvSpPr>
          <p:nvPr/>
        </p:nvSpPr>
        <p:spPr>
          <a:xfrm>
            <a:off x="3606800" y="2219259"/>
            <a:ext cx="8255000" cy="334334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2400" kern="1200" baseline="0">
                <a:solidFill>
                  <a:srgbClr val="6D6E6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All employers must offer a workplace pension scheme by law. You, your employee and the government pay into that pension.</a:t>
            </a:r>
          </a:p>
          <a:p>
            <a:r>
              <a:rPr lang="en-IE" dirty="0"/>
              <a:t>  </a:t>
            </a:r>
            <a:r>
              <a:rPr lang="en-IE" u="sng" dirty="0">
                <a:hlinkClick r:id="rId2"/>
              </a:rPr>
              <a:t>https://www.gov.uk/employers-workplace-pensions-rules</a:t>
            </a:r>
            <a:r>
              <a:rPr lang="en-IE" dirty="0"/>
              <a:t>  </a:t>
            </a:r>
          </a:p>
          <a:p>
            <a:endParaRPr lang="en-IE" dirty="0"/>
          </a:p>
          <a:p>
            <a:r>
              <a:rPr lang="en-IE" dirty="0"/>
              <a:t>This calculator will show you how much will be paid into the pension by you and your employee.</a:t>
            </a:r>
          </a:p>
          <a:p>
            <a:r>
              <a:rPr lang="en-IE" dirty="0"/>
              <a:t> </a:t>
            </a:r>
            <a:r>
              <a:rPr lang="en-IE" u="sng" dirty="0">
                <a:hlinkClick r:id="rId3"/>
              </a:rPr>
              <a:t>https://www.moneyadviceservice.org.uk/en/tools/workplace-pension-contribution-calculator</a:t>
            </a:r>
            <a:endParaRPr lang="en-US" dirty="0"/>
          </a:p>
        </p:txBody>
      </p:sp>
      <p:pic>
        <p:nvPicPr>
          <p:cNvPr id="11" name="Picture 10" descr="A close up of a sign&#10;&#10;Description automatically generated">
            <a:extLst>
              <a:ext uri="{FF2B5EF4-FFF2-40B4-BE49-F238E27FC236}">
                <a16:creationId xmlns:a16="http://schemas.microsoft.com/office/drawing/2014/main" id="{A25CC813-18F4-794F-BDD1-080B23BB43B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97715" y="967604"/>
            <a:ext cx="615835" cy="615835"/>
          </a:xfrm>
          <a:prstGeom prst="rect">
            <a:avLst/>
          </a:prstGeom>
        </p:spPr>
      </p:pic>
    </p:spTree>
    <p:extLst>
      <p:ext uri="{BB962C8B-B14F-4D97-AF65-F5344CB8AC3E}">
        <p14:creationId xmlns:p14="http://schemas.microsoft.com/office/powerpoint/2010/main" val="28463622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2565B82-3281-304E-9CE5-0C892324FF18}"/>
              </a:ext>
            </a:extLst>
          </p:cNvPr>
          <p:cNvSpPr>
            <a:spLocks noGrp="1"/>
          </p:cNvSpPr>
          <p:nvPr>
            <p:ph type="body" sz="quarter" idx="13"/>
          </p:nvPr>
        </p:nvSpPr>
        <p:spPr>
          <a:xfrm>
            <a:off x="4161984" y="482601"/>
            <a:ext cx="7407087" cy="1222526"/>
          </a:xfrm>
        </p:spPr>
        <p:txBody>
          <a:bodyPr/>
          <a:lstStyle/>
          <a:p>
            <a:pPr algn="r"/>
            <a:r>
              <a:rPr lang="en-US" dirty="0"/>
              <a:t>PENSIONS - IRELAND</a:t>
            </a:r>
          </a:p>
        </p:txBody>
      </p:sp>
      <p:cxnSp>
        <p:nvCxnSpPr>
          <p:cNvPr id="6" name="Straight Connector 5">
            <a:extLst>
              <a:ext uri="{FF2B5EF4-FFF2-40B4-BE49-F238E27FC236}">
                <a16:creationId xmlns:a16="http://schemas.microsoft.com/office/drawing/2014/main" id="{8468CC75-E817-7243-A35F-15E92F341293}"/>
              </a:ext>
            </a:extLst>
          </p:cNvPr>
          <p:cNvCxnSpPr/>
          <p:nvPr/>
        </p:nvCxnSpPr>
        <p:spPr>
          <a:xfrm flipH="1">
            <a:off x="3606800" y="1270000"/>
            <a:ext cx="8255000"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C1160178-61BD-1149-943D-1693FDF7DA34}"/>
              </a:ext>
            </a:extLst>
          </p:cNvPr>
          <p:cNvSpPr/>
          <p:nvPr/>
        </p:nvSpPr>
        <p:spPr>
          <a:xfrm>
            <a:off x="3606800" y="1705127"/>
            <a:ext cx="8585200" cy="412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3">
            <a:extLst>
              <a:ext uri="{FF2B5EF4-FFF2-40B4-BE49-F238E27FC236}">
                <a16:creationId xmlns:a16="http://schemas.microsoft.com/office/drawing/2014/main" id="{DD4328E1-1602-974C-97D2-9406177986CC}"/>
              </a:ext>
            </a:extLst>
          </p:cNvPr>
          <p:cNvSpPr txBox="1">
            <a:spLocks/>
          </p:cNvSpPr>
          <p:nvPr/>
        </p:nvSpPr>
        <p:spPr>
          <a:xfrm>
            <a:off x="3606800" y="2219259"/>
            <a:ext cx="7962271" cy="334334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2400" kern="1200" baseline="0">
                <a:solidFill>
                  <a:srgbClr val="6D6E6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There is no legal obligation on an employer to set up or contribute to a pension scheme.  </a:t>
            </a:r>
          </a:p>
          <a:p>
            <a:r>
              <a:rPr lang="en-IE" dirty="0"/>
              <a:t>However, as an employer, you need to provide access to at least one Standard PRSA - Personal Retirement Savings Account. </a:t>
            </a:r>
          </a:p>
          <a:p>
            <a:r>
              <a:rPr lang="en-IE" dirty="0"/>
              <a:t> </a:t>
            </a:r>
            <a:r>
              <a:rPr lang="en-IE" u="sng" dirty="0">
                <a:hlinkClick r:id="rId2"/>
              </a:rPr>
              <a:t>https://www.pensionadvice.ie/categories/employers-obligations/#what-are-your-obligations-as-an-employer</a:t>
            </a:r>
            <a:endParaRPr lang="en-IE" dirty="0"/>
          </a:p>
          <a:p>
            <a:endParaRPr lang="en-US" dirty="0"/>
          </a:p>
        </p:txBody>
      </p:sp>
      <p:pic>
        <p:nvPicPr>
          <p:cNvPr id="12" name="Picture 11" descr="A picture containing drawing&#10;&#10;Description automatically generated">
            <a:extLst>
              <a:ext uri="{FF2B5EF4-FFF2-40B4-BE49-F238E27FC236}">
                <a16:creationId xmlns:a16="http://schemas.microsoft.com/office/drawing/2014/main" id="{51498AD7-98A2-384C-875C-1055FBAF2C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72998" y="971120"/>
            <a:ext cx="615835" cy="615835"/>
          </a:xfrm>
          <a:prstGeom prst="rect">
            <a:avLst/>
          </a:prstGeom>
        </p:spPr>
      </p:pic>
    </p:spTree>
    <p:extLst>
      <p:ext uri="{BB962C8B-B14F-4D97-AF65-F5344CB8AC3E}">
        <p14:creationId xmlns:p14="http://schemas.microsoft.com/office/powerpoint/2010/main" val="13809553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3.1 INTRODUCTION</a:t>
            </a:r>
          </a:p>
        </p:txBody>
      </p:sp>
    </p:spTree>
    <p:extLst>
      <p:ext uri="{BB962C8B-B14F-4D97-AF65-F5344CB8AC3E}">
        <p14:creationId xmlns:p14="http://schemas.microsoft.com/office/powerpoint/2010/main" val="19384811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IE" b="1" dirty="0"/>
              <a:t>3.7 </a:t>
            </a:r>
            <a:r>
              <a:rPr lang="en-US" b="1" dirty="0"/>
              <a:t>SALARY SACRIFICE SCHEME (UK ONLY)</a:t>
            </a:r>
            <a:r>
              <a:rPr lang="en-IE" dirty="0"/>
              <a:t> </a:t>
            </a:r>
            <a:endParaRPr lang="en-IE" b="1" dirty="0"/>
          </a:p>
        </p:txBody>
      </p:sp>
      <p:pic>
        <p:nvPicPr>
          <p:cNvPr id="4" name="Picture 3" descr="A close up of a sign&#10;&#10;Description automatically generated">
            <a:extLst>
              <a:ext uri="{FF2B5EF4-FFF2-40B4-BE49-F238E27FC236}">
                <a16:creationId xmlns:a16="http://schemas.microsoft.com/office/drawing/2014/main" id="{D5042CB9-DD50-431C-B083-9D363A20F840}"/>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8095488" y="1127210"/>
            <a:ext cx="4096512" cy="2456307"/>
          </a:xfrm>
          <a:prstGeom prst="rect">
            <a:avLst/>
          </a:prstGeom>
        </p:spPr>
      </p:pic>
    </p:spTree>
    <p:extLst>
      <p:ext uri="{BB962C8B-B14F-4D97-AF65-F5344CB8AC3E}">
        <p14:creationId xmlns:p14="http://schemas.microsoft.com/office/powerpoint/2010/main" val="18158139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7631713-718D-144D-908F-1D5753264101}"/>
              </a:ext>
            </a:extLst>
          </p:cNvPr>
          <p:cNvSpPr>
            <a:spLocks noGrp="1"/>
          </p:cNvSpPr>
          <p:nvPr>
            <p:ph type="body" sz="quarter" idx="13"/>
          </p:nvPr>
        </p:nvSpPr>
        <p:spPr>
          <a:xfrm>
            <a:off x="663936" y="461769"/>
            <a:ext cx="7407087" cy="939203"/>
          </a:xfrm>
        </p:spPr>
        <p:txBody>
          <a:bodyPr/>
          <a:lstStyle/>
          <a:p>
            <a:r>
              <a:rPr lang="en-US" dirty="0"/>
              <a:t>SALARY SACRIFICE SCHEME (UK ONLY)</a:t>
            </a:r>
            <a:endParaRPr lang="en-IE" dirty="0"/>
          </a:p>
          <a:p>
            <a:endParaRPr lang="en-US" dirty="0"/>
          </a:p>
        </p:txBody>
      </p:sp>
      <p:sp>
        <p:nvSpPr>
          <p:cNvPr id="5" name="Rectangle 4">
            <a:extLst>
              <a:ext uri="{FF2B5EF4-FFF2-40B4-BE49-F238E27FC236}">
                <a16:creationId xmlns:a16="http://schemas.microsoft.com/office/drawing/2014/main" id="{6381FB38-A777-8849-A8A5-D2A672E80ECB}"/>
              </a:ext>
            </a:extLst>
          </p:cNvPr>
          <p:cNvSpPr/>
          <p:nvPr/>
        </p:nvSpPr>
        <p:spPr>
          <a:xfrm>
            <a:off x="287243" y="1704890"/>
            <a:ext cx="8585200" cy="412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3">
            <a:extLst>
              <a:ext uri="{FF2B5EF4-FFF2-40B4-BE49-F238E27FC236}">
                <a16:creationId xmlns:a16="http://schemas.microsoft.com/office/drawing/2014/main" id="{078212AE-C413-044D-82F7-B027DD0547A5}"/>
              </a:ext>
            </a:extLst>
          </p:cNvPr>
          <p:cNvSpPr>
            <a:spLocks noGrp="1"/>
          </p:cNvSpPr>
          <p:nvPr>
            <p:ph type="body" sz="quarter" idx="14"/>
          </p:nvPr>
        </p:nvSpPr>
        <p:spPr>
          <a:xfrm>
            <a:off x="663936" y="1531943"/>
            <a:ext cx="8208506" cy="4387423"/>
          </a:xfrm>
        </p:spPr>
        <p:txBody>
          <a:bodyPr/>
          <a:lstStyle/>
          <a:p>
            <a:pPr algn="just"/>
            <a:r>
              <a:rPr lang="en-US" dirty="0"/>
              <a:t>UK employers could look to set up a salary sacrifice scheme.  This in an agreement to reduce an employee’s entitlement to cash pay, usually in return for a non-cash benefit.  This can save tax for your employee and also cut the amount of National Insurance you have to pay as an employer. There are rules regarding what you can provide under salary sacrifice schemes, one of the most popular is providing childcare vouchers to contribute to your employee’s childcare costs.  </a:t>
            </a:r>
            <a:r>
              <a:rPr lang="en-IE" dirty="0"/>
              <a:t>As an employer, you can set up a salary sacrifice arrangement by changing the terms of your employee’s employment contract. Your employee needs to agree to this change.  </a:t>
            </a:r>
            <a:r>
              <a:rPr lang="en-US" dirty="0"/>
              <a:t>  </a:t>
            </a:r>
          </a:p>
        </p:txBody>
      </p:sp>
      <p:cxnSp>
        <p:nvCxnSpPr>
          <p:cNvPr id="9" name="Straight Connector 8">
            <a:extLst>
              <a:ext uri="{FF2B5EF4-FFF2-40B4-BE49-F238E27FC236}">
                <a16:creationId xmlns:a16="http://schemas.microsoft.com/office/drawing/2014/main" id="{0A025379-8580-5F42-86BC-F1558D0D3A34}"/>
              </a:ext>
            </a:extLst>
          </p:cNvPr>
          <p:cNvCxnSpPr/>
          <p:nvPr/>
        </p:nvCxnSpPr>
        <p:spPr>
          <a:xfrm flipH="1">
            <a:off x="617442" y="1270000"/>
            <a:ext cx="8255000"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ABEAA196-0F9D-5E44-A880-67CE4492F6D2}"/>
              </a:ext>
            </a:extLst>
          </p:cNvPr>
          <p:cNvSpPr txBox="1">
            <a:spLocks/>
          </p:cNvSpPr>
          <p:nvPr/>
        </p:nvSpPr>
        <p:spPr>
          <a:xfrm>
            <a:off x="617442" y="5499005"/>
            <a:ext cx="11075831" cy="59330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2400" kern="1200" baseline="0">
                <a:solidFill>
                  <a:srgbClr val="6D6E6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US" u="sng" dirty="0">
                <a:hlinkClick r:id="rId2"/>
              </a:rPr>
              <a:t>https://www.gov.uk/guidance/salary-sacrifice-and-the-effects-on-paye</a:t>
            </a:r>
            <a:endParaRPr lang="en-IE" dirty="0"/>
          </a:p>
          <a:p>
            <a:endParaRPr lang="en-US" dirty="0"/>
          </a:p>
        </p:txBody>
      </p:sp>
    </p:spTree>
    <p:extLst>
      <p:ext uri="{BB962C8B-B14F-4D97-AF65-F5344CB8AC3E}">
        <p14:creationId xmlns:p14="http://schemas.microsoft.com/office/powerpoint/2010/main" val="34286786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IE" b="1" dirty="0"/>
              <a:t>3.8 </a:t>
            </a:r>
            <a:r>
              <a:rPr lang="en-US" b="1" dirty="0"/>
              <a:t>OTHER             EMPLOYEE BENEFITS</a:t>
            </a:r>
            <a:endParaRPr lang="en-IE" b="1" dirty="0"/>
          </a:p>
        </p:txBody>
      </p:sp>
      <p:pic>
        <p:nvPicPr>
          <p:cNvPr id="4" name="Picture 3" descr="A drawing of a cartoon character&#10;&#10;Description automatically generated">
            <a:extLst>
              <a:ext uri="{FF2B5EF4-FFF2-40B4-BE49-F238E27FC236}">
                <a16:creationId xmlns:a16="http://schemas.microsoft.com/office/drawing/2014/main" id="{E8DDD574-1191-4818-9407-5D0324DDF1A2}"/>
              </a:ext>
            </a:extLst>
          </p:cNvPr>
          <p:cNvPicPr>
            <a:picLocks noChangeAspect="1"/>
          </p:cNvPicPr>
          <p:nvPr/>
        </p:nvPicPr>
        <p:blipFill rotWithShape="1">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8496380" y="712470"/>
            <a:ext cx="3415204" cy="3749802"/>
          </a:xfrm>
          <a:prstGeom prst="rect">
            <a:avLst/>
          </a:prstGeom>
        </p:spPr>
      </p:pic>
    </p:spTree>
    <p:extLst>
      <p:ext uri="{BB962C8B-B14F-4D97-AF65-F5344CB8AC3E}">
        <p14:creationId xmlns:p14="http://schemas.microsoft.com/office/powerpoint/2010/main" val="37294918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a:xfrm>
            <a:off x="6281150" y="431801"/>
            <a:ext cx="5273105" cy="1364400"/>
          </a:xfrm>
        </p:spPr>
        <p:txBody>
          <a:bodyPr>
            <a:noAutofit/>
          </a:bodyPr>
          <a:lstStyle/>
          <a:p>
            <a:pPr algn="r"/>
            <a:r>
              <a:rPr lang="en-IE" dirty="0"/>
              <a:t>OTHER EMPLOYEE BENEFITS</a:t>
            </a:r>
          </a:p>
          <a:p>
            <a:pPr algn="r"/>
            <a:endParaRPr lang="en-US" dirty="0"/>
          </a:p>
        </p:txBody>
      </p:sp>
      <p:sp>
        <p:nvSpPr>
          <p:cNvPr id="4" name="Text Placeholder 3">
            <a:extLst>
              <a:ext uri="{FF2B5EF4-FFF2-40B4-BE49-F238E27FC236}">
                <a16:creationId xmlns:a16="http://schemas.microsoft.com/office/drawing/2014/main" id="{E1DB9D57-6408-544D-BAB1-F8D4DB0977BB}"/>
              </a:ext>
            </a:extLst>
          </p:cNvPr>
          <p:cNvSpPr>
            <a:spLocks noGrp="1"/>
          </p:cNvSpPr>
          <p:nvPr>
            <p:ph type="body" sz="quarter" idx="17"/>
          </p:nvPr>
        </p:nvSpPr>
        <p:spPr>
          <a:xfrm>
            <a:off x="6189088" y="1953078"/>
            <a:ext cx="5527424" cy="3947440"/>
          </a:xfrm>
        </p:spPr>
        <p:txBody>
          <a:bodyPr/>
          <a:lstStyle/>
          <a:p>
            <a:pPr algn="just"/>
            <a:r>
              <a:rPr lang="en-IE" dirty="0"/>
              <a:t>Other employee benefits that can be considered include bonus schemes, company vehicle and private health insurance. Remember, your employee will be taxed on many of these benefits, so discuss them with your employee first.  </a:t>
            </a:r>
          </a:p>
          <a:p>
            <a:pPr algn="just"/>
            <a:r>
              <a:rPr lang="en-IE" dirty="0"/>
              <a:t>These benefits are known to increase the loyalty of your employee to the business – but they come at a cost to you which needs to be assessed. </a:t>
            </a:r>
          </a:p>
          <a:p>
            <a:pPr algn="just"/>
            <a:endParaRPr lang="en-US" dirty="0"/>
          </a:p>
        </p:txBody>
      </p:sp>
      <p:pic>
        <p:nvPicPr>
          <p:cNvPr id="17" name="Picture Placeholder 16" descr="A close up of text on a white background&#10;&#10;Description automatically generated">
            <a:extLst>
              <a:ext uri="{FF2B5EF4-FFF2-40B4-BE49-F238E27FC236}">
                <a16:creationId xmlns:a16="http://schemas.microsoft.com/office/drawing/2014/main" id="{9E3C0AD0-5C11-7A43-B287-5C5B1186AB1D}"/>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a:stretch/>
        </p:blipFill>
        <p:spPr>
          <a:xfrm>
            <a:off x="13382" y="41325"/>
            <a:ext cx="5850251" cy="6782936"/>
          </a:xfrm>
        </p:spPr>
      </p:pic>
      <p:pic>
        <p:nvPicPr>
          <p:cNvPr id="18" name="Picture Placeholder 12" descr="A close up of text on a white background&#10;&#10;Description automatically generated">
            <a:extLst>
              <a:ext uri="{FF2B5EF4-FFF2-40B4-BE49-F238E27FC236}">
                <a16:creationId xmlns:a16="http://schemas.microsoft.com/office/drawing/2014/main" id="{2D156AE9-3A2F-EE45-9D10-54033F9E82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3968" b="-8842"/>
          <a:stretch/>
        </p:blipFill>
        <p:spPr>
          <a:xfrm>
            <a:off x="9230" y="1342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ln>
            <a:noFill/>
          </a:ln>
        </p:spPr>
      </p:pic>
    </p:spTree>
    <p:extLst>
      <p:ext uri="{BB962C8B-B14F-4D97-AF65-F5344CB8AC3E}">
        <p14:creationId xmlns:p14="http://schemas.microsoft.com/office/powerpoint/2010/main" val="4584465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IE" b="1" dirty="0"/>
              <a:t>3.9 </a:t>
            </a:r>
            <a:r>
              <a:rPr lang="en-US" b="1" dirty="0"/>
              <a:t>	Premises</a:t>
            </a:r>
            <a:endParaRPr lang="en-IE" b="1" dirty="0"/>
          </a:p>
          <a:p>
            <a:endParaRPr lang="en-IE" b="1" dirty="0"/>
          </a:p>
        </p:txBody>
      </p:sp>
    </p:spTree>
    <p:extLst>
      <p:ext uri="{BB962C8B-B14F-4D97-AF65-F5344CB8AC3E}">
        <p14:creationId xmlns:p14="http://schemas.microsoft.com/office/powerpoint/2010/main" val="34630044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room filled with furniture and a large window&#10;&#10;Description automatically generated">
            <a:extLst>
              <a:ext uri="{FF2B5EF4-FFF2-40B4-BE49-F238E27FC236}">
                <a16:creationId xmlns:a16="http://schemas.microsoft.com/office/drawing/2014/main" id="{9CFE0B66-3C32-E445-88F2-73CF8088914D}"/>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sp>
        <p:nvSpPr>
          <p:cNvPr id="5" name="Text Placeholder 4"/>
          <p:cNvSpPr>
            <a:spLocks noGrp="1"/>
          </p:cNvSpPr>
          <p:nvPr>
            <p:ph type="body" sz="quarter" idx="16"/>
          </p:nvPr>
        </p:nvSpPr>
        <p:spPr/>
        <p:txBody>
          <a:bodyPr>
            <a:noAutofit/>
          </a:bodyPr>
          <a:lstStyle/>
          <a:p>
            <a:pPr algn="l"/>
            <a:r>
              <a:rPr lang="en-IE" dirty="0"/>
              <a:t>PREMISES – A GOOD FIRST</a:t>
            </a:r>
          </a:p>
          <a:p>
            <a:pPr algn="l"/>
            <a:endParaRPr lang="en-US" dirty="0"/>
          </a:p>
        </p:txBody>
      </p:sp>
      <p:sp>
        <p:nvSpPr>
          <p:cNvPr id="6" name="Text Placeholder 5"/>
          <p:cNvSpPr>
            <a:spLocks noGrp="1"/>
          </p:cNvSpPr>
          <p:nvPr>
            <p:ph type="body" sz="quarter" idx="17"/>
          </p:nvPr>
        </p:nvSpPr>
        <p:spPr/>
        <p:txBody>
          <a:bodyPr/>
          <a:lstStyle/>
          <a:p>
            <a:pPr algn="just"/>
            <a:r>
              <a:rPr lang="en-IE" dirty="0"/>
              <a:t>If you operate your business from home, when your employee starts you may need to take on new premises. </a:t>
            </a:r>
          </a:p>
          <a:p>
            <a:pPr algn="just"/>
            <a:r>
              <a:rPr lang="en-IE" dirty="0"/>
              <a:t>Renting a unit in an incubator/enterprise centre or a small office in a serviced building will keep costs under control. </a:t>
            </a:r>
          </a:p>
        </p:txBody>
      </p:sp>
    </p:spTree>
    <p:extLst>
      <p:ext uri="{BB962C8B-B14F-4D97-AF65-F5344CB8AC3E}">
        <p14:creationId xmlns:p14="http://schemas.microsoft.com/office/powerpoint/2010/main" val="10406253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b="1" dirty="0"/>
              <a:t>3.10  Your time</a:t>
            </a:r>
            <a:endParaRPr lang="en-IE" b="1" dirty="0"/>
          </a:p>
        </p:txBody>
      </p:sp>
    </p:spTree>
    <p:extLst>
      <p:ext uri="{BB962C8B-B14F-4D97-AF65-F5344CB8AC3E}">
        <p14:creationId xmlns:p14="http://schemas.microsoft.com/office/powerpoint/2010/main" val="25770883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a:xfrm>
            <a:off x="6189088" y="732135"/>
            <a:ext cx="5365168" cy="1064065"/>
          </a:xfrm>
        </p:spPr>
        <p:txBody>
          <a:bodyPr>
            <a:noAutofit/>
          </a:bodyPr>
          <a:lstStyle/>
          <a:p>
            <a:pPr algn="l"/>
            <a:r>
              <a:rPr lang="en-IE" dirty="0"/>
              <a:t>YOUR TIME</a:t>
            </a:r>
          </a:p>
          <a:p>
            <a:pPr algn="r"/>
            <a:endParaRPr lang="en-US" dirty="0"/>
          </a:p>
        </p:txBody>
      </p:sp>
      <p:sp>
        <p:nvSpPr>
          <p:cNvPr id="6" name="Text Placeholder 5"/>
          <p:cNvSpPr>
            <a:spLocks noGrp="1"/>
          </p:cNvSpPr>
          <p:nvPr>
            <p:ph type="body" sz="quarter" idx="17"/>
          </p:nvPr>
        </p:nvSpPr>
        <p:spPr>
          <a:xfrm>
            <a:off x="6328369" y="2235200"/>
            <a:ext cx="5225887" cy="3733787"/>
          </a:xfrm>
        </p:spPr>
        <p:txBody>
          <a:bodyPr/>
          <a:lstStyle/>
          <a:p>
            <a:pPr algn="just"/>
            <a:r>
              <a:rPr lang="en-US" dirty="0"/>
              <a:t>The largest and  hidden cost in taking on an employee is how much of your time they will take up. </a:t>
            </a:r>
          </a:p>
          <a:p>
            <a:pPr algn="just"/>
            <a:r>
              <a:rPr lang="en-US" dirty="0"/>
              <a:t>Putting in place your business policies, initial training and administering the paperwork, your employee will only flourish if they get to spend time with you.   </a:t>
            </a:r>
          </a:p>
          <a:p>
            <a:pPr algn="just"/>
            <a:r>
              <a:rPr lang="en-US" dirty="0"/>
              <a:t>More on this in Module 5.</a:t>
            </a:r>
            <a:endParaRPr lang="en-IE" dirty="0">
              <a:solidFill>
                <a:srgbClr val="CE1779"/>
              </a:solidFill>
              <a:effectLst/>
            </a:endParaRPr>
          </a:p>
        </p:txBody>
      </p:sp>
      <p:pic>
        <p:nvPicPr>
          <p:cNvPr id="4" name="Picture Placeholder 3" descr="A close up of a watch&#10;&#10;Description automatically generated">
            <a:extLst>
              <a:ext uri="{FF2B5EF4-FFF2-40B4-BE49-F238E27FC236}">
                <a16:creationId xmlns:a16="http://schemas.microsoft.com/office/drawing/2014/main" id="{9E884559-AD25-D748-B50C-F6779F774C79}"/>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b="-56"/>
          <a:stretch/>
        </p:blipFill>
        <p:spPr>
          <a:xfrm>
            <a:off x="13382" y="41325"/>
            <a:ext cx="5850251" cy="6782936"/>
          </a:xfrm>
        </p:spPr>
      </p:pic>
    </p:spTree>
    <p:extLst>
      <p:ext uri="{BB962C8B-B14F-4D97-AF65-F5344CB8AC3E}">
        <p14:creationId xmlns:p14="http://schemas.microsoft.com/office/powerpoint/2010/main" val="41203102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27462" y="1664208"/>
            <a:ext cx="2730297" cy="1030019"/>
          </a:xfrm>
        </p:spPr>
        <p:txBody>
          <a:bodyPr/>
          <a:lstStyle/>
          <a:p>
            <a:r>
              <a:rPr lang="en-US" dirty="0"/>
              <a:t>UP NEXT</a:t>
            </a:r>
          </a:p>
        </p:txBody>
      </p:sp>
      <p:sp>
        <p:nvSpPr>
          <p:cNvPr id="3" name="Text Placeholder 2"/>
          <p:cNvSpPr>
            <a:spLocks noGrp="1"/>
          </p:cNvSpPr>
          <p:nvPr>
            <p:ph type="body" sz="quarter" idx="14"/>
          </p:nvPr>
        </p:nvSpPr>
        <p:spPr>
          <a:xfrm>
            <a:off x="3474722" y="858821"/>
            <a:ext cx="3822190" cy="1841017"/>
          </a:xfrm>
        </p:spPr>
        <p:txBody>
          <a:bodyPr/>
          <a:lstStyle/>
          <a:p>
            <a:r>
              <a:rPr lang="en-US" sz="2600" b="1" dirty="0">
                <a:solidFill>
                  <a:srgbClr val="CE1779"/>
                </a:solidFill>
              </a:rPr>
              <a:t>MODULE 4: </a:t>
            </a:r>
            <a:r>
              <a:rPr lang="en-US" sz="2600" b="1" dirty="0"/>
              <a:t>	</a:t>
            </a:r>
          </a:p>
          <a:p>
            <a:pPr>
              <a:lnSpc>
                <a:spcPct val="100000"/>
              </a:lnSpc>
            </a:pPr>
            <a:endParaRPr lang="en-US" sz="600" b="1" dirty="0"/>
          </a:p>
          <a:p>
            <a:pPr>
              <a:lnSpc>
                <a:spcPct val="100000"/>
              </a:lnSpc>
              <a:spcBef>
                <a:spcPts val="0"/>
              </a:spcBef>
            </a:pPr>
            <a:r>
              <a:rPr lang="en-US" sz="3300" b="1" dirty="0"/>
              <a:t>THE PROCESS, ATTRACTING TALENT</a:t>
            </a:r>
            <a:endParaRPr lang="en-IE" sz="3300" b="1" dirty="0"/>
          </a:p>
        </p:txBody>
      </p:sp>
      <p:sp>
        <p:nvSpPr>
          <p:cNvPr id="21" name="Text Placeholder 20"/>
          <p:cNvSpPr>
            <a:spLocks noGrp="1"/>
          </p:cNvSpPr>
          <p:nvPr>
            <p:ph type="body" sz="quarter" idx="4294967295"/>
          </p:nvPr>
        </p:nvSpPr>
        <p:spPr>
          <a:xfrm>
            <a:off x="8508170" y="3429000"/>
            <a:ext cx="2812464" cy="323455"/>
          </a:xfrm>
        </p:spPr>
        <p:txBody>
          <a:bodyPr>
            <a:normAutofit fontScale="55000" lnSpcReduction="20000"/>
          </a:bodyPr>
          <a:lstStyle/>
          <a:p>
            <a:r>
              <a:rPr lang="en-US" dirty="0">
                <a:solidFill>
                  <a:schemeClr val="bg1"/>
                </a:solidFill>
              </a:rPr>
              <a:t>@</a:t>
            </a:r>
            <a:r>
              <a:rPr lang="en-US" dirty="0" err="1">
                <a:solidFill>
                  <a:schemeClr val="bg1"/>
                </a:solidFill>
              </a:rPr>
              <a:t>AmbitiontoEmploy</a:t>
            </a:r>
            <a:endParaRPr lang="en-US" dirty="0">
              <a:solidFill>
                <a:schemeClr val="bg1"/>
              </a:solidFill>
            </a:endParaRPr>
          </a:p>
        </p:txBody>
      </p:sp>
      <p:sp>
        <p:nvSpPr>
          <p:cNvPr id="22" name="Text Placeholder 21"/>
          <p:cNvSpPr>
            <a:spLocks noGrp="1"/>
          </p:cNvSpPr>
          <p:nvPr>
            <p:ph type="body" sz="quarter" idx="4294967295"/>
          </p:nvPr>
        </p:nvSpPr>
        <p:spPr>
          <a:xfrm>
            <a:off x="7438298" y="4369677"/>
            <a:ext cx="3595461" cy="466483"/>
          </a:xfrm>
        </p:spPr>
        <p:txBody>
          <a:bodyPr>
            <a:noAutofit/>
          </a:bodyPr>
          <a:lstStyle/>
          <a:p>
            <a:r>
              <a:rPr lang="en-US" sz="2000" dirty="0" err="1">
                <a:solidFill>
                  <a:schemeClr val="bg1"/>
                </a:solidFill>
              </a:rPr>
              <a:t>www.</a:t>
            </a:r>
            <a:r>
              <a:rPr lang="en-US" sz="2000" b="1" dirty="0" err="1">
                <a:solidFill>
                  <a:schemeClr val="bg1"/>
                </a:solidFill>
              </a:rPr>
              <a:t>ambitiontoemploy</a:t>
            </a:r>
            <a:r>
              <a:rPr lang="en-US" sz="2000" dirty="0" err="1">
                <a:solidFill>
                  <a:schemeClr val="bg1"/>
                </a:solidFill>
              </a:rPr>
              <a:t>.eu</a:t>
            </a:r>
            <a:endParaRPr lang="en-US" sz="2000" dirty="0">
              <a:solidFill>
                <a:schemeClr val="bg1"/>
              </a:solidFill>
            </a:endParaRPr>
          </a:p>
        </p:txBody>
      </p:sp>
      <p:grpSp>
        <p:nvGrpSpPr>
          <p:cNvPr id="10" name="Google Shape;664;p39"/>
          <p:cNvGrpSpPr/>
          <p:nvPr/>
        </p:nvGrpSpPr>
        <p:grpSpPr>
          <a:xfrm>
            <a:off x="6578626" y="4187991"/>
            <a:ext cx="301041" cy="301041"/>
            <a:chOff x="5941025" y="3634400"/>
            <a:chExt cx="467650" cy="467650"/>
          </a:xfrm>
        </p:grpSpPr>
        <p:sp>
          <p:nvSpPr>
            <p:cNvPr id="11"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 name="Picture 4" descr="A close up of a logo&#10;&#10;Description automatically generated">
            <a:extLst>
              <a:ext uri="{FF2B5EF4-FFF2-40B4-BE49-F238E27FC236}">
                <a16:creationId xmlns:a16="http://schemas.microsoft.com/office/drawing/2014/main" id="{D83F28AA-65EF-6841-AEF8-CFDAAD7B0C25}"/>
              </a:ext>
            </a:extLst>
          </p:cNvPr>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11500"/>
                    </a14:imgEffect>
                    <a14:imgEffect>
                      <a14:saturation sat="4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7659948" y="3300312"/>
            <a:ext cx="290415" cy="290415"/>
          </a:xfrm>
          <a:prstGeom prst="rect">
            <a:avLst/>
          </a:prstGeom>
        </p:spPr>
      </p:pic>
    </p:spTree>
    <p:extLst>
      <p:ext uri="{BB962C8B-B14F-4D97-AF65-F5344CB8AC3E}">
        <p14:creationId xmlns:p14="http://schemas.microsoft.com/office/powerpoint/2010/main" val="411681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553473" y="483330"/>
            <a:ext cx="8915647" cy="507622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IE" sz="2400" b="1" i="1" dirty="0">
                <a:solidFill>
                  <a:srgbClr val="CE1779"/>
                </a:solidFill>
                <a:latin typeface="+mn-lt"/>
              </a:rPr>
              <a:t>Taking on your first employee is a real milestone in your business journey</a:t>
            </a:r>
            <a:r>
              <a:rPr lang="en-IE" sz="2400" dirty="0">
                <a:latin typeface="+mn-lt"/>
              </a:rPr>
              <a:t>. It means your business idea is working and you want to take the opportunity expand Before you proceed any further, it is time to consider in detail the resources, financial and non-financial, that you will need to take on your first employee. Taking on your employee will help your business grow, it will also bring a new set of stresses that you need to be equipped to deal with. </a:t>
            </a:r>
          </a:p>
          <a:p>
            <a:pPr algn="just"/>
            <a:r>
              <a:rPr lang="en-IE" sz="2400" dirty="0">
                <a:latin typeface="+mn-lt"/>
              </a:rPr>
              <a:t>Top of the list is the financial basis for taking on your first employee. Yes, you are prepared for the salary costs of your new employee but there are many other financial considerations that you need to factor into your plans. This module will help you identify the true costs of taking on your first employee and equip you to plan for same. </a:t>
            </a:r>
          </a:p>
        </p:txBody>
      </p:sp>
      <p:sp>
        <p:nvSpPr>
          <p:cNvPr id="4" name="Text Placeholder 9">
            <a:extLst>
              <a:ext uri="{FF2B5EF4-FFF2-40B4-BE49-F238E27FC236}">
                <a16:creationId xmlns:a16="http://schemas.microsoft.com/office/drawing/2014/main" id="{6F4ABD5C-EF97-6D4E-8015-FF41BD563856}"/>
              </a:ext>
            </a:extLst>
          </p:cNvPr>
          <p:cNvSpPr txBox="1">
            <a:spLocks/>
          </p:cNvSpPr>
          <p:nvPr/>
        </p:nvSpPr>
        <p:spPr>
          <a:xfrm>
            <a:off x="7572145" y="4350512"/>
            <a:ext cx="4354050"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800" b="1" dirty="0">
                <a:solidFill>
                  <a:schemeClr val="bg1"/>
                </a:solidFill>
              </a:rPr>
              <a:t>MODULE 3:</a:t>
            </a:r>
            <a:endParaRPr lang="en-US" b="1" dirty="0">
              <a:solidFill>
                <a:schemeClr val="bg1"/>
              </a:solidFill>
            </a:endParaRPr>
          </a:p>
          <a:p>
            <a:pPr algn="r">
              <a:lnSpc>
                <a:spcPct val="100000"/>
              </a:lnSpc>
            </a:pPr>
            <a:endParaRPr lang="en-US" sz="300" b="1" dirty="0">
              <a:solidFill>
                <a:schemeClr val="bg1"/>
              </a:solidFill>
            </a:endParaRPr>
          </a:p>
          <a:p>
            <a:pPr algn="r">
              <a:lnSpc>
                <a:spcPct val="100000"/>
              </a:lnSpc>
              <a:spcBef>
                <a:spcPts val="0"/>
              </a:spcBef>
            </a:pPr>
            <a:r>
              <a:rPr lang="en-IE" dirty="0">
                <a:solidFill>
                  <a:schemeClr val="bg1"/>
                </a:solidFill>
              </a:rPr>
              <a:t>WHAT </a:t>
            </a:r>
          </a:p>
          <a:p>
            <a:pPr algn="r">
              <a:lnSpc>
                <a:spcPct val="100000"/>
              </a:lnSpc>
              <a:spcBef>
                <a:spcPts val="0"/>
              </a:spcBef>
            </a:pPr>
            <a:r>
              <a:rPr lang="en-IE" dirty="0">
                <a:solidFill>
                  <a:schemeClr val="bg1"/>
                </a:solidFill>
              </a:rPr>
              <a:t>RESOURCES </a:t>
            </a:r>
          </a:p>
          <a:p>
            <a:pPr algn="r">
              <a:lnSpc>
                <a:spcPct val="100000"/>
              </a:lnSpc>
              <a:spcBef>
                <a:spcPts val="0"/>
              </a:spcBef>
            </a:pPr>
            <a:r>
              <a:rPr lang="en-IE" dirty="0">
                <a:solidFill>
                  <a:schemeClr val="bg1"/>
                </a:solidFill>
              </a:rPr>
              <a:t>WILL YOU NEED?</a:t>
            </a:r>
          </a:p>
          <a:p>
            <a:pPr algn="r"/>
            <a:endParaRPr lang="en-US" dirty="0">
              <a:solidFill>
                <a:schemeClr val="bg1"/>
              </a:solidFill>
            </a:endParaRPr>
          </a:p>
        </p:txBody>
      </p:sp>
    </p:spTree>
    <p:extLst>
      <p:ext uri="{BB962C8B-B14F-4D97-AF65-F5344CB8AC3E}">
        <p14:creationId xmlns:p14="http://schemas.microsoft.com/office/powerpoint/2010/main" val="3761040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5543165" cy="2654302"/>
          </a:xfrm>
        </p:spPr>
        <p:txBody>
          <a:bodyPr/>
          <a:lstStyle/>
          <a:p>
            <a:r>
              <a:rPr lang="en-US" b="1" dirty="0"/>
              <a:t>3.2   </a:t>
            </a:r>
            <a:r>
              <a:rPr lang="en-IE" b="1" dirty="0"/>
              <a:t>RECRUITMENT COSTS </a:t>
            </a:r>
            <a:endParaRPr lang="en-IE" dirty="0"/>
          </a:p>
          <a:p>
            <a:endParaRPr lang="en-IE" b="1" dirty="0"/>
          </a:p>
        </p:txBody>
      </p:sp>
      <p:pic>
        <p:nvPicPr>
          <p:cNvPr id="7" name="Picture 6">
            <a:extLst>
              <a:ext uri="{FF2B5EF4-FFF2-40B4-BE49-F238E27FC236}">
                <a16:creationId xmlns:a16="http://schemas.microsoft.com/office/drawing/2014/main" id="{5987DCF0-151D-4F22-8753-B43FA26BBCD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198459" y="756744"/>
            <a:ext cx="3788426" cy="3457904"/>
          </a:xfrm>
          <a:prstGeom prst="rect">
            <a:avLst/>
          </a:prstGeom>
        </p:spPr>
      </p:pic>
    </p:spTree>
    <p:extLst>
      <p:ext uri="{BB962C8B-B14F-4D97-AF65-F5344CB8AC3E}">
        <p14:creationId xmlns:p14="http://schemas.microsoft.com/office/powerpoint/2010/main" val="12732942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a:xfrm>
            <a:off x="6189088" y="732135"/>
            <a:ext cx="5365168" cy="1064065"/>
          </a:xfrm>
        </p:spPr>
        <p:txBody>
          <a:bodyPr>
            <a:noAutofit/>
          </a:bodyPr>
          <a:lstStyle/>
          <a:p>
            <a:pPr algn="r"/>
            <a:r>
              <a:rPr lang="en-IE" dirty="0"/>
              <a:t>3.2 RECRUITMENT COSTS </a:t>
            </a:r>
          </a:p>
          <a:p>
            <a:pPr algn="r"/>
            <a:endParaRPr lang="en-US" dirty="0"/>
          </a:p>
        </p:txBody>
      </p:sp>
      <p:sp>
        <p:nvSpPr>
          <p:cNvPr id="6" name="Text Placeholder 5"/>
          <p:cNvSpPr>
            <a:spLocks noGrp="1"/>
          </p:cNvSpPr>
          <p:nvPr>
            <p:ph type="body" sz="quarter" idx="17"/>
          </p:nvPr>
        </p:nvSpPr>
        <p:spPr>
          <a:xfrm>
            <a:off x="6771861" y="1796200"/>
            <a:ext cx="4782395" cy="4172787"/>
          </a:xfrm>
        </p:spPr>
        <p:txBody>
          <a:bodyPr/>
          <a:lstStyle/>
          <a:p>
            <a:pPr algn="l"/>
            <a:r>
              <a:rPr lang="en-IE" dirty="0"/>
              <a:t>Advertising for staff can be more expensive than we would like.               </a:t>
            </a:r>
            <a:r>
              <a:rPr lang="en-IE" dirty="0">
                <a:solidFill>
                  <a:srgbClr val="CE1779"/>
                </a:solidFill>
              </a:rPr>
              <a:t>Did you know…</a:t>
            </a:r>
            <a:endParaRPr lang="en-IE" dirty="0">
              <a:solidFill>
                <a:srgbClr val="CE1779"/>
              </a:solidFill>
              <a:effectLst/>
            </a:endParaRPr>
          </a:p>
        </p:txBody>
      </p:sp>
      <p:pic>
        <p:nvPicPr>
          <p:cNvPr id="8" name="Picture Placeholder 7" descr="Close-up of a calculator keypad">
            <a:extLst>
              <a:ext uri="{FF2B5EF4-FFF2-40B4-BE49-F238E27FC236}">
                <a16:creationId xmlns:a16="http://schemas.microsoft.com/office/drawing/2014/main" id="{661ABD7C-DC29-9148-9018-18E6A3AA757E}"/>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p:blipFill>
        <p:spPr>
          <a:xfrm>
            <a:off x="13382" y="557048"/>
            <a:ext cx="5850251" cy="6085490"/>
          </a:xfrm>
        </p:spPr>
      </p:pic>
      <p:sp>
        <p:nvSpPr>
          <p:cNvPr id="7" name="Text Placeholder 5">
            <a:extLst>
              <a:ext uri="{FF2B5EF4-FFF2-40B4-BE49-F238E27FC236}">
                <a16:creationId xmlns:a16="http://schemas.microsoft.com/office/drawing/2014/main" id="{5B80965F-D412-BC4D-90C8-C5FC337B2176}"/>
              </a:ext>
            </a:extLst>
          </p:cNvPr>
          <p:cNvSpPr txBox="1">
            <a:spLocks/>
          </p:cNvSpPr>
          <p:nvPr/>
        </p:nvSpPr>
        <p:spPr>
          <a:xfrm>
            <a:off x="6328369" y="2975408"/>
            <a:ext cx="5365167" cy="31504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a:buNone/>
              <a:defRPr sz="2400" kern="1200" baseline="0">
                <a:solidFill>
                  <a:srgbClr val="6D6E6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lgn="l">
              <a:buClr>
                <a:srgbClr val="CE1779"/>
              </a:buClr>
              <a:buFont typeface="Arial" panose="020B0604020202020204" pitchFamily="34" charset="0"/>
              <a:buChar char="•"/>
            </a:pPr>
            <a:r>
              <a:rPr lang="en-IE" dirty="0"/>
              <a:t>a recruitment agency could ask for up to 20% of your employee’s first year salary to find the right person for you? </a:t>
            </a:r>
          </a:p>
          <a:p>
            <a:pPr marL="342900" indent="-342900" algn="l">
              <a:buClr>
                <a:srgbClr val="CE1779"/>
              </a:buClr>
              <a:buFont typeface="Arial" panose="020B0604020202020204" pitchFamily="34" charset="0"/>
              <a:buChar char="•"/>
            </a:pPr>
            <a:r>
              <a:rPr lang="en-IE" dirty="0"/>
              <a:t>local papers charge more for recruitment adverts than any other advertising? </a:t>
            </a:r>
          </a:p>
          <a:p>
            <a:pPr marL="342900" indent="-342900" algn="l">
              <a:buClr>
                <a:srgbClr val="CE1779"/>
              </a:buClr>
              <a:buFont typeface="Arial" panose="020B0604020202020204" pitchFamily="34" charset="0"/>
              <a:buChar char="•"/>
            </a:pPr>
            <a:r>
              <a:rPr lang="en-IE" dirty="0"/>
              <a:t>online recruitment websites can be very expensive? </a:t>
            </a:r>
          </a:p>
        </p:txBody>
      </p:sp>
    </p:spTree>
    <p:extLst>
      <p:ext uri="{BB962C8B-B14F-4D97-AF65-F5344CB8AC3E}">
        <p14:creationId xmlns:p14="http://schemas.microsoft.com/office/powerpoint/2010/main" val="38732506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A4728B-8273-465F-B121-F9C7E980D4FB}"/>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6926316" y="0"/>
            <a:ext cx="3333936" cy="2669038"/>
          </a:xfrm>
          <a:prstGeom prst="rect">
            <a:avLst/>
          </a:prstGeom>
        </p:spPr>
      </p:pic>
      <p:sp>
        <p:nvSpPr>
          <p:cNvPr id="7" name="Text Placeholder 6">
            <a:extLst>
              <a:ext uri="{FF2B5EF4-FFF2-40B4-BE49-F238E27FC236}">
                <a16:creationId xmlns:a16="http://schemas.microsoft.com/office/drawing/2014/main" id="{C9FD39F4-00B7-0B40-AEEA-0CBD6FA368C4}"/>
              </a:ext>
            </a:extLst>
          </p:cNvPr>
          <p:cNvSpPr>
            <a:spLocks noGrp="1"/>
          </p:cNvSpPr>
          <p:nvPr>
            <p:ph type="body" sz="quarter" idx="13"/>
          </p:nvPr>
        </p:nvSpPr>
        <p:spPr>
          <a:xfrm>
            <a:off x="574481" y="2743200"/>
            <a:ext cx="7575605" cy="3753677"/>
          </a:xfrm>
        </p:spPr>
        <p:txBody>
          <a:bodyPr>
            <a:normAutofit/>
          </a:bodyPr>
          <a:lstStyle/>
          <a:p>
            <a:r>
              <a:rPr lang="en-IE" sz="2800" dirty="0"/>
              <a:t>Using the most appropriate recruitment tools will save you money – complete Module x to ensure you are reaching the right target group of potential employees in the most cost-effective way.</a:t>
            </a:r>
            <a:endParaRPr lang="en-US" dirty="0"/>
          </a:p>
        </p:txBody>
      </p:sp>
    </p:spTree>
    <p:extLst>
      <p:ext uri="{BB962C8B-B14F-4D97-AF65-F5344CB8AC3E}">
        <p14:creationId xmlns:p14="http://schemas.microsoft.com/office/powerpoint/2010/main" val="8594044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5543165" cy="2654302"/>
          </a:xfrm>
        </p:spPr>
        <p:txBody>
          <a:bodyPr/>
          <a:lstStyle/>
          <a:p>
            <a:r>
              <a:rPr lang="en-US" dirty="0"/>
              <a:t>3.3 </a:t>
            </a:r>
            <a:r>
              <a:rPr lang="en-IE" dirty="0"/>
              <a:t>SALARY COSTS </a:t>
            </a:r>
          </a:p>
          <a:p>
            <a:endParaRPr lang="en-IE" dirty="0"/>
          </a:p>
        </p:txBody>
      </p:sp>
      <p:pic>
        <p:nvPicPr>
          <p:cNvPr id="8" name="Picture 7">
            <a:extLst>
              <a:ext uri="{FF2B5EF4-FFF2-40B4-BE49-F238E27FC236}">
                <a16:creationId xmlns:a16="http://schemas.microsoft.com/office/drawing/2014/main" id="{BE81BD32-2608-4A03-9318-AE2B9A1990E6}"/>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6611007" y="465739"/>
            <a:ext cx="6096000" cy="4686300"/>
          </a:xfrm>
          <a:prstGeom prst="rect">
            <a:avLst/>
          </a:prstGeom>
        </p:spPr>
      </p:pic>
    </p:spTree>
    <p:extLst>
      <p:ext uri="{BB962C8B-B14F-4D97-AF65-F5344CB8AC3E}">
        <p14:creationId xmlns:p14="http://schemas.microsoft.com/office/powerpoint/2010/main" val="24120310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0BB5595-49BA-2E4C-80AB-34ED83484E49}"/>
              </a:ext>
            </a:extLst>
          </p:cNvPr>
          <p:cNvSpPr>
            <a:spLocks noGrp="1"/>
          </p:cNvSpPr>
          <p:nvPr>
            <p:ph type="body" sz="quarter" idx="16"/>
          </p:nvPr>
        </p:nvSpPr>
        <p:spPr>
          <a:xfrm>
            <a:off x="783078" y="468682"/>
            <a:ext cx="4468376" cy="763218"/>
          </a:xfrm>
        </p:spPr>
        <p:txBody>
          <a:bodyPr>
            <a:noAutofit/>
          </a:bodyPr>
          <a:lstStyle/>
          <a:p>
            <a:pPr algn="l"/>
            <a:r>
              <a:rPr lang="en-IE" dirty="0"/>
              <a:t>SALARY COST</a:t>
            </a:r>
            <a:endParaRPr lang="en-US" dirty="0"/>
          </a:p>
        </p:txBody>
      </p:sp>
      <p:sp>
        <p:nvSpPr>
          <p:cNvPr id="4" name="Text Placeholder 3">
            <a:extLst>
              <a:ext uri="{FF2B5EF4-FFF2-40B4-BE49-F238E27FC236}">
                <a16:creationId xmlns:a16="http://schemas.microsoft.com/office/drawing/2014/main" id="{D769D524-5925-D646-97B9-9B32D48FD8AF}"/>
              </a:ext>
            </a:extLst>
          </p:cNvPr>
          <p:cNvSpPr>
            <a:spLocks noGrp="1"/>
          </p:cNvSpPr>
          <p:nvPr>
            <p:ph type="body" sz="quarter" idx="17"/>
          </p:nvPr>
        </p:nvSpPr>
        <p:spPr>
          <a:xfrm>
            <a:off x="618632" y="1588110"/>
            <a:ext cx="5707009" cy="4536271"/>
          </a:xfrm>
          <a:solidFill>
            <a:schemeClr val="bg1"/>
          </a:solidFill>
        </p:spPr>
        <p:txBody>
          <a:bodyPr/>
          <a:lstStyle/>
          <a:p>
            <a:pPr algn="just"/>
            <a:r>
              <a:rPr lang="en-IE" dirty="0"/>
              <a:t>Obviously, the largest single cost of taking on a new employee is their salary costs. Many first-time employers minimise the financial impact on their business by recruiting a part-time employee in the first instance. </a:t>
            </a:r>
          </a:p>
          <a:p>
            <a:pPr algn="just"/>
            <a:r>
              <a:rPr lang="en-IE" dirty="0"/>
              <a:t>This will work better in some industries and roles. Depending on the position, it is worth noting that it is sometimes harder to find the right person who’s willing to work part-time or thereafter increase their hours as the business increases, meaning you will need to recruit someone else. </a:t>
            </a:r>
            <a:endParaRPr lang="en-IE" dirty="0">
              <a:effectLst/>
            </a:endParaRPr>
          </a:p>
        </p:txBody>
      </p:sp>
      <p:pic>
        <p:nvPicPr>
          <p:cNvPr id="9" name="Picture Placeholder 8" descr="A picture containing table, indoor, cup, food&#10;&#10;Description automatically generated">
            <a:extLst>
              <a:ext uri="{FF2B5EF4-FFF2-40B4-BE49-F238E27FC236}">
                <a16:creationId xmlns:a16="http://schemas.microsoft.com/office/drawing/2014/main" id="{89D45BA1-2FFF-5F40-A9AB-2A45CD833ADC}"/>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cxnSp>
        <p:nvCxnSpPr>
          <p:cNvPr id="7" name="Straight Connector 6">
            <a:extLst>
              <a:ext uri="{FF2B5EF4-FFF2-40B4-BE49-F238E27FC236}">
                <a16:creationId xmlns:a16="http://schemas.microsoft.com/office/drawing/2014/main" id="{065AD335-00A9-D84A-AA42-B86E9FFE83F0}"/>
              </a:ext>
            </a:extLst>
          </p:cNvPr>
          <p:cNvCxnSpPr/>
          <p:nvPr/>
        </p:nvCxnSpPr>
        <p:spPr>
          <a:xfrm>
            <a:off x="783078" y="1333500"/>
            <a:ext cx="5279144" cy="0"/>
          </a:xfrm>
          <a:prstGeom prst="line">
            <a:avLst/>
          </a:prstGeom>
          <a:ln w="19050">
            <a:solidFill>
              <a:srgbClr val="CE177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62251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6459</TotalTime>
  <Words>2176</Words>
  <Application>Microsoft Office PowerPoint</Application>
  <PresentationFormat>Widescreen</PresentationFormat>
  <Paragraphs>139</Paragraphs>
  <Slides>38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Arial</vt:lpstr>
      <vt:lpstr>Calibri</vt:lpstr>
      <vt:lpstr>Calibri Light</vt:lpstr>
      <vt:lpstr>MVWVBI+Helvetica</vt:lpstr>
      <vt:lpstr>Quattrocento Sans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Orla Casey</cp:lastModifiedBy>
  <cp:revision>693</cp:revision>
  <dcterms:created xsi:type="dcterms:W3CDTF">2018-09-19T09:23:58Z</dcterms:created>
  <dcterms:modified xsi:type="dcterms:W3CDTF">2020-04-29T18:37:58Z</dcterms:modified>
</cp:coreProperties>
</file>