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9" r:id="rId2"/>
    <p:sldId id="311" r:id="rId3"/>
    <p:sldId id="336" r:id="rId4"/>
    <p:sldId id="278" r:id="rId5"/>
    <p:sldId id="264" r:id="rId6"/>
    <p:sldId id="317" r:id="rId7"/>
    <p:sldId id="318" r:id="rId8"/>
    <p:sldId id="265" r:id="rId9"/>
    <p:sldId id="335" r:id="rId10"/>
    <p:sldId id="333" r:id="rId11"/>
    <p:sldId id="337" r:id="rId12"/>
    <p:sldId id="338" r:id="rId13"/>
    <p:sldId id="339" r:id="rId14"/>
    <p:sldId id="327" r:id="rId15"/>
    <p:sldId id="340" r:id="rId16"/>
    <p:sldId id="341" r:id="rId17"/>
    <p:sldId id="344" r:id="rId18"/>
    <p:sldId id="342" r:id="rId19"/>
    <p:sldId id="343" r:id="rId20"/>
    <p:sldId id="345" r:id="rId21"/>
    <p:sldId id="326" r:id="rId22"/>
    <p:sldId id="319" r:id="rId23"/>
    <p:sldId id="320" r:id="rId24"/>
    <p:sldId id="321" r:id="rId25"/>
    <p:sldId id="346" r:id="rId26"/>
    <p:sldId id="347" r:id="rId27"/>
    <p:sldId id="348" r:id="rId28"/>
    <p:sldId id="349" r:id="rId29"/>
    <p:sldId id="350" r:id="rId30"/>
    <p:sldId id="351" r:id="rId31"/>
    <p:sldId id="352" r:id="rId32"/>
    <p:sldId id="353" r:id="rId33"/>
    <p:sldId id="354" r:id="rId34"/>
    <p:sldId id="355" r:id="rId35"/>
    <p:sldId id="30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123"/>
    <a:srgbClr val="6D6E6C"/>
    <a:srgbClr val="2E95D2"/>
    <a:srgbClr val="FDC010"/>
    <a:srgbClr val="CE1779"/>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45"/>
    <p:restoredTop sz="86395"/>
  </p:normalViewPr>
  <p:slideViewPr>
    <p:cSldViewPr snapToGrid="0" snapToObjects="1">
      <p:cViewPr varScale="1">
        <p:scale>
          <a:sx n="63" d="100"/>
          <a:sy n="63" d="100"/>
        </p:scale>
        <p:origin x="256" y="92"/>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4/29/2020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4/29/2020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
    <p:bg>
      <p:bgPr>
        <a:blipFill dpi="0" rotWithShape="1">
          <a:blip r:embed="rId2" cstate="print">
            <a:lum/>
            <a:extLst>
              <a:ext uri="{28A0092B-C50C-407E-A947-70E740481C1C}">
                <a14:useLocalDpi xmlns:a14="http://schemas.microsoft.com/office/drawing/2010/main"/>
              </a:ext>
            </a:extLst>
          </a:blip>
          <a:srcRect/>
          <a:stretch>
            <a:fillRect l="36000"/>
          </a:stretch>
        </a:blipFill>
        <a:effectLst/>
      </p:bgPr>
    </p:bg>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Divider slide - YELLOW">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extLst>
      <p:ext uri="{BB962C8B-B14F-4D97-AF65-F5344CB8AC3E}">
        <p14:creationId xmlns:p14="http://schemas.microsoft.com/office/powerpoint/2010/main" val="286554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l="-3666" t="-1339"/>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4/29/2020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73" r:id="rId28"/>
    <p:sldLayoutId id="2147483736" r:id="rId29"/>
    <p:sldLayoutId id="2147483703" r:id="rId30"/>
    <p:sldLayoutId id="2147483699" r:id="rId31"/>
    <p:sldLayoutId id="2147483711" r:id="rId32"/>
    <p:sldLayoutId id="2147483768" r:id="rId33"/>
    <p:sldLayoutId id="2147483769" r:id="rId34"/>
    <p:sldLayoutId id="2147483770" r:id="rId35"/>
    <p:sldLayoutId id="2147483704" r:id="rId36"/>
    <p:sldLayoutId id="2147483738" r:id="rId37"/>
    <p:sldLayoutId id="2147483739" r:id="rId38"/>
    <p:sldLayoutId id="2147483741" r:id="rId39"/>
    <p:sldLayoutId id="2147483686" r:id="rId40"/>
    <p:sldLayoutId id="2147483755" r:id="rId41"/>
    <p:sldLayoutId id="2147483756" r:id="rId42"/>
    <p:sldLayoutId id="2147483753" r:id="rId43"/>
    <p:sldLayoutId id="2147483746" r:id="rId44"/>
    <p:sldLayoutId id="2147483772" r:id="rId45"/>
    <p:sldLayoutId id="2147483734" r:id="rId46"/>
    <p:sldLayoutId id="2147483747" r:id="rId47"/>
    <p:sldLayoutId id="2147483767" r:id="rId48"/>
    <p:sldLayoutId id="2147483748" r:id="rId49"/>
    <p:sldLayoutId id="2147483749" r:id="rId50"/>
    <p:sldLayoutId id="2147483750" r:id="rId51"/>
    <p:sldLayoutId id="2147483751" r:id="rId52"/>
    <p:sldLayoutId id="2147483752" r:id="rId53"/>
    <p:sldLayoutId id="2147483687" r:id="rId54"/>
    <p:sldLayoutId id="2147483754" r:id="rId55"/>
    <p:sldLayoutId id="2147483740" r:id="rId56"/>
    <p:sldLayoutId id="2147483705" r:id="rId57"/>
    <p:sldLayoutId id="2147483737" r:id="rId58"/>
    <p:sldLayoutId id="2147483735" r:id="rId59"/>
    <p:sldLayoutId id="2147483709" r:id="rId60"/>
    <p:sldLayoutId id="2147483717" r:id="rId61"/>
    <p:sldLayoutId id="2147483654" r:id="rId62"/>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winning-success-achievement-sport-2829615/" TargetMode="External"/><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hyperlink" Target="https://www.peoplematters.in/article/talent-management/how-to-drive-talent-agility-to-increase-productivity-and-efficiency-16233" TargetMode="External"/><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https://pixabay.com/en/fireworks-new-year-s-eve-sparkler-1993221/" TargetMode="External"/><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hyperlink" Target="http://www.pngall.com/hummingbird-png" TargetMode="External"/><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www.eremedia.com/tlnt/whether-employers-realize-it-or-not-its-now-a-candidate-driven-market/" TargetMode="External"/><Relationship Id="rId1" Type="http://schemas.openxmlformats.org/officeDocument/2006/relationships/slideLayout" Target="../slideLayouts/slideLayout9.xml"/><Relationship Id="rId4" Type="http://schemas.openxmlformats.org/officeDocument/2006/relationships/hyperlink" Target="https://pixabay.com/en/puzzle-pieces-house-shape-2648213/"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flickr.com/photos/adamgrabek/6424464061" TargetMode="External"/><Relationship Id="rId2" Type="http://schemas.openxmlformats.org/officeDocument/2006/relationships/image" Target="../media/image35.jp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hyperlink" Target="https://www.peoplematters.in/article/skilling/need-hour-multi-skilled-employees-11584" TargetMode="External"/><Relationship Id="rId2" Type="http://schemas.openxmlformats.org/officeDocument/2006/relationships/image" Target="../media/image36.jpe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hyperlink" Target="http://cute-pictures.blogspot.com/2009/06/growing-green-plant.html" TargetMode="External"/><Relationship Id="rId2" Type="http://schemas.openxmlformats.org/officeDocument/2006/relationships/image" Target="../media/image37.jp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hyperlink" Target="https://www.peoplematters.in/article/benefits-and-rewards/it-time-kill-employee-month-program-13334" TargetMode="External"/><Relationship Id="rId2" Type="http://schemas.openxmlformats.org/officeDocument/2006/relationships/image" Target="../media/image38.jpeg"/><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hyperlink" Target="http://www.schabell.org/2017/11/appdev-cloud-with-financial-customer-evaluation-solution.html" TargetMode="External"/><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forbes.com/sites/allbusiness/2013/09/17/7-simple-tips-for-documenting-your-important-business-procedures/#3efd87291ab8" TargetMode="External"/><Relationship Id="rId1" Type="http://schemas.openxmlformats.org/officeDocument/2006/relationships/slideLayout" Target="../slideLayouts/slideLayout33.xml"/><Relationship Id="rId4" Type="http://schemas.openxmlformats.org/officeDocument/2006/relationships/hyperlink" Target="https://technofaq.org/posts/2017/02/4-ways-for-small-businesses-to-get-their-foot-in-the-door/"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technofaq.org/posts/2020/03/how-to-resolve-it-issues-when-time-and-resources-are-limited/" TargetMode="External"/><Relationship Id="rId2" Type="http://schemas.openxmlformats.org/officeDocument/2006/relationships/image" Target="../media/image41.png"/><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hyperlink" Target="https://www.peoplematters.in/video/webinar/webcast-making-corporate-wellness-programs-work-21777" TargetMode="External"/><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0.xml.rels><?xml version="1.0" encoding="UTF-8" standalone="yes"?>
<Relationships xmlns="http://schemas.openxmlformats.org/package/2006/relationships"><Relationship Id="rId3" Type="http://schemas.openxmlformats.org/officeDocument/2006/relationships/hyperlink" Target="https://news.schoolsdo.org/2017/08/expect-more-career-technical-education-in-w-va/" TargetMode="External"/><Relationship Id="rId2" Type="http://schemas.openxmlformats.org/officeDocument/2006/relationships/image" Target="../media/image43.jpeg"/><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hyperlink" Target="http://thecollaboratory.wikidot.com/philosophy-of-thought-and-logic-2013-2014" TargetMode="External"/><Relationship Id="rId2" Type="http://schemas.openxmlformats.org/officeDocument/2006/relationships/image" Target="../media/image44.jpe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hyperlink" Target="https://2013.igem.org/Main_Page_Archive" TargetMode="External"/><Relationship Id="rId2" Type="http://schemas.openxmlformats.org/officeDocument/2006/relationships/image" Target="../media/image45.jpe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hyperlink" Target="https://www.malaysia-students.com/2014/04/habits-of-successful-college-students.html" TargetMode="External"/><Relationship Id="rId2" Type="http://schemas.openxmlformats.org/officeDocument/2006/relationships/image" Target="../media/image46.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7.pn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hyperlink" Target="https://www.linkedin.com/pulse/how-i-hire-you-cant-fake-personality-passion-purpose-richard-branson" TargetMode="External"/><Relationship Id="rId2" Type="http://schemas.openxmlformats.org/officeDocument/2006/relationships/hyperlink" Target="http://www.businessinsider.com/richard-branson-advice-for-entrepreneurs-2016-11?IR=T" TargetMode="External"/><Relationship Id="rId1" Type="http://schemas.openxmlformats.org/officeDocument/2006/relationships/slideLayout" Target="../slideLayouts/slideLayout8.xml"/><Relationship Id="rId5" Type="http://schemas.openxmlformats.org/officeDocument/2006/relationships/hyperlink" Target="http://kungenochslaven.blogspot.com/2012/09/soka-jobb.html" TargetMode="Externa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hyperlink" Target="https://geobrava.wordpress.com/2019/10/16/digital-talent-gap-in-u-s-creates-new-growth-crisis/" TargetMode="External"/><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rantersbox.blogspot.com/2011/08/they-said-what.html" TargetMode="External"/><Relationship Id="rId2" Type="http://schemas.openxmlformats.org/officeDocument/2006/relationships/image" Target="../media/image2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673903" y="2775738"/>
            <a:ext cx="3587201" cy="2472917"/>
          </a:xfrm>
        </p:spPr>
        <p:txBody>
          <a:bodyPr>
            <a:normAutofit/>
          </a:bodyPr>
          <a:lstStyle/>
          <a:p>
            <a:r>
              <a:rPr lang="en-US" sz="2800" b="1" dirty="0">
                <a:solidFill>
                  <a:srgbClr val="CE1779"/>
                </a:solidFill>
              </a:rPr>
              <a:t>MODULE 2: </a:t>
            </a:r>
            <a:r>
              <a:rPr lang="en-US" b="1" dirty="0"/>
              <a:t>	</a:t>
            </a:r>
          </a:p>
          <a:p>
            <a:pPr>
              <a:lnSpc>
                <a:spcPct val="100000"/>
              </a:lnSpc>
            </a:pPr>
            <a:endParaRPr lang="en-US" sz="300" b="1" dirty="0"/>
          </a:p>
          <a:p>
            <a:pPr>
              <a:lnSpc>
                <a:spcPct val="100000"/>
              </a:lnSpc>
              <a:spcBef>
                <a:spcPts val="0"/>
              </a:spcBef>
            </a:pPr>
            <a:r>
              <a:rPr lang="en-US" sz="3300" b="1" dirty="0"/>
              <a:t>THE ROLE –            WHO IS YOUR IDEAL EMPLOYEE?</a:t>
            </a:r>
            <a:r>
              <a:rPr lang="en-IE" sz="3300" b="1" dirty="0"/>
              <a:t> </a:t>
            </a:r>
            <a:endParaRPr lang="en-US" sz="3300" b="1" dirty="0"/>
          </a:p>
        </p:txBody>
      </p:sp>
      <p:pic>
        <p:nvPicPr>
          <p:cNvPr id="11" name="Picture Placeholder 10" descr="A picture containing person, indoor, doughnut, donut&#10;&#10;Description automatically generated">
            <a:extLst>
              <a:ext uri="{FF2B5EF4-FFF2-40B4-BE49-F238E27FC236}">
                <a16:creationId xmlns:a16="http://schemas.microsoft.com/office/drawing/2014/main" id="{D991EBF1-4ABF-2646-807E-15EA0A06B6B7}"/>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5466248" y="38783"/>
            <a:ext cx="6723803" cy="6824907"/>
          </a:xfrm>
        </p:spPr>
      </p:pic>
    </p:spTree>
    <p:extLst>
      <p:ext uri="{BB962C8B-B14F-4D97-AF65-F5344CB8AC3E}">
        <p14:creationId xmlns:p14="http://schemas.microsoft.com/office/powerpoint/2010/main" val="1112550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t>2.3 CRAFTING A WINNING JOB DESCRIPTION</a:t>
            </a:r>
            <a:r>
              <a:rPr lang="en-IE" dirty="0"/>
              <a:t> </a:t>
            </a:r>
          </a:p>
        </p:txBody>
      </p:sp>
      <p:pic>
        <p:nvPicPr>
          <p:cNvPr id="10" name="Picture 9" descr="A close up of a logo&#10;&#10;Description automatically generated">
            <a:extLst>
              <a:ext uri="{FF2B5EF4-FFF2-40B4-BE49-F238E27FC236}">
                <a16:creationId xmlns:a16="http://schemas.microsoft.com/office/drawing/2014/main" id="{66074868-8221-4B0C-A1FE-11A22A7430C7}"/>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1978580">
            <a:off x="8306300" y="841734"/>
            <a:ext cx="2693967" cy="4387121"/>
          </a:xfrm>
          <a:prstGeom prst="rect">
            <a:avLst/>
          </a:prstGeom>
        </p:spPr>
      </p:pic>
    </p:spTree>
    <p:extLst>
      <p:ext uri="{BB962C8B-B14F-4D97-AF65-F5344CB8AC3E}">
        <p14:creationId xmlns:p14="http://schemas.microsoft.com/office/powerpoint/2010/main" val="241203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BB5595-49BA-2E4C-80AB-34ED83484E49}"/>
              </a:ext>
            </a:extLst>
          </p:cNvPr>
          <p:cNvSpPr>
            <a:spLocks noGrp="1"/>
          </p:cNvSpPr>
          <p:nvPr>
            <p:ph type="body" sz="quarter" idx="16"/>
          </p:nvPr>
        </p:nvSpPr>
        <p:spPr>
          <a:xfrm>
            <a:off x="816856" y="493776"/>
            <a:ext cx="4468376" cy="1119429"/>
          </a:xfrm>
        </p:spPr>
        <p:txBody>
          <a:bodyPr>
            <a:noAutofit/>
          </a:bodyPr>
          <a:lstStyle/>
          <a:p>
            <a:pPr algn="l"/>
            <a:r>
              <a:rPr lang="en-US" dirty="0"/>
              <a:t>CRAFTING A WINNING JOB DESCRIPTION</a:t>
            </a:r>
            <a:r>
              <a:rPr lang="en-IE" dirty="0"/>
              <a:t> </a:t>
            </a:r>
            <a:endParaRPr lang="en-US" dirty="0"/>
          </a:p>
        </p:txBody>
      </p:sp>
      <p:sp>
        <p:nvSpPr>
          <p:cNvPr id="4" name="Text Placeholder 3">
            <a:extLst>
              <a:ext uri="{FF2B5EF4-FFF2-40B4-BE49-F238E27FC236}">
                <a16:creationId xmlns:a16="http://schemas.microsoft.com/office/drawing/2014/main" id="{D769D524-5925-D646-97B9-9B32D48FD8AF}"/>
              </a:ext>
            </a:extLst>
          </p:cNvPr>
          <p:cNvSpPr>
            <a:spLocks noGrp="1"/>
          </p:cNvSpPr>
          <p:nvPr>
            <p:ph type="body" sz="quarter" idx="17"/>
          </p:nvPr>
        </p:nvSpPr>
        <p:spPr>
          <a:xfrm>
            <a:off x="823804" y="2049331"/>
            <a:ext cx="5272196" cy="3947440"/>
          </a:xfrm>
        </p:spPr>
        <p:txBody>
          <a:bodyPr/>
          <a:lstStyle/>
          <a:p>
            <a:pPr algn="just"/>
            <a:r>
              <a:rPr lang="en-US" dirty="0"/>
              <a:t>While a job description is often used as a means to an end: to fill an open position, it is a lot more than that. It is an opportunity for the employer to lay out his or her expectations and is the first document that can be used as a basis from which to measure performance.   Think of the job description as your sales pitch to candidates. You’ve got to make the job description compelling enough to get a candidate’s attention, and interesting enough to keep it. </a:t>
            </a:r>
            <a:endParaRPr lang="en-IE" dirty="0"/>
          </a:p>
          <a:p>
            <a:endParaRPr lang="en-US" dirty="0"/>
          </a:p>
        </p:txBody>
      </p:sp>
      <p:pic>
        <p:nvPicPr>
          <p:cNvPr id="19" name="Picture Placeholder 18" descr="A group of people around each other&#10;&#10;Description automatically generated">
            <a:extLst>
              <a:ext uri="{FF2B5EF4-FFF2-40B4-BE49-F238E27FC236}">
                <a16:creationId xmlns:a16="http://schemas.microsoft.com/office/drawing/2014/main" id="{4CA75401-3B83-3549-85A3-EBD1460FE40F}"/>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1048"/>
          <a:stretch/>
        </p:blipFill>
        <p:spPr>
          <a:xfrm flipH="1">
            <a:off x="6325641" y="4724"/>
            <a:ext cx="5850251" cy="6782936"/>
          </a:xfrm>
        </p:spPr>
      </p:pic>
    </p:spTree>
    <p:extLst>
      <p:ext uri="{BB962C8B-B14F-4D97-AF65-F5344CB8AC3E}">
        <p14:creationId xmlns:p14="http://schemas.microsoft.com/office/powerpoint/2010/main" val="1526225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man, woman, young, doing&#10;&#10;Description automatically generated">
            <a:extLst>
              <a:ext uri="{FF2B5EF4-FFF2-40B4-BE49-F238E27FC236}">
                <a16:creationId xmlns:a16="http://schemas.microsoft.com/office/drawing/2014/main" id="{3B03AAB9-8FD9-0A45-BFEE-A803547C6038}"/>
              </a:ext>
            </a:extLst>
          </p:cNvPr>
          <p:cNvPicPr>
            <a:picLocks noGrp="1" noChangeAspect="1"/>
          </p:cNvPicPr>
          <p:nvPr>
            <p:ph type="pic" sz="quarter" idx="27"/>
          </p:nvPr>
        </p:nvPicPr>
        <p:blipFill rotWithShape="1">
          <a:blip r:embed="rId2" cstate="print">
            <a:extLst>
              <a:ext uri="{28A0092B-C50C-407E-A947-70E740481C1C}">
                <a14:useLocalDpi xmlns:a14="http://schemas.microsoft.com/office/drawing/2010/main"/>
              </a:ext>
            </a:extLst>
          </a:blip>
          <a:srcRect r="-76"/>
          <a:stretch/>
        </p:blipFill>
        <p:spPr>
          <a:xfrm>
            <a:off x="9267" y="-1972"/>
            <a:ext cx="12186838" cy="3804275"/>
          </a:xfrm>
        </p:spPr>
      </p:pic>
      <p:sp>
        <p:nvSpPr>
          <p:cNvPr id="8" name="Rectangle 7">
            <a:extLst>
              <a:ext uri="{FF2B5EF4-FFF2-40B4-BE49-F238E27FC236}">
                <a16:creationId xmlns:a16="http://schemas.microsoft.com/office/drawing/2014/main" id="{6B08162C-064D-494D-A688-D8511F4AF64F}"/>
              </a:ext>
            </a:extLst>
          </p:cNvPr>
          <p:cNvSpPr/>
          <p:nvPr/>
        </p:nvSpPr>
        <p:spPr>
          <a:xfrm>
            <a:off x="332508" y="4608576"/>
            <a:ext cx="11700996" cy="296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66F543A3-B66E-924C-95C8-5A4945373BF6}"/>
              </a:ext>
            </a:extLst>
          </p:cNvPr>
          <p:cNvSpPr>
            <a:spLocks noGrp="1"/>
          </p:cNvSpPr>
          <p:nvPr>
            <p:ph type="body" sz="quarter" idx="25"/>
          </p:nvPr>
        </p:nvSpPr>
        <p:spPr>
          <a:xfrm>
            <a:off x="332508" y="4041648"/>
            <a:ext cx="11545518" cy="3218688"/>
          </a:xfrm>
        </p:spPr>
        <p:txBody>
          <a:bodyPr anchor="t">
            <a:normAutofit/>
          </a:bodyPr>
          <a:lstStyle/>
          <a:p>
            <a:r>
              <a:rPr lang="en-US" sz="2400" dirty="0">
                <a:latin typeface="+mn-lt"/>
              </a:rPr>
              <a:t>To stand out, you could even frame the duties in a more story-like fashion … </a:t>
            </a:r>
            <a:endParaRPr lang="en-IE" sz="2400" dirty="0">
              <a:latin typeface="+mn-lt"/>
            </a:endParaRPr>
          </a:p>
          <a:p>
            <a:pPr lvl="0"/>
            <a:r>
              <a:rPr lang="en-US" sz="2400" b="1" dirty="0">
                <a:solidFill>
                  <a:srgbClr val="CE1779"/>
                </a:solidFill>
                <a:latin typeface="+mn-lt"/>
              </a:rPr>
              <a:t>“A typical day in the life of [insert job title here] will include [a list of the duties].”  </a:t>
            </a:r>
            <a:endParaRPr lang="en-IE" sz="2400" b="1" dirty="0">
              <a:solidFill>
                <a:srgbClr val="CE1779"/>
              </a:solidFill>
              <a:latin typeface="+mn-lt"/>
            </a:endParaRPr>
          </a:p>
          <a:p>
            <a:pPr lvl="0"/>
            <a:r>
              <a:rPr lang="en-US" sz="2400" b="1" dirty="0">
                <a:solidFill>
                  <a:srgbClr val="CE1779"/>
                </a:solidFill>
                <a:latin typeface="+mn-lt"/>
              </a:rPr>
              <a:t>“How would you like to work for a company that…”</a:t>
            </a:r>
            <a:endParaRPr lang="en-IE" sz="2400" b="1" dirty="0">
              <a:solidFill>
                <a:srgbClr val="CE1779"/>
              </a:solidFill>
              <a:latin typeface="+mn-lt"/>
            </a:endParaRPr>
          </a:p>
          <a:p>
            <a:r>
              <a:rPr lang="en-US" sz="900" dirty="0">
                <a:latin typeface="+mn-lt"/>
              </a:rPr>
              <a:t> </a:t>
            </a:r>
            <a:endParaRPr lang="en-IE" sz="800" dirty="0">
              <a:latin typeface="+mn-lt"/>
            </a:endParaRPr>
          </a:p>
          <a:p>
            <a:r>
              <a:rPr lang="en-US" sz="2000" i="1" dirty="0">
                <a:latin typeface="+mn-lt"/>
              </a:rPr>
              <a:t>See Module 2 Resources for our example that you can edit for your own use</a:t>
            </a:r>
            <a:r>
              <a:rPr lang="en-IE" sz="2000" i="1" dirty="0">
                <a:latin typeface="+mn-lt"/>
              </a:rPr>
              <a:t> </a:t>
            </a:r>
            <a:endParaRPr lang="en-US" sz="2000" i="1" dirty="0">
              <a:latin typeface="+mn-lt"/>
            </a:endParaRPr>
          </a:p>
        </p:txBody>
      </p:sp>
    </p:spTree>
    <p:extLst>
      <p:ext uri="{BB962C8B-B14F-4D97-AF65-F5344CB8AC3E}">
        <p14:creationId xmlns:p14="http://schemas.microsoft.com/office/powerpoint/2010/main" val="329078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0596208-43A0-BF48-9874-EC35F38235B2}"/>
              </a:ext>
            </a:extLst>
          </p:cNvPr>
          <p:cNvSpPr>
            <a:spLocks noGrp="1"/>
          </p:cNvSpPr>
          <p:nvPr>
            <p:ph type="body" sz="quarter" idx="13"/>
          </p:nvPr>
        </p:nvSpPr>
        <p:spPr>
          <a:xfrm>
            <a:off x="411614" y="2852060"/>
            <a:ext cx="6892700" cy="3526972"/>
          </a:xfrm>
        </p:spPr>
        <p:txBody>
          <a:bodyPr>
            <a:normAutofit/>
          </a:bodyPr>
          <a:lstStyle/>
          <a:p>
            <a:pPr algn="l"/>
            <a:r>
              <a:rPr lang="en-US" i="0" dirty="0"/>
              <a:t>As a very small business, you should use a conversational tone when creating your first job description.  </a:t>
            </a:r>
          </a:p>
          <a:p>
            <a:pPr algn="l"/>
            <a:r>
              <a:rPr lang="en-US" b="1" i="0" dirty="0"/>
              <a:t>People buy people - </a:t>
            </a:r>
            <a:r>
              <a:rPr lang="en-US" i="0" dirty="0"/>
              <a:t>remember, candidates need to know how a new job will benefit their lives, not just their work. </a:t>
            </a:r>
          </a:p>
          <a:p>
            <a:pPr algn="l"/>
            <a:r>
              <a:rPr lang="en-US" sz="2400" i="0" dirty="0"/>
              <a:t>Ideally, your job description will between 700 and 2,000 words. </a:t>
            </a:r>
            <a:endParaRPr lang="en-IE" sz="2400" i="0" dirty="0"/>
          </a:p>
          <a:p>
            <a:endParaRPr lang="en-US" dirty="0"/>
          </a:p>
        </p:txBody>
      </p:sp>
    </p:spTree>
    <p:extLst>
      <p:ext uri="{BB962C8B-B14F-4D97-AF65-F5344CB8AC3E}">
        <p14:creationId xmlns:p14="http://schemas.microsoft.com/office/powerpoint/2010/main" val="1587873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LET’S CRAFT A </a:t>
            </a:r>
            <a:r>
              <a:rPr lang="en-US" b="1" dirty="0">
                <a:solidFill>
                  <a:srgbClr val="CE1779"/>
                </a:solidFill>
              </a:rPr>
              <a:t>JOB DESCRIPTION </a:t>
            </a:r>
            <a:r>
              <a:rPr lang="en-US" dirty="0"/>
              <a:t>FOR YOUR FIRST EMPLOYEE…   </a:t>
            </a:r>
            <a:endParaRPr lang="en-IE" dirty="0"/>
          </a:p>
        </p:txBody>
      </p:sp>
      <p:sp>
        <p:nvSpPr>
          <p:cNvPr id="7" name="Text Placeholder 6"/>
          <p:cNvSpPr>
            <a:spLocks noGrp="1"/>
          </p:cNvSpPr>
          <p:nvPr>
            <p:ph type="body" sz="quarter" idx="15"/>
          </p:nvPr>
        </p:nvSpPr>
        <p:spPr>
          <a:xfrm>
            <a:off x="4096511" y="537318"/>
            <a:ext cx="7888659" cy="5077098"/>
          </a:xfrm>
        </p:spPr>
        <p:txBody>
          <a:bodyPr/>
          <a:lstStyle/>
          <a:p>
            <a:pPr marL="457200" lvl="0" indent="-457200">
              <a:buFont typeface="+mj-lt"/>
              <a:buAutoNum type="arabicPeriod"/>
            </a:pPr>
            <a:r>
              <a:rPr lang="en-US" b="1" dirty="0">
                <a:solidFill>
                  <a:srgbClr val="CE1779"/>
                </a:solidFill>
              </a:rPr>
              <a:t>A good title:</a:t>
            </a:r>
            <a:r>
              <a:rPr lang="en-US" dirty="0">
                <a:solidFill>
                  <a:srgbClr val="CE1779"/>
                </a:solidFill>
              </a:rPr>
              <a:t> </a:t>
            </a:r>
            <a:r>
              <a:rPr lang="en-US" dirty="0"/>
              <a:t>A good title as relevant to your industry. The more specific you are with the title, the better guidance you are giving candidates of what to expect and in turn leads to a higher quality pool of candidates.</a:t>
            </a:r>
          </a:p>
          <a:p>
            <a:pPr marL="457200" lvl="0" indent="-457200">
              <a:buFont typeface="+mj-lt"/>
              <a:buAutoNum type="arabicPeriod"/>
            </a:pPr>
            <a:endParaRPr lang="en-IE" dirty="0"/>
          </a:p>
          <a:p>
            <a:pPr marL="457200" lvl="0" indent="-457200">
              <a:buFont typeface="+mj-lt"/>
              <a:buAutoNum type="arabicPeriod"/>
            </a:pPr>
            <a:r>
              <a:rPr lang="en-US" b="1" dirty="0">
                <a:solidFill>
                  <a:srgbClr val="CE1779"/>
                </a:solidFill>
              </a:rPr>
              <a:t>A short summary of the job</a:t>
            </a:r>
            <a:r>
              <a:rPr lang="en-US" dirty="0"/>
              <a:t>: The keyword here is short. You will want to give potential candidates an overview of the key responsibilities and the purpose of the position. </a:t>
            </a:r>
            <a:br>
              <a:rPr lang="en-US" dirty="0"/>
            </a:br>
            <a:r>
              <a:rPr lang="en-US" dirty="0"/>
              <a:t> </a:t>
            </a:r>
            <a:endParaRPr lang="en-US" dirty="0">
              <a:solidFill>
                <a:schemeClr val="tx1"/>
              </a:solidFill>
            </a:endParaRPr>
          </a:p>
          <a:p>
            <a:pPr lvl="3" algn="just"/>
            <a:r>
              <a:rPr lang="en-US" dirty="0">
                <a:solidFill>
                  <a:srgbClr val="6D6E6C"/>
                </a:solidFill>
              </a:rPr>
              <a:t>For example - you are an engineer but the role will also include business networking and PR events. It is likely you will need to use the word “multi-tasker” to ensure the applicant knows this is a dynamic and multifunctional role.</a:t>
            </a:r>
            <a:endParaRPr lang="en-IE" dirty="0">
              <a:solidFill>
                <a:srgbClr val="6D6E6C"/>
              </a:solidFill>
            </a:endParaRPr>
          </a:p>
        </p:txBody>
      </p:sp>
      <p:pic>
        <p:nvPicPr>
          <p:cNvPr id="3" name="Picture 2" descr="A picture containing clock, drawing&#10;&#10;Description automatically generated">
            <a:extLst>
              <a:ext uri="{FF2B5EF4-FFF2-40B4-BE49-F238E27FC236}">
                <a16:creationId xmlns:a16="http://schemas.microsoft.com/office/drawing/2014/main" id="{9228E12F-91D6-438A-9585-F0F1722791C6}"/>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874917" y="3790417"/>
            <a:ext cx="2604013" cy="2057625"/>
          </a:xfrm>
          <a:prstGeom prst="rect">
            <a:avLst/>
          </a:prstGeom>
        </p:spPr>
      </p:pic>
    </p:spTree>
    <p:extLst>
      <p:ext uri="{BB962C8B-B14F-4D97-AF65-F5344CB8AC3E}">
        <p14:creationId xmlns:p14="http://schemas.microsoft.com/office/powerpoint/2010/main" val="1304051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LET’S CRAFT A </a:t>
            </a:r>
            <a:r>
              <a:rPr lang="en-US" b="1" dirty="0">
                <a:solidFill>
                  <a:srgbClr val="CE1779"/>
                </a:solidFill>
              </a:rPr>
              <a:t>JOB DESCRIPTION </a:t>
            </a:r>
            <a:r>
              <a:rPr lang="en-US" dirty="0"/>
              <a:t>FOR YOUR FIRST EMPLOYEE…   </a:t>
            </a:r>
            <a:endParaRPr lang="en-IE" dirty="0"/>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3"/>
            </a:pPr>
            <a:r>
              <a:rPr lang="en-US" b="1" dirty="0">
                <a:solidFill>
                  <a:srgbClr val="CE1779"/>
                </a:solidFill>
              </a:rPr>
              <a:t>A brief overview of the company:</a:t>
            </a:r>
            <a:r>
              <a:rPr lang="en-US" dirty="0">
                <a:solidFill>
                  <a:srgbClr val="CE1779"/>
                </a:solidFill>
              </a:rPr>
              <a:t> </a:t>
            </a:r>
            <a:r>
              <a:rPr lang="en-US" dirty="0"/>
              <a:t>In one to three sentences, say who your business is and what you are achieving. This needs to capture the attention of potential candidate and make them curious about what you do.   Ideally, you will outline your Unique Selling Point here. Describe your reputation and your ambitions for the company. Demonstrate how your company and this role stands out from the rest. </a:t>
            </a:r>
          </a:p>
          <a:p>
            <a:pPr marL="457200" lvl="0" indent="-457200">
              <a:buFont typeface="+mj-lt"/>
              <a:buAutoNum type="arabicPeriod" startAt="3"/>
            </a:pPr>
            <a:endParaRPr lang="en-IE" dirty="0"/>
          </a:p>
          <a:p>
            <a:pPr marL="457200" lvl="0" indent="-457200">
              <a:buFont typeface="+mj-lt"/>
              <a:buAutoNum type="arabicPeriod" startAt="3"/>
            </a:pPr>
            <a:r>
              <a:rPr lang="en-US" b="1" dirty="0">
                <a:solidFill>
                  <a:srgbClr val="CE1779"/>
                </a:solidFill>
              </a:rPr>
              <a:t>Skills, qualifications, or certifications required:</a:t>
            </a:r>
            <a:r>
              <a:rPr lang="en-US" dirty="0">
                <a:solidFill>
                  <a:srgbClr val="CE1779"/>
                </a:solidFill>
              </a:rPr>
              <a:t>  </a:t>
            </a:r>
            <a:r>
              <a:rPr lang="en-US" dirty="0"/>
              <a:t>What educational background and qualifications does the candidate need to be competent in the position? Are there any industry certifications needed? List both the required and the preferred qualifications. </a:t>
            </a:r>
            <a:endParaRPr lang="en-IE" dirty="0"/>
          </a:p>
        </p:txBody>
      </p:sp>
    </p:spTree>
    <p:extLst>
      <p:ext uri="{BB962C8B-B14F-4D97-AF65-F5344CB8AC3E}">
        <p14:creationId xmlns:p14="http://schemas.microsoft.com/office/powerpoint/2010/main" val="3784557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LET’S CRAFT A </a:t>
            </a:r>
            <a:r>
              <a:rPr lang="en-US" b="1" dirty="0">
                <a:solidFill>
                  <a:srgbClr val="CE1779"/>
                </a:solidFill>
              </a:rPr>
              <a:t>JOB DESCRIPTION </a:t>
            </a:r>
            <a:r>
              <a:rPr lang="en-US" dirty="0"/>
              <a:t>FOR YOUR FIRST EMPLOYEE…   </a:t>
            </a:r>
            <a:endParaRPr lang="en-IE" dirty="0"/>
          </a:p>
        </p:txBody>
      </p:sp>
      <p:sp>
        <p:nvSpPr>
          <p:cNvPr id="7" name="Text Placeholder 6"/>
          <p:cNvSpPr>
            <a:spLocks noGrp="1"/>
          </p:cNvSpPr>
          <p:nvPr>
            <p:ph type="body" sz="quarter" idx="15"/>
          </p:nvPr>
        </p:nvSpPr>
        <p:spPr>
          <a:xfrm>
            <a:off x="3635829" y="537318"/>
            <a:ext cx="8109729" cy="5077098"/>
          </a:xfrm>
        </p:spPr>
        <p:txBody>
          <a:bodyPr/>
          <a:lstStyle/>
          <a:p>
            <a:pPr marL="457200" lvl="0" indent="-457200">
              <a:buFont typeface="+mj-lt"/>
              <a:buAutoNum type="arabicPeriod" startAt="5"/>
            </a:pPr>
            <a:r>
              <a:rPr lang="en-US" b="1" dirty="0">
                <a:solidFill>
                  <a:srgbClr val="CE1779"/>
                </a:solidFill>
              </a:rPr>
              <a:t>More detail on the role:</a:t>
            </a:r>
            <a:r>
              <a:rPr lang="en-US" dirty="0">
                <a:solidFill>
                  <a:srgbClr val="CE1779"/>
                </a:solidFill>
              </a:rPr>
              <a:t>  </a:t>
            </a:r>
            <a:r>
              <a:rPr lang="en-US" dirty="0"/>
              <a:t>Paint a picture of the day-to-day responsibilities of the job, the duties the candidate will be expected to perform. This section is arguably the most important part of the job description, as the duties detail exactly what the candidate should be able to do, and what they will be doing in this role on a daily basis. </a:t>
            </a:r>
          </a:p>
          <a:p>
            <a:pPr marL="457200" lvl="0" indent="-457200">
              <a:buFont typeface="+mj-lt"/>
              <a:buAutoNum type="arabicPeriod" startAt="5"/>
            </a:pPr>
            <a:endParaRPr lang="en-US" sz="1000" dirty="0"/>
          </a:p>
          <a:p>
            <a:pPr marL="452438" lvl="0"/>
            <a:r>
              <a:rPr lang="en-US" dirty="0"/>
              <a:t>They will also reveal more information about the level of responsibility the employee will have, the scope of the work, and its complexity. </a:t>
            </a:r>
            <a:br>
              <a:rPr lang="en-US" dirty="0"/>
            </a:br>
            <a:r>
              <a:rPr lang="en-US" dirty="0"/>
              <a:t>   </a:t>
            </a:r>
          </a:p>
          <a:p>
            <a:pPr marL="2281238" lvl="4" algn="just"/>
            <a:r>
              <a:rPr lang="en-US" dirty="0">
                <a:solidFill>
                  <a:srgbClr val="EE7123"/>
                </a:solidFill>
              </a:rPr>
              <a:t>Add some spark! Reference examples of exciting projects on which the new hire will work</a:t>
            </a:r>
            <a:r>
              <a:rPr lang="en-US" dirty="0"/>
              <a:t>. If you’re unsure of how to come up with a list of duties, but know the role you need to fill, complete this exercise to help you think it through:</a:t>
            </a:r>
            <a:endParaRPr lang="en-IE" dirty="0"/>
          </a:p>
        </p:txBody>
      </p:sp>
      <p:pic>
        <p:nvPicPr>
          <p:cNvPr id="8" name="Picture 7" descr="Fireworks in the sky&#10;&#10;Description automatically generated">
            <a:extLst>
              <a:ext uri="{FF2B5EF4-FFF2-40B4-BE49-F238E27FC236}">
                <a16:creationId xmlns:a16="http://schemas.microsoft.com/office/drawing/2014/main" id="{8D0ADE7B-CAAF-4FD0-826B-CFEEF270AF6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204633" y="4333820"/>
            <a:ext cx="1683098" cy="1639825"/>
          </a:xfrm>
          <a:prstGeom prst="rect">
            <a:avLst/>
          </a:prstGeom>
        </p:spPr>
      </p:pic>
    </p:spTree>
    <p:extLst>
      <p:ext uri="{BB962C8B-B14F-4D97-AF65-F5344CB8AC3E}">
        <p14:creationId xmlns:p14="http://schemas.microsoft.com/office/powerpoint/2010/main" val="2057552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23B2770-DD7F-8842-888F-65036F9FFFDE}"/>
              </a:ext>
            </a:extLst>
          </p:cNvPr>
          <p:cNvSpPr>
            <a:spLocks noGrp="1"/>
          </p:cNvSpPr>
          <p:nvPr>
            <p:ph type="body" sz="quarter" idx="22"/>
          </p:nvPr>
        </p:nvSpPr>
        <p:spPr>
          <a:xfrm>
            <a:off x="1267550" y="2227565"/>
            <a:ext cx="9656064" cy="3862339"/>
          </a:xfrm>
        </p:spPr>
        <p:txBody>
          <a:bodyPr/>
          <a:lstStyle/>
          <a:p>
            <a:r>
              <a:rPr lang="en-US" b="1" dirty="0">
                <a:solidFill>
                  <a:srgbClr val="EE7123"/>
                </a:solidFill>
              </a:rPr>
              <a:t>EXERCISE 1:</a:t>
            </a:r>
          </a:p>
          <a:p>
            <a:endParaRPr lang="en-IE" dirty="0">
              <a:solidFill>
                <a:srgbClr val="EE7123"/>
              </a:solidFill>
            </a:endParaRPr>
          </a:p>
          <a:p>
            <a:r>
              <a:rPr lang="en-US" sz="2400" i="0" dirty="0"/>
              <a:t> Brainstorm a list of all of those duties that are taking up a lot of your time or taking away from something more important you could be doing. </a:t>
            </a:r>
          </a:p>
          <a:p>
            <a:endParaRPr lang="en-IE" sz="2400" i="0" dirty="0"/>
          </a:p>
          <a:p>
            <a:r>
              <a:rPr lang="en-US" sz="3200" b="1" dirty="0">
                <a:solidFill>
                  <a:srgbClr val="EE7123"/>
                </a:solidFill>
              </a:rPr>
              <a:t>Think of all those things you could delegate.                                                             Write them down. </a:t>
            </a:r>
            <a:endParaRPr lang="en-IE" sz="3200" b="1" dirty="0">
              <a:solidFill>
                <a:srgbClr val="EE7123"/>
              </a:solidFill>
            </a:endParaRPr>
          </a:p>
          <a:p>
            <a:endParaRPr lang="en-US" dirty="0"/>
          </a:p>
        </p:txBody>
      </p:sp>
      <p:grpSp>
        <p:nvGrpSpPr>
          <p:cNvPr id="6" name="Google Shape;518;p39">
            <a:extLst>
              <a:ext uri="{FF2B5EF4-FFF2-40B4-BE49-F238E27FC236}">
                <a16:creationId xmlns:a16="http://schemas.microsoft.com/office/drawing/2014/main" id="{80BE99BF-81D7-964F-A93A-16018FC9DB8A}"/>
              </a:ext>
            </a:extLst>
          </p:cNvPr>
          <p:cNvGrpSpPr/>
          <p:nvPr/>
        </p:nvGrpSpPr>
        <p:grpSpPr>
          <a:xfrm>
            <a:off x="5931059" y="768096"/>
            <a:ext cx="585927" cy="585893"/>
            <a:chOff x="1923675" y="1633650"/>
            <a:chExt cx="436000" cy="435975"/>
          </a:xfrm>
        </p:grpSpPr>
        <p:sp>
          <p:nvSpPr>
            <p:cNvPr id="7" name="Google Shape;519;p39">
              <a:extLst>
                <a:ext uri="{FF2B5EF4-FFF2-40B4-BE49-F238E27FC236}">
                  <a16:creationId xmlns:a16="http://schemas.microsoft.com/office/drawing/2014/main" id="{104EDFA2-C8B0-C94F-8AB0-7432B6BBDD9B}"/>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20;p39">
              <a:extLst>
                <a:ext uri="{FF2B5EF4-FFF2-40B4-BE49-F238E27FC236}">
                  <a16:creationId xmlns:a16="http://schemas.microsoft.com/office/drawing/2014/main" id="{CE58FCC0-BCE7-824E-B14F-5FFE960C9040}"/>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21;p39">
              <a:extLst>
                <a:ext uri="{FF2B5EF4-FFF2-40B4-BE49-F238E27FC236}">
                  <a16:creationId xmlns:a16="http://schemas.microsoft.com/office/drawing/2014/main" id="{EBBC119B-1F8E-4C41-9350-DC4405BB9261}"/>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22;p39">
              <a:extLst>
                <a:ext uri="{FF2B5EF4-FFF2-40B4-BE49-F238E27FC236}">
                  <a16:creationId xmlns:a16="http://schemas.microsoft.com/office/drawing/2014/main" id="{1FB952F3-554C-144A-80F8-7F6077887F5B}"/>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523;p39">
              <a:extLst>
                <a:ext uri="{FF2B5EF4-FFF2-40B4-BE49-F238E27FC236}">
                  <a16:creationId xmlns:a16="http://schemas.microsoft.com/office/drawing/2014/main" id="{847B78CA-C962-BD4D-9549-49542028AC7B}"/>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24;p39">
              <a:extLst>
                <a:ext uri="{FF2B5EF4-FFF2-40B4-BE49-F238E27FC236}">
                  <a16:creationId xmlns:a16="http://schemas.microsoft.com/office/drawing/2014/main" id="{DB45B596-1671-964E-9005-2EA78BBC74C4}"/>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39580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LET’S CRAFT A </a:t>
            </a:r>
            <a:r>
              <a:rPr lang="en-US" b="1" dirty="0">
                <a:solidFill>
                  <a:srgbClr val="CE1779"/>
                </a:solidFill>
              </a:rPr>
              <a:t>JOB DESCRIPTION </a:t>
            </a:r>
            <a:r>
              <a:rPr lang="en-US" dirty="0"/>
              <a:t>FOR YOUR FIRST EMPLOYEE…   </a:t>
            </a:r>
            <a:endParaRPr lang="en-IE" dirty="0"/>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6"/>
            </a:pPr>
            <a:r>
              <a:rPr lang="en-US" b="1" dirty="0">
                <a:solidFill>
                  <a:srgbClr val="CE1779"/>
                </a:solidFill>
              </a:rPr>
              <a:t>Provide desired years of experience</a:t>
            </a:r>
            <a:r>
              <a:rPr lang="en-US" dirty="0">
                <a:solidFill>
                  <a:srgbClr val="CE1779"/>
                </a:solidFill>
              </a:rPr>
              <a:t>.  </a:t>
            </a:r>
            <a:r>
              <a:rPr lang="en-US" dirty="0"/>
              <a:t>Employ this one with caution, though. Particularly in tech or with mid-career changers, candidates may have a solid foundation of training but less experience in the field.</a:t>
            </a:r>
          </a:p>
          <a:p>
            <a:pPr marL="457200" lvl="0" indent="-457200">
              <a:buFont typeface="+mj-lt"/>
              <a:buAutoNum type="arabicPeriod" startAt="6"/>
            </a:pPr>
            <a:endParaRPr lang="en-IE" dirty="0"/>
          </a:p>
          <a:p>
            <a:pPr marL="457200" lvl="0" indent="-457200">
              <a:buFont typeface="+mj-lt"/>
              <a:buAutoNum type="arabicPeriod" startAt="6"/>
            </a:pPr>
            <a:r>
              <a:rPr lang="en-US" b="1" dirty="0">
                <a:solidFill>
                  <a:srgbClr val="CE1779"/>
                </a:solidFill>
              </a:rPr>
              <a:t>Location details:</a:t>
            </a:r>
            <a:r>
              <a:rPr lang="en-US" dirty="0">
                <a:solidFill>
                  <a:srgbClr val="CE1779"/>
                </a:solidFill>
              </a:rPr>
              <a:t> </a:t>
            </a:r>
            <a:r>
              <a:rPr lang="en-US" dirty="0"/>
              <a:t>Clarify the specifics of the position - Where is the position located? </a:t>
            </a:r>
          </a:p>
          <a:p>
            <a:pPr lvl="0"/>
            <a:r>
              <a:rPr lang="en-US" dirty="0"/>
              <a:t>       Is it remote working? </a:t>
            </a:r>
          </a:p>
          <a:p>
            <a:pPr lvl="0"/>
            <a:r>
              <a:rPr lang="en-US" dirty="0"/>
              <a:t>       Is it a nine-to-five job? </a:t>
            </a:r>
          </a:p>
          <a:p>
            <a:pPr lvl="1" algn="just"/>
            <a:r>
              <a:rPr lang="en-US" dirty="0">
                <a:solidFill>
                  <a:srgbClr val="6D6E6C"/>
                </a:solidFill>
              </a:rPr>
              <a:t>Will any travel be required and if so, does the employee need to have a driver’s license or their own car?</a:t>
            </a:r>
            <a:endParaRPr lang="en-IE" dirty="0">
              <a:solidFill>
                <a:srgbClr val="6D6E6C"/>
              </a:solidFill>
            </a:endParaRPr>
          </a:p>
        </p:txBody>
      </p:sp>
    </p:spTree>
    <p:extLst>
      <p:ext uri="{BB962C8B-B14F-4D97-AF65-F5344CB8AC3E}">
        <p14:creationId xmlns:p14="http://schemas.microsoft.com/office/powerpoint/2010/main" val="45284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46442" y="500519"/>
            <a:ext cx="3522054" cy="2425550"/>
          </a:xfrm>
        </p:spPr>
        <p:txBody>
          <a:bodyPr>
            <a:noAutofit/>
          </a:bodyPr>
          <a:lstStyle/>
          <a:p>
            <a:r>
              <a:rPr lang="en-US" dirty="0"/>
              <a:t>LET’S CRAFT A </a:t>
            </a:r>
            <a:r>
              <a:rPr lang="en-US" b="1" dirty="0">
                <a:solidFill>
                  <a:srgbClr val="CE1779"/>
                </a:solidFill>
              </a:rPr>
              <a:t>JOB DESCRIPTION </a:t>
            </a:r>
            <a:r>
              <a:rPr lang="en-US" dirty="0"/>
              <a:t>FOR YOUR FIRST EMPLOYEE…   </a:t>
            </a:r>
            <a:endParaRPr lang="en-IE" dirty="0"/>
          </a:p>
        </p:txBody>
      </p:sp>
      <p:sp>
        <p:nvSpPr>
          <p:cNvPr id="7" name="Text Placeholder 6"/>
          <p:cNvSpPr>
            <a:spLocks noGrp="1"/>
          </p:cNvSpPr>
          <p:nvPr>
            <p:ph type="body" sz="quarter" idx="15"/>
          </p:nvPr>
        </p:nvSpPr>
        <p:spPr>
          <a:xfrm>
            <a:off x="4096512" y="537318"/>
            <a:ext cx="7649046" cy="5077098"/>
          </a:xfrm>
        </p:spPr>
        <p:txBody>
          <a:bodyPr/>
          <a:lstStyle/>
          <a:p>
            <a:pPr marL="457200" lvl="0" indent="-457200">
              <a:buFont typeface="+mj-lt"/>
              <a:buAutoNum type="arabicPeriod" startAt="8"/>
            </a:pPr>
            <a:r>
              <a:rPr lang="en-US" b="1" dirty="0">
                <a:solidFill>
                  <a:srgbClr val="CE1779"/>
                </a:solidFill>
              </a:rPr>
              <a:t>Salary</a:t>
            </a:r>
            <a:r>
              <a:rPr lang="en-US" b="1" dirty="0"/>
              <a:t>:</a:t>
            </a:r>
            <a:r>
              <a:rPr lang="en-US" dirty="0"/>
              <a:t> It is good practice to include the salary or the salary range within the job description.  It avoids any misconceptions and saves everybody’s time. This is also a good place to include any benefits. Some employees opt for a slightly lower salary than industry standard but prefer benefits and perks.  You want to ensure that you’re only reviewing candidates who will be happy to earn what you can afford to pay them.</a:t>
            </a:r>
          </a:p>
          <a:p>
            <a:pPr lvl="0"/>
            <a:endParaRPr lang="en-IE" dirty="0"/>
          </a:p>
          <a:p>
            <a:pPr marL="457200" lvl="0" indent="-457200">
              <a:buFont typeface="+mj-lt"/>
              <a:buAutoNum type="arabicPeriod" startAt="8"/>
            </a:pPr>
            <a:r>
              <a:rPr lang="en-US" b="1" dirty="0">
                <a:solidFill>
                  <a:srgbClr val="CE1779"/>
                </a:solidFill>
              </a:rPr>
              <a:t>Include video and images if possible</a:t>
            </a:r>
            <a:r>
              <a:rPr lang="en-US" dirty="0"/>
              <a:t>. This will increase candidate engagement</a:t>
            </a:r>
            <a:r>
              <a:rPr lang="en-US" i="1" dirty="0"/>
              <a:t>. On a practical level, include the logo of your company on the description and photos if they are appropriate. Finally, include clear application instructions. You want candidates to know exactly how to apply and what to include in their application (e.g. back up information, reference contact details</a:t>
            </a:r>
            <a:r>
              <a:rPr lang="en-IE" i="1" dirty="0"/>
              <a:t> </a:t>
            </a:r>
          </a:p>
        </p:txBody>
      </p:sp>
    </p:spTree>
    <p:extLst>
      <p:ext uri="{BB962C8B-B14F-4D97-AF65-F5344CB8AC3E}">
        <p14:creationId xmlns:p14="http://schemas.microsoft.com/office/powerpoint/2010/main" val="3717877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011680"/>
            <a:ext cx="6039986" cy="4334256"/>
          </a:xfrm>
        </p:spPr>
        <p:txBody>
          <a:bodyPr>
            <a:noAutofit/>
          </a:bodyPr>
          <a:lstStyle/>
          <a:p>
            <a:pPr algn="l"/>
            <a:r>
              <a:rPr lang="en-US" sz="2800" i="0" dirty="0"/>
              <a:t>You have completed the                                            Ambition to Employ Self-Assessment                         Tool and Module 1 When the Time is Right and considered and tested your readiness to take on your first employee.   </a:t>
            </a:r>
          </a:p>
          <a:p>
            <a:pPr algn="l"/>
            <a:endParaRPr lang="en-US" sz="1600" i="0" dirty="0"/>
          </a:p>
          <a:p>
            <a:pPr algn="l"/>
            <a:r>
              <a:rPr lang="en-US" sz="2800" i="0" dirty="0"/>
              <a:t>In this module, we turn the focus to the </a:t>
            </a:r>
            <a:r>
              <a:rPr lang="en-US" sz="2800" b="1" i="0" dirty="0"/>
              <a:t>ROLE</a:t>
            </a:r>
            <a:r>
              <a:rPr lang="en-US" sz="2800" i="0" dirty="0"/>
              <a:t> – what are the components that makes up your first employee’s role that will have a transformative impact on you and your business. </a:t>
            </a:r>
            <a:endParaRPr lang="en-IE" sz="2800" i="0" dirty="0"/>
          </a:p>
        </p:txBody>
      </p:sp>
      <p:sp>
        <p:nvSpPr>
          <p:cNvPr id="2" name="Rectangle 1">
            <a:extLst>
              <a:ext uri="{FF2B5EF4-FFF2-40B4-BE49-F238E27FC236}">
                <a16:creationId xmlns:a16="http://schemas.microsoft.com/office/drawing/2014/main" id="{7086B58E-2727-44F5-819B-8CED634E143F}"/>
              </a:ext>
            </a:extLst>
          </p:cNvPr>
          <p:cNvSpPr/>
          <p:nvPr/>
        </p:nvSpPr>
        <p:spPr>
          <a:xfrm>
            <a:off x="5029200" y="99536"/>
            <a:ext cx="6096000" cy="1323439"/>
          </a:xfrm>
          <a:prstGeom prst="rect">
            <a:avLst/>
          </a:prstGeom>
        </p:spPr>
        <p:txBody>
          <a:bodyPr>
            <a:spAutoFit/>
          </a:bodyPr>
          <a:lstStyle/>
          <a:p>
            <a:r>
              <a:rPr lang="en-US" sz="1600" dirty="0">
                <a:latin typeface="MVWVBI+Helvetica"/>
              </a:rPr>
              <a:t>This project has been funded with support from the European Commission. This publication reflects the views only of the author, and the Commission cannot be held responsible for any use, which may be made of the information contained therein. Project number: 2018-1-UK01-KA202-048089</a:t>
            </a:r>
            <a:r>
              <a:rPr lang="en-IE" sz="1600" b="1" dirty="0"/>
              <a:t> </a:t>
            </a:r>
            <a:endParaRPr lang="en-IE" sz="1600" dirty="0"/>
          </a:p>
        </p:txBody>
      </p:sp>
    </p:spTree>
    <p:extLst>
      <p:ext uri="{BB962C8B-B14F-4D97-AF65-F5344CB8AC3E}">
        <p14:creationId xmlns:p14="http://schemas.microsoft.com/office/powerpoint/2010/main" val="2795504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2.4 </a:t>
            </a:r>
            <a:r>
              <a:rPr lang="en-US" b="1" dirty="0"/>
              <a:t>SMALL IS BEAUTIFUL</a:t>
            </a:r>
            <a:r>
              <a:rPr lang="en-IE" dirty="0"/>
              <a:t> </a:t>
            </a:r>
            <a:endParaRPr lang="en-US" dirty="0"/>
          </a:p>
        </p:txBody>
      </p:sp>
      <p:pic>
        <p:nvPicPr>
          <p:cNvPr id="6" name="Picture 5" descr="A hummingbird flying in the sky&#10;&#10;Description automatically generated">
            <a:extLst>
              <a:ext uri="{FF2B5EF4-FFF2-40B4-BE49-F238E27FC236}">
                <a16:creationId xmlns:a16="http://schemas.microsoft.com/office/drawing/2014/main" id="{852435B2-2489-4360-A356-E62E52A21E44}"/>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52835" y="2388106"/>
            <a:ext cx="3048006" cy="2081788"/>
          </a:xfrm>
          <a:prstGeom prst="rect">
            <a:avLst/>
          </a:prstGeom>
        </p:spPr>
      </p:pic>
    </p:spTree>
    <p:extLst>
      <p:ext uri="{BB962C8B-B14F-4D97-AF65-F5344CB8AC3E}">
        <p14:creationId xmlns:p14="http://schemas.microsoft.com/office/powerpoint/2010/main" val="2808624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929479-62F4-0045-A516-9B3D20F5DFC5}"/>
              </a:ext>
            </a:extLst>
          </p:cNvPr>
          <p:cNvSpPr/>
          <p:nvPr/>
        </p:nvSpPr>
        <p:spPr>
          <a:xfrm>
            <a:off x="3493008" y="1719072"/>
            <a:ext cx="8540496" cy="409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5"/>
          </p:nvPr>
        </p:nvSpPr>
        <p:spPr>
          <a:xfrm>
            <a:off x="4064726" y="511193"/>
            <a:ext cx="7820030" cy="5228958"/>
          </a:xfrm>
        </p:spPr>
        <p:txBody>
          <a:bodyPr/>
          <a:lstStyle/>
          <a:p>
            <a:pPr algn="just"/>
            <a:r>
              <a:rPr lang="en-US" dirty="0"/>
              <a:t>The economy is steadily improving across Europe and it’s increasingly an employee’s</a:t>
            </a:r>
            <a:r>
              <a:rPr lang="en-US" u="sng" dirty="0">
                <a:hlinkClick r:id="rId2"/>
              </a:rPr>
              <a:t> job market</a:t>
            </a:r>
            <a:r>
              <a:rPr lang="en-US" dirty="0"/>
              <a:t>.  As a small business owner, it will be difficult to compete ‘like-for-like’ on salary for your ideal candidate, however there are abundant non-economic benefits and job growth opportunities that you need to highlight as part of the overall offering.  </a:t>
            </a:r>
            <a:endParaRPr lang="en-IE" dirty="0"/>
          </a:p>
          <a:p>
            <a:pPr algn="just"/>
            <a:r>
              <a:rPr lang="en-US" dirty="0"/>
              <a:t> </a:t>
            </a:r>
            <a:endParaRPr lang="en-IE" dirty="0"/>
          </a:p>
          <a:p>
            <a:pPr algn="just"/>
            <a:r>
              <a:rPr lang="en-US" dirty="0"/>
              <a:t>In developing this course, we asked employees working for sole traders and very small companies what attracted them to the position and what were the advantages of working in a small company.   </a:t>
            </a:r>
          </a:p>
          <a:p>
            <a:pPr algn="just"/>
            <a:endParaRPr lang="en-US" dirty="0"/>
          </a:p>
          <a:p>
            <a:pPr algn="just"/>
            <a:r>
              <a:rPr lang="en-US" dirty="0"/>
              <a:t>Their insights are important and are exactly the aspects of the role that you need to highlight in the job description, interviews and subsequent employment offer. </a:t>
            </a:r>
            <a:endParaRPr lang="en-IE" dirty="0"/>
          </a:p>
        </p:txBody>
      </p:sp>
      <p:pic>
        <p:nvPicPr>
          <p:cNvPr id="8" name="Picture 7" descr="A close up of a toy&#10;&#10;Description automatically generated">
            <a:extLst>
              <a:ext uri="{FF2B5EF4-FFF2-40B4-BE49-F238E27FC236}">
                <a16:creationId xmlns:a16="http://schemas.microsoft.com/office/drawing/2014/main" id="{26268068-B070-4462-B037-3D362DAB78DD}"/>
              </a:ext>
            </a:extLst>
          </p:cNvPr>
          <p:cNvPicPr>
            <a:picLocks noChangeAspect="1"/>
          </p:cNvPicPr>
          <p:nvPr/>
        </p:nvPicPr>
        <p:blipFill>
          <a:blip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80228" y="3750002"/>
            <a:ext cx="3535750" cy="2876543"/>
          </a:xfrm>
          <a:prstGeom prst="rect">
            <a:avLst/>
          </a:prstGeom>
        </p:spPr>
      </p:pic>
    </p:spTree>
    <p:extLst>
      <p:ext uri="{BB962C8B-B14F-4D97-AF65-F5344CB8AC3E}">
        <p14:creationId xmlns:p14="http://schemas.microsoft.com/office/powerpoint/2010/main" val="1681892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564440"/>
            <a:ext cx="5916447" cy="2990993"/>
          </a:xfrm>
        </p:spPr>
        <p:txBody>
          <a:bodyPr/>
          <a:lstStyle/>
          <a:p>
            <a:pPr marL="342900" lvl="0" indent="-342900">
              <a:buFont typeface="Arial" panose="020B0604020202020204" pitchFamily="34" charset="0"/>
              <a:buChar char="•"/>
            </a:pPr>
            <a:r>
              <a:rPr lang="en-US" dirty="0"/>
              <a:t>You learn about passion.</a:t>
            </a:r>
            <a:endParaRPr lang="en-IE" dirty="0"/>
          </a:p>
          <a:p>
            <a:pPr marL="342900" lvl="0" indent="-342900">
              <a:buFont typeface="Arial" panose="020B0604020202020204" pitchFamily="34" charset="0"/>
              <a:buChar char="•"/>
            </a:pPr>
            <a:r>
              <a:rPr lang="en-US" dirty="0"/>
              <a:t>You learn how to solve a problem on your own.</a:t>
            </a:r>
            <a:endParaRPr lang="en-IE" dirty="0"/>
          </a:p>
          <a:p>
            <a:pPr marL="342900" indent="-342900">
              <a:buFont typeface="Arial" panose="020B0604020202020204" pitchFamily="34" charset="0"/>
              <a:buChar char="•"/>
            </a:pPr>
            <a:r>
              <a:rPr lang="en-US" dirty="0"/>
              <a:t>You learn entrepreneurial skills - you can learn from and be inspired directly by the business founder. For people interested in running their own business one day, this is an important opportunity</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6469216" cy="2067266"/>
          </a:xfrm>
        </p:spPr>
        <p:txBody>
          <a:bodyPr>
            <a:normAutofit/>
          </a:bodyPr>
          <a:lstStyle/>
          <a:p>
            <a:r>
              <a:rPr lang="en-US" dirty="0"/>
              <a:t>ENTREPRENEURIAL LEARNING. WORKING SIDE-BY-SIDE WITH THE FOUNDING ENTREPRENEUR.</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357375"/>
            <a:ext cx="3516679" cy="3433969"/>
          </a:xfrm>
        </p:spPr>
        <p:txBody>
          <a:bodyPr/>
          <a:lstStyle/>
          <a:p>
            <a:r>
              <a:rPr lang="en-US" dirty="0"/>
              <a:t>PROMOTING THE </a:t>
            </a:r>
            <a:r>
              <a:rPr lang="en-US" b="1" dirty="0"/>
              <a:t>ADVANTAGES</a:t>
            </a:r>
            <a:r>
              <a:rPr lang="en-US" dirty="0"/>
              <a:t> OF WORKING FOR A VERY SMALL COMPANY</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1</a:t>
            </a:r>
          </a:p>
        </p:txBody>
      </p:sp>
      <p:pic>
        <p:nvPicPr>
          <p:cNvPr id="7" name="Picture 6" descr="A person wearing a suit and tie&#10;&#10;Description automatically generated">
            <a:extLst>
              <a:ext uri="{FF2B5EF4-FFF2-40B4-BE49-F238E27FC236}">
                <a16:creationId xmlns:a16="http://schemas.microsoft.com/office/drawing/2014/main" id="{9F63C060-91D1-4D66-8929-B001E4BAED81}"/>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70795" y="3424031"/>
            <a:ext cx="3433969" cy="3433969"/>
          </a:xfrm>
          <a:prstGeom prst="rect">
            <a:avLst/>
          </a:prstGeom>
        </p:spPr>
      </p:pic>
    </p:spTree>
    <p:extLst>
      <p:ext uri="{BB962C8B-B14F-4D97-AF65-F5344CB8AC3E}">
        <p14:creationId xmlns:p14="http://schemas.microsoft.com/office/powerpoint/2010/main" val="132618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6" y="1737360"/>
            <a:ext cx="5916447" cy="4540610"/>
          </a:xfrm>
        </p:spPr>
        <p:txBody>
          <a:bodyPr/>
          <a:lstStyle/>
          <a:p>
            <a:pPr marL="342900" lvl="0" indent="-342900" algn="just">
              <a:buFont typeface="Arial" panose="020B0604020202020204" pitchFamily="34" charset="0"/>
              <a:buChar char="•"/>
            </a:pPr>
            <a:r>
              <a:rPr lang="en-US" dirty="0"/>
              <a:t>The employee will gain knowledge in multiple areas and across different business functions – production/service delivery, sales and customer service, finance and growth strategies.  </a:t>
            </a:r>
          </a:p>
          <a:p>
            <a:pPr marL="342900" lvl="0" indent="-342900" algn="just">
              <a:buFont typeface="Arial" panose="020B0604020202020204" pitchFamily="34" charset="0"/>
              <a:buChar char="•"/>
            </a:pPr>
            <a:r>
              <a:rPr lang="en-US" dirty="0"/>
              <a:t>Your job is more dynamic and hence more interesting. </a:t>
            </a:r>
          </a:p>
          <a:p>
            <a:pPr marL="342900" lvl="0" indent="-342900" algn="just">
              <a:buFont typeface="Arial" panose="020B0604020202020204" pitchFamily="34" charset="0"/>
              <a:buChar char="•"/>
            </a:pPr>
            <a:r>
              <a:rPr lang="en-US" dirty="0"/>
              <a:t>Small businesses need to be more agile and move faster and in response, you get the opportunity to learn and see the entire business from all different aspects, and see it grow. </a:t>
            </a:r>
            <a:endParaRPr lang="en-IE" dirty="0"/>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lstStyle/>
          <a:p>
            <a:r>
              <a:rPr lang="en-US" dirty="0"/>
              <a:t>MULTI-LEVEL EXPERIENCE </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357374"/>
            <a:ext cx="3452394" cy="3433969"/>
          </a:xfrm>
        </p:spPr>
        <p:txBody>
          <a:bodyPr/>
          <a:lstStyle/>
          <a:p>
            <a:r>
              <a:rPr lang="en-US" dirty="0"/>
              <a:t>PROMOTING THE </a:t>
            </a:r>
            <a:r>
              <a:rPr lang="en-US" b="1" dirty="0"/>
              <a:t>ADVANTAGES</a:t>
            </a:r>
            <a:r>
              <a:rPr lang="en-US" dirty="0"/>
              <a:t> OF WORKING FOR A VERY SMALL COMPANY</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n-US" dirty="0"/>
              <a:t>2</a:t>
            </a:r>
          </a:p>
        </p:txBody>
      </p:sp>
      <p:pic>
        <p:nvPicPr>
          <p:cNvPr id="3" name="Picture 2" descr="A picture containing drawing&#10;&#10;Description automatically generated">
            <a:extLst>
              <a:ext uri="{FF2B5EF4-FFF2-40B4-BE49-F238E27FC236}">
                <a16:creationId xmlns:a16="http://schemas.microsoft.com/office/drawing/2014/main" id="{1EBADFD4-74EF-4CAC-9A99-90A567C234BE}"/>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 y="3115979"/>
            <a:ext cx="4285397" cy="3721552"/>
          </a:xfrm>
          <a:prstGeom prst="rect">
            <a:avLst/>
          </a:prstGeom>
        </p:spPr>
      </p:pic>
    </p:spTree>
    <p:extLst>
      <p:ext uri="{BB962C8B-B14F-4D97-AF65-F5344CB8AC3E}">
        <p14:creationId xmlns:p14="http://schemas.microsoft.com/office/powerpoint/2010/main" val="399160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066544"/>
            <a:ext cx="5916447" cy="3722513"/>
          </a:xfrm>
        </p:spPr>
        <p:txBody>
          <a:bodyPr/>
          <a:lstStyle/>
          <a:p>
            <a:pPr marL="342900" indent="-342900" algn="just">
              <a:buFont typeface="Arial" panose="020B0604020202020204" pitchFamily="34" charset="0"/>
              <a:buChar char="•"/>
            </a:pPr>
            <a:r>
              <a:rPr lang="en-US" dirty="0"/>
              <a:t>Your learning curve will be vertical. </a:t>
            </a:r>
          </a:p>
          <a:p>
            <a:pPr marL="342900" indent="-342900" algn="just">
              <a:buFont typeface="Arial" panose="020B0604020202020204" pitchFamily="34" charset="0"/>
              <a:buChar char="•"/>
            </a:pPr>
            <a:r>
              <a:rPr lang="en-US" dirty="0"/>
              <a:t>Your comfort zone will be stretched. </a:t>
            </a:r>
          </a:p>
          <a:p>
            <a:pPr marL="342900" indent="-342900" algn="just">
              <a:buFont typeface="Arial" panose="020B0604020202020204" pitchFamily="34" charset="0"/>
              <a:buChar char="•"/>
            </a:pPr>
            <a:r>
              <a:rPr lang="en-US" dirty="0"/>
              <a:t>You will learn at a rate unmatched at a large company.</a:t>
            </a:r>
            <a:r>
              <a:rPr lang="en-IE" dirty="0"/>
              <a:t> </a:t>
            </a:r>
            <a:endParaRPr lang="en-US" dirty="0"/>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normAutofit fontScale="92500"/>
          </a:bodyPr>
          <a:lstStyle/>
          <a:p>
            <a:r>
              <a:rPr lang="en-US" dirty="0"/>
              <a:t>PROFESSIONAL DEVELOPMENT</a:t>
            </a:r>
            <a:r>
              <a:rPr lang="en-IE" dirty="0"/>
              <a:t> </a:t>
            </a:r>
            <a:endParaRPr lang="en-US" dirty="0"/>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n-US" dirty="0"/>
              <a:t>3</a:t>
            </a:r>
          </a:p>
        </p:txBody>
      </p:sp>
      <p:sp>
        <p:nvSpPr>
          <p:cNvPr id="8" name="Text Placeholder 3">
            <a:extLst>
              <a:ext uri="{FF2B5EF4-FFF2-40B4-BE49-F238E27FC236}">
                <a16:creationId xmlns:a16="http://schemas.microsoft.com/office/drawing/2014/main" id="{69F2CCF8-A265-4666-BEF6-B0414E008B2D}"/>
              </a:ext>
            </a:extLst>
          </p:cNvPr>
          <p:cNvSpPr txBox="1">
            <a:spLocks/>
          </p:cNvSpPr>
          <p:nvPr/>
        </p:nvSpPr>
        <p:spPr>
          <a:xfrm>
            <a:off x="388086" y="357374"/>
            <a:ext cx="3452394" cy="3433969"/>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3600" i="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PROMOTING THE </a:t>
            </a:r>
            <a:r>
              <a:rPr lang="en-US" b="1"/>
              <a:t>ADVANTAGES</a:t>
            </a:r>
            <a:r>
              <a:rPr lang="en-US"/>
              <a:t> OF WORKING FOR A VERY SMALL COMPANY</a:t>
            </a:r>
            <a:endParaRPr lang="en-US" dirty="0"/>
          </a:p>
        </p:txBody>
      </p:sp>
      <p:pic>
        <p:nvPicPr>
          <p:cNvPr id="9" name="Picture 8" descr="A picture containing cake, chocolate, piece, sitting&#10;&#10;Description automatically generated">
            <a:extLst>
              <a:ext uri="{FF2B5EF4-FFF2-40B4-BE49-F238E27FC236}">
                <a16:creationId xmlns:a16="http://schemas.microsoft.com/office/drawing/2014/main" id="{3CB6108B-7E84-483F-BE15-8AC7E426BCAA}"/>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684896"/>
            <a:ext cx="4230805" cy="3173104"/>
          </a:xfrm>
          <a:prstGeom prst="rect">
            <a:avLst/>
          </a:prstGeom>
        </p:spPr>
      </p:pic>
    </p:spTree>
    <p:extLst>
      <p:ext uri="{BB962C8B-B14F-4D97-AF65-F5344CB8AC3E}">
        <p14:creationId xmlns:p14="http://schemas.microsoft.com/office/powerpoint/2010/main" val="1836208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195949"/>
            <a:ext cx="5916447" cy="3672587"/>
          </a:xfrm>
        </p:spPr>
        <p:txBody>
          <a:bodyPr/>
          <a:lstStyle/>
          <a:p>
            <a:pPr marL="342900" lvl="0" indent="-342900" algn="just">
              <a:buFont typeface="Arial" panose="020B0604020202020204" pitchFamily="34" charset="0"/>
              <a:buChar char="•"/>
            </a:pPr>
            <a:r>
              <a:rPr lang="en-US" dirty="0"/>
              <a:t>As a first employee or part of the first team, your work really does matter. </a:t>
            </a:r>
          </a:p>
          <a:p>
            <a:pPr marL="342900" lvl="0" indent="-342900" algn="just">
              <a:buFont typeface="Arial" panose="020B0604020202020204" pitchFamily="34" charset="0"/>
              <a:buChar char="•"/>
            </a:pPr>
            <a:r>
              <a:rPr lang="en-US" dirty="0"/>
              <a:t>You're not a cog in the wheel -- your contributions will directly impact the company's future.  </a:t>
            </a:r>
          </a:p>
          <a:p>
            <a:pPr marL="342900" lvl="0" indent="-342900" algn="just">
              <a:buFont typeface="Arial" panose="020B0604020202020204" pitchFamily="34" charset="0"/>
              <a:buChar char="•"/>
            </a:pPr>
            <a:r>
              <a:rPr lang="en-US" dirty="0"/>
              <a:t>Your inputs are valued, and you could have bigger impact.</a:t>
            </a:r>
          </a:p>
          <a:p>
            <a:pPr marL="342900" lvl="0" indent="-342900" algn="just">
              <a:buFont typeface="Arial" panose="020B0604020202020204" pitchFamily="34" charset="0"/>
              <a:buChar char="•"/>
            </a:pPr>
            <a:r>
              <a:rPr lang="en-US" dirty="0"/>
              <a:t>With that comes more responsibility and with that you become more valuable.</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n-US" dirty="0"/>
              <a:t>BEING VALUED AND MAKING AN IMPACT</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4</a:t>
            </a:r>
          </a:p>
        </p:txBody>
      </p:sp>
      <p:sp>
        <p:nvSpPr>
          <p:cNvPr id="8" name="Text Placeholder 3">
            <a:extLst>
              <a:ext uri="{FF2B5EF4-FFF2-40B4-BE49-F238E27FC236}">
                <a16:creationId xmlns:a16="http://schemas.microsoft.com/office/drawing/2014/main" id="{86730D59-7073-4977-9A1A-EC3CC104B66F}"/>
              </a:ext>
            </a:extLst>
          </p:cNvPr>
          <p:cNvSpPr>
            <a:spLocks noGrp="1"/>
          </p:cNvSpPr>
          <p:nvPr>
            <p:ph type="body" sz="quarter" idx="23"/>
          </p:nvPr>
        </p:nvSpPr>
        <p:spPr>
          <a:xfrm>
            <a:off x="388086" y="357374"/>
            <a:ext cx="3452394" cy="3433969"/>
          </a:xfrm>
        </p:spPr>
        <p:txBody>
          <a:bodyPr/>
          <a:lstStyle/>
          <a:p>
            <a:r>
              <a:rPr lang="en-US" dirty="0"/>
              <a:t>PROMOTING THE </a:t>
            </a:r>
            <a:r>
              <a:rPr lang="en-US" b="1" dirty="0"/>
              <a:t>ADVANTAGES</a:t>
            </a:r>
            <a:r>
              <a:rPr lang="en-US" dirty="0"/>
              <a:t> OF WORKING FOR A VERY SMALL COMPANY</a:t>
            </a:r>
          </a:p>
        </p:txBody>
      </p:sp>
      <p:pic>
        <p:nvPicPr>
          <p:cNvPr id="10" name="Picture 9" descr="A picture containing drawing&#10;&#10;Description automatically generated">
            <a:extLst>
              <a:ext uri="{FF2B5EF4-FFF2-40B4-BE49-F238E27FC236}">
                <a16:creationId xmlns:a16="http://schemas.microsoft.com/office/drawing/2014/main" id="{D3345C78-F670-4E36-BA9C-CF4F8D57DB28}"/>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185413"/>
            <a:ext cx="4258101" cy="3672587"/>
          </a:xfrm>
          <a:prstGeom prst="rect">
            <a:avLst/>
          </a:prstGeom>
        </p:spPr>
      </p:pic>
    </p:spTree>
    <p:extLst>
      <p:ext uri="{BB962C8B-B14F-4D97-AF65-F5344CB8AC3E}">
        <p14:creationId xmlns:p14="http://schemas.microsoft.com/office/powerpoint/2010/main" val="3267583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929479-62F4-0045-A516-9B3D20F5DFC5}"/>
              </a:ext>
            </a:extLst>
          </p:cNvPr>
          <p:cNvSpPr/>
          <p:nvPr/>
        </p:nvSpPr>
        <p:spPr>
          <a:xfrm>
            <a:off x="3493008" y="1719072"/>
            <a:ext cx="8540496" cy="409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5"/>
          </p:nvPr>
        </p:nvSpPr>
        <p:spPr>
          <a:xfrm>
            <a:off x="4051543" y="1923783"/>
            <a:ext cx="7820030" cy="4505354"/>
          </a:xfrm>
        </p:spPr>
        <p:txBody>
          <a:bodyPr/>
          <a:lstStyle/>
          <a:p>
            <a:pPr algn="just"/>
            <a:r>
              <a:rPr lang="en-US" dirty="0"/>
              <a:t>The advantages of working for sole traders and very small companies are important.  </a:t>
            </a:r>
          </a:p>
          <a:p>
            <a:pPr algn="just"/>
            <a:r>
              <a:rPr lang="en-US" dirty="0"/>
              <a:t>However, the real learning is when employees shared the disadvantages of working for a sole trader. It is important to consider and overcome these disadvantages by reassuring candidates that you will greatly enhance their career.  </a:t>
            </a:r>
          </a:p>
          <a:p>
            <a:pPr algn="just"/>
            <a:endParaRPr lang="en-US" dirty="0"/>
          </a:p>
          <a:p>
            <a:pPr algn="just"/>
            <a:r>
              <a:rPr lang="en-US" dirty="0"/>
              <a:t>Let’s dive into the perceived disadvantages and how you can overcome same.  Articulate these areas in describing the role and your company.</a:t>
            </a:r>
            <a:endParaRPr lang="en-IE" dirty="0"/>
          </a:p>
        </p:txBody>
      </p:sp>
      <p:pic>
        <p:nvPicPr>
          <p:cNvPr id="3" name="Picture 2" descr="A close up of a persons hand&#10;&#10;Description automatically generated">
            <a:extLst>
              <a:ext uri="{FF2B5EF4-FFF2-40B4-BE49-F238E27FC236}">
                <a16:creationId xmlns:a16="http://schemas.microsoft.com/office/drawing/2014/main" id="{6468495D-C537-47AA-A78C-3A98A88A40BA}"/>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0" y="3870532"/>
            <a:ext cx="3712191" cy="2987468"/>
          </a:xfrm>
          <a:prstGeom prst="rect">
            <a:avLst/>
          </a:prstGeom>
        </p:spPr>
      </p:pic>
      <p:sp>
        <p:nvSpPr>
          <p:cNvPr id="8" name="Text Placeholder 2">
            <a:extLst>
              <a:ext uri="{FF2B5EF4-FFF2-40B4-BE49-F238E27FC236}">
                <a16:creationId xmlns:a16="http://schemas.microsoft.com/office/drawing/2014/main" id="{B8A34B6E-9024-4446-8DD7-2861014EC626}"/>
              </a:ext>
            </a:extLst>
          </p:cNvPr>
          <p:cNvSpPr txBox="1">
            <a:spLocks/>
          </p:cNvSpPr>
          <p:nvPr/>
        </p:nvSpPr>
        <p:spPr>
          <a:xfrm>
            <a:off x="3889612" y="321365"/>
            <a:ext cx="8143892" cy="2067266"/>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EE7123"/>
                </a:solidFill>
              </a:rPr>
              <a:t>TRANPARENCY IS KEY TO BUILD A WINNING PARTNERSHIP</a:t>
            </a:r>
          </a:p>
        </p:txBody>
      </p:sp>
    </p:spTree>
    <p:extLst>
      <p:ext uri="{BB962C8B-B14F-4D97-AF65-F5344CB8AC3E}">
        <p14:creationId xmlns:p14="http://schemas.microsoft.com/office/powerpoint/2010/main" val="2689448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304288"/>
            <a:ext cx="5944960" cy="3251145"/>
          </a:xfrm>
        </p:spPr>
        <p:txBody>
          <a:bodyPr/>
          <a:lstStyle/>
          <a:p>
            <a:pPr algn="just"/>
            <a:r>
              <a:rPr lang="en-US" dirty="0"/>
              <a:t>Taking on your first employee is the ideal time to define procedures in your business. These do not have to cumbersome, rather, procedures should be articulated in a succinct way.  For example using graphs and diagrams is very effective. </a:t>
            </a:r>
          </a:p>
          <a:p>
            <a:pPr algn="just"/>
            <a:endParaRPr lang="en-IE" dirty="0"/>
          </a:p>
          <a:p>
            <a:r>
              <a:rPr lang="en-US" b="1" dirty="0"/>
              <a:t>READ-</a:t>
            </a:r>
            <a:r>
              <a:rPr lang="en-US" dirty="0"/>
              <a:t> This Forbes article is an excellent starting place. </a:t>
            </a:r>
            <a:r>
              <a:rPr lang="en-US" sz="1400" u="sng" dirty="0">
                <a:hlinkClick r:id="rId2"/>
              </a:rPr>
              <a:t>https://www.forbes.com/sites/allbusiness/2013/09/17/7-simple-tips-for-documenting-your-important-business-procedures/#3efd87291ab8</a:t>
            </a:r>
            <a:r>
              <a:rPr lang="en-IE" sz="1400" dirty="0"/>
              <a:t> </a:t>
            </a:r>
            <a:endParaRPr lang="en-US" sz="1400"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6469216" cy="2067266"/>
          </a:xfrm>
        </p:spPr>
        <p:txBody>
          <a:bodyPr>
            <a:normAutofit/>
          </a:bodyPr>
          <a:lstStyle/>
          <a:p>
            <a:r>
              <a:rPr lang="en-US" dirty="0"/>
              <a:t>THERE ARE NO STANDARD PROCEDURES</a:t>
            </a:r>
            <a:r>
              <a:rPr lang="en-IE" dirty="0"/>
              <a:t> </a:t>
            </a:r>
            <a:endParaRPr lang="en-US" dirty="0"/>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n-US" b="1" dirty="0"/>
              <a:t>DISADVANTAGES</a:t>
            </a:r>
            <a:r>
              <a:rPr lang="en-US" dirty="0"/>
              <a:t> OF WORKING FOR A VERY SMALL COMPANY</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1</a:t>
            </a:r>
          </a:p>
        </p:txBody>
      </p:sp>
      <p:pic>
        <p:nvPicPr>
          <p:cNvPr id="13" name="Picture 12" descr="A person standing in front of a computer&#10;&#10;Description automatically generated">
            <a:extLst>
              <a:ext uri="{FF2B5EF4-FFF2-40B4-BE49-F238E27FC236}">
                <a16:creationId xmlns:a16="http://schemas.microsoft.com/office/drawing/2014/main" id="{F951126C-4A70-45E1-AC88-F4A1BBEAAD74}"/>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26145" r="5093"/>
          <a:stretch/>
        </p:blipFill>
        <p:spPr>
          <a:xfrm>
            <a:off x="-1" y="3006783"/>
            <a:ext cx="4307229" cy="3851217"/>
          </a:xfrm>
          <a:prstGeom prst="rect">
            <a:avLst/>
          </a:prstGeom>
        </p:spPr>
      </p:pic>
    </p:spTree>
    <p:extLst>
      <p:ext uri="{BB962C8B-B14F-4D97-AF65-F5344CB8AC3E}">
        <p14:creationId xmlns:p14="http://schemas.microsoft.com/office/powerpoint/2010/main" val="3359991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7" y="5275904"/>
            <a:ext cx="5916447" cy="851298"/>
          </a:xfrm>
        </p:spPr>
        <p:txBody>
          <a:bodyPr/>
          <a:lstStyle/>
          <a:p>
            <a:pPr lvl="0" algn="just"/>
            <a:r>
              <a:rPr lang="en-US" dirty="0"/>
              <a:t>Be clear that the business is in growth mode and is financially stable to expand. </a:t>
            </a:r>
            <a:endParaRPr lang="en-IE" dirty="0"/>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8"/>
            <a:ext cx="5916446" cy="4206961"/>
          </a:xfrm>
        </p:spPr>
        <p:txBody>
          <a:bodyPr>
            <a:normAutofit/>
          </a:bodyPr>
          <a:lstStyle/>
          <a:p>
            <a:r>
              <a:rPr lang="en-US" dirty="0"/>
              <a:t>YOU HAVE LIMITED RESOURCES. SALARY/ HIKES DEPEND ON REVENUE GENERATION, IF SMALL COMPANIES DO NOT GENERATE ENOUGH REVENUE, THEY WON’T BE ABLE TO SUSTAIN THE ROLE</a:t>
            </a:r>
            <a:r>
              <a:rPr lang="en-IE" dirty="0"/>
              <a:t> </a:t>
            </a:r>
            <a:endParaRPr lang="en-US" dirty="0"/>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n-US" b="1" dirty="0"/>
              <a:t>DISADVANTAGES</a:t>
            </a:r>
            <a:r>
              <a:rPr lang="en-US" dirty="0"/>
              <a:t> OF WORKING FOR A VERY SMALL COMPANY</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n-US" dirty="0"/>
              <a:t>2</a:t>
            </a:r>
          </a:p>
        </p:txBody>
      </p:sp>
      <p:pic>
        <p:nvPicPr>
          <p:cNvPr id="3" name="Picture 2" descr="A close up of a logo&#10;&#10;Description automatically generated">
            <a:extLst>
              <a:ext uri="{FF2B5EF4-FFF2-40B4-BE49-F238E27FC236}">
                <a16:creationId xmlns:a16="http://schemas.microsoft.com/office/drawing/2014/main" id="{3DF70E44-E25B-4010-ACCB-0D2D7E7DD56E}"/>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t="-2436"/>
          <a:stretch/>
        </p:blipFill>
        <p:spPr>
          <a:xfrm>
            <a:off x="0" y="3473915"/>
            <a:ext cx="4300128" cy="3384085"/>
          </a:xfrm>
          <a:prstGeom prst="rect">
            <a:avLst/>
          </a:prstGeom>
        </p:spPr>
      </p:pic>
    </p:spTree>
    <p:extLst>
      <p:ext uri="{BB962C8B-B14F-4D97-AF65-F5344CB8AC3E}">
        <p14:creationId xmlns:p14="http://schemas.microsoft.com/office/powerpoint/2010/main" val="174697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761488"/>
            <a:ext cx="5916447" cy="3027569"/>
          </a:xfrm>
        </p:spPr>
        <p:txBody>
          <a:bodyPr/>
          <a:lstStyle/>
          <a:p>
            <a:pPr algn="just"/>
            <a:r>
              <a:rPr lang="en-US" dirty="0"/>
              <a:t>Emphasize work/life balance is a key area where small businesses are more accommodating and more flexible than working for a larger employer. </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noAutofit/>
          </a:bodyPr>
          <a:lstStyle/>
          <a:p>
            <a:r>
              <a:rPr lang="en-US" dirty="0"/>
              <a:t>WELFARE MAY NOT BE AS GOOD AS WORKING IN A LARGER COMPANY.</a:t>
            </a:r>
            <a:r>
              <a:rPr lang="en-IE" dirty="0"/>
              <a:t> </a:t>
            </a:r>
            <a:endParaRPr lang="en-US" dirty="0"/>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n-US" b="1" dirty="0"/>
              <a:t>DISADVANTAGES</a:t>
            </a:r>
            <a:r>
              <a:rPr lang="en-US" dirty="0"/>
              <a:t> OF WORKING FOR A VERY SMALL COMPANY</a:t>
            </a:r>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n-US" dirty="0"/>
              <a:t>3</a:t>
            </a:r>
          </a:p>
        </p:txBody>
      </p:sp>
      <p:pic>
        <p:nvPicPr>
          <p:cNvPr id="3" name="Picture 2" descr="A close up of a logo&#10;&#10;Description automatically generated">
            <a:extLst>
              <a:ext uri="{FF2B5EF4-FFF2-40B4-BE49-F238E27FC236}">
                <a16:creationId xmlns:a16="http://schemas.microsoft.com/office/drawing/2014/main" id="{1043BFF1-1AA2-490E-BADD-391D7EAA402D}"/>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514725"/>
            <a:ext cx="4258101" cy="3343275"/>
          </a:xfrm>
          <a:prstGeom prst="rect">
            <a:avLst/>
          </a:prstGeom>
        </p:spPr>
      </p:pic>
    </p:spTree>
    <p:extLst>
      <p:ext uri="{BB962C8B-B14F-4D97-AF65-F5344CB8AC3E}">
        <p14:creationId xmlns:p14="http://schemas.microsoft.com/office/powerpoint/2010/main" val="3796265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553474" y="483330"/>
            <a:ext cx="6103358" cy="507622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latin typeface="+mn-lt"/>
              </a:rPr>
              <a:t>In this module, we take you through…</a:t>
            </a:r>
          </a:p>
          <a:p>
            <a:endParaRPr lang="en-IE" sz="1050" dirty="0">
              <a:latin typeface="+mn-lt"/>
            </a:endParaRPr>
          </a:p>
          <a:p>
            <a:pPr lvl="0" algn="just"/>
            <a:r>
              <a:rPr lang="en-US" sz="2400" b="1" dirty="0">
                <a:solidFill>
                  <a:srgbClr val="CE1779"/>
                </a:solidFill>
                <a:latin typeface="+mn-lt"/>
              </a:rPr>
              <a:t>2.1 Defining the role for your first employee.</a:t>
            </a:r>
            <a:r>
              <a:rPr lang="en-US" sz="2400" dirty="0">
                <a:solidFill>
                  <a:srgbClr val="CE1779"/>
                </a:solidFill>
                <a:latin typeface="+mn-lt"/>
              </a:rPr>
              <a:t>  </a:t>
            </a:r>
            <a:r>
              <a:rPr lang="en-US" sz="2400" dirty="0">
                <a:latin typeface="+mn-lt"/>
              </a:rPr>
              <a:t>What type of employee could best meet your current needs?  Determine what level of experience you need. How will they add value to your business?</a:t>
            </a:r>
          </a:p>
          <a:p>
            <a:pPr lvl="0" algn="just"/>
            <a:endParaRPr lang="en-IE" sz="1050" dirty="0">
              <a:latin typeface="+mn-lt"/>
            </a:endParaRPr>
          </a:p>
          <a:p>
            <a:pPr lvl="0" algn="just"/>
            <a:r>
              <a:rPr lang="en-US" sz="2400" b="1" dirty="0">
                <a:solidFill>
                  <a:srgbClr val="FDC010"/>
                </a:solidFill>
                <a:latin typeface="+mn-lt"/>
              </a:rPr>
              <a:t>Small is beautiful</a:t>
            </a:r>
            <a:r>
              <a:rPr lang="en-US" sz="2400" dirty="0">
                <a:solidFill>
                  <a:srgbClr val="FDC010"/>
                </a:solidFill>
                <a:latin typeface="+mn-lt"/>
              </a:rPr>
              <a:t> - </a:t>
            </a:r>
            <a:r>
              <a:rPr lang="en-US" sz="2400" dirty="0">
                <a:latin typeface="+mn-lt"/>
              </a:rPr>
              <a:t>given you are a first-time employer,  you will have to work harder to attract the right candidate. In a competitive jobs market, candidates may perceive a larger company as having better career prospects.  You need to convince talent that working for a very small company comes with many advantages and huge learning. </a:t>
            </a:r>
            <a:endParaRPr lang="en-IE" sz="2400" dirty="0">
              <a:latin typeface="+mn-lt"/>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33105" y="1444752"/>
            <a:ext cx="4354050" cy="3072668"/>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2:</a:t>
            </a:r>
            <a:endParaRPr lang="en-US" b="1" dirty="0">
              <a:solidFill>
                <a:schemeClr val="bg1"/>
              </a:solidFill>
            </a:endParaRPr>
          </a:p>
          <a:p>
            <a:pPr algn="r">
              <a:lnSpc>
                <a:spcPct val="100000"/>
              </a:lnSpc>
            </a:pPr>
            <a:endParaRPr lang="en-US" sz="300" b="1" dirty="0">
              <a:solidFill>
                <a:schemeClr val="bg1"/>
              </a:solidFill>
            </a:endParaRPr>
          </a:p>
          <a:p>
            <a:pPr algn="r">
              <a:lnSpc>
                <a:spcPts val="4320"/>
              </a:lnSpc>
              <a:spcBef>
                <a:spcPts val="0"/>
              </a:spcBef>
            </a:pPr>
            <a:r>
              <a:rPr lang="en-IE" dirty="0">
                <a:solidFill>
                  <a:schemeClr val="bg1"/>
                </a:solidFill>
              </a:rPr>
              <a:t>THE ROLE –                         WHO IS  YOUR             IDEAL EMPLOYEE?</a:t>
            </a:r>
          </a:p>
          <a:p>
            <a:pPr algn="r"/>
            <a:endParaRPr lang="en-US" dirty="0">
              <a:solidFill>
                <a:schemeClr val="bg1"/>
              </a:solidFill>
            </a:endParaRPr>
          </a:p>
        </p:txBody>
      </p:sp>
    </p:spTree>
    <p:extLst>
      <p:ext uri="{BB962C8B-B14F-4D97-AF65-F5344CB8AC3E}">
        <p14:creationId xmlns:p14="http://schemas.microsoft.com/office/powerpoint/2010/main" val="3761040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2564440"/>
            <a:ext cx="5916447" cy="2990993"/>
          </a:xfrm>
        </p:spPr>
        <p:txBody>
          <a:bodyPr/>
          <a:lstStyle/>
          <a:p>
            <a:pPr algn="just"/>
            <a:r>
              <a:rPr lang="en-US" dirty="0"/>
              <a:t>Your employee will learn and train by doing.  However, build in time for formal training. Employees value professional development – emphasize that they will benefit from having a mentor in the company.  </a:t>
            </a:r>
          </a:p>
          <a:p>
            <a:pPr algn="just"/>
            <a:endParaRPr lang="en-IE" sz="1100" dirty="0"/>
          </a:p>
          <a:p>
            <a:pPr algn="ctr"/>
            <a:r>
              <a:rPr lang="en-US" dirty="0">
                <a:solidFill>
                  <a:srgbClr val="2E95D2"/>
                </a:solidFill>
              </a:rPr>
              <a:t>A great thing about working in small companies is that you can take on more responsibilities, and with it, improve your knowledge and work your way up</a:t>
            </a:r>
            <a:r>
              <a:rPr lang="en-IE" dirty="0">
                <a:solidFill>
                  <a:srgbClr val="2E95D2"/>
                </a:solidFill>
              </a:rPr>
              <a:t> </a:t>
            </a:r>
            <a:endParaRPr lang="en-US" dirty="0">
              <a:solidFill>
                <a:srgbClr val="2E95D2"/>
              </a:solidFill>
            </a:endParaRP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n-US" dirty="0"/>
              <a:t>THERE ARE FEWER PEOPLE IN THE COMPANY TO LEARN FROM</a:t>
            </a:r>
            <a:r>
              <a:rPr lang="en-IE" dirty="0"/>
              <a:t> </a:t>
            </a:r>
            <a:endParaRPr lang="en-US" dirty="0"/>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n-US" b="1" dirty="0"/>
              <a:t>DISADVANTAGES</a:t>
            </a:r>
            <a:r>
              <a:rPr lang="en-US" dirty="0"/>
              <a:t> OF WORKING FOR A VERY SMALL COMPANY</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4</a:t>
            </a:r>
          </a:p>
        </p:txBody>
      </p:sp>
      <p:pic>
        <p:nvPicPr>
          <p:cNvPr id="10" name="Picture 9" descr="A person looking at the camera&#10;&#10;Description automatically generated">
            <a:extLst>
              <a:ext uri="{FF2B5EF4-FFF2-40B4-BE49-F238E27FC236}">
                <a16:creationId xmlns:a16="http://schemas.microsoft.com/office/drawing/2014/main" id="{8B40ACC6-F22C-4ABD-9EB8-20C1C4DE4E30}"/>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2404" y="3456296"/>
            <a:ext cx="4222050" cy="3380959"/>
          </a:xfrm>
          <a:prstGeom prst="rect">
            <a:avLst/>
          </a:prstGeom>
        </p:spPr>
      </p:pic>
    </p:spTree>
    <p:extLst>
      <p:ext uri="{BB962C8B-B14F-4D97-AF65-F5344CB8AC3E}">
        <p14:creationId xmlns:p14="http://schemas.microsoft.com/office/powerpoint/2010/main" val="633564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6" y="1755648"/>
            <a:ext cx="5916447" cy="4033409"/>
          </a:xfrm>
        </p:spPr>
        <p:txBody>
          <a:bodyPr/>
          <a:lstStyle/>
          <a:p>
            <a:pPr lvl="0" algn="just"/>
            <a:r>
              <a:rPr lang="en-US" dirty="0"/>
              <a:t>If this is the concern of the potential employee, then you don’t need them on your team !</a:t>
            </a:r>
            <a:endParaRPr lang="en-IE" dirty="0"/>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normAutofit/>
          </a:bodyPr>
          <a:lstStyle/>
          <a:p>
            <a:r>
              <a:rPr lang="en-US" dirty="0"/>
              <a:t>YOU CAN'T HIDE MISTAKES!</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n-US" b="1" dirty="0"/>
              <a:t>DISADVANTAGES</a:t>
            </a:r>
            <a:r>
              <a:rPr lang="en-US" dirty="0"/>
              <a:t> OF WORKING FOR A VERY SMALL COMPANY</a:t>
            </a:r>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n-US" dirty="0"/>
              <a:t>5</a:t>
            </a:r>
          </a:p>
        </p:txBody>
      </p:sp>
      <p:pic>
        <p:nvPicPr>
          <p:cNvPr id="3" name="Picture 2" descr="A picture containing drawing&#10;&#10;Description automatically generated">
            <a:extLst>
              <a:ext uri="{FF2B5EF4-FFF2-40B4-BE49-F238E27FC236}">
                <a16:creationId xmlns:a16="http://schemas.microsoft.com/office/drawing/2014/main" id="{B15B0AE6-F926-43BE-A9A4-C8B5664063A2}"/>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05217" y="3429000"/>
            <a:ext cx="2750337" cy="3197836"/>
          </a:xfrm>
          <a:prstGeom prst="rect">
            <a:avLst/>
          </a:prstGeom>
        </p:spPr>
      </p:pic>
    </p:spTree>
    <p:extLst>
      <p:ext uri="{BB962C8B-B14F-4D97-AF65-F5344CB8AC3E}">
        <p14:creationId xmlns:p14="http://schemas.microsoft.com/office/powerpoint/2010/main" val="3935566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355088"/>
            <a:ext cx="5916447" cy="3433969"/>
          </a:xfrm>
        </p:spPr>
        <p:txBody>
          <a:bodyPr/>
          <a:lstStyle/>
          <a:p>
            <a:pPr marL="342900" indent="-342900" algn="just">
              <a:buFont typeface="Arial" panose="020B0604020202020204" pitchFamily="34" charset="0"/>
              <a:buChar char="•"/>
            </a:pPr>
            <a:r>
              <a:rPr lang="en-US" dirty="0"/>
              <a:t>The employee will be able to highlight the impact they have made in the small company. </a:t>
            </a:r>
          </a:p>
          <a:p>
            <a:pPr marL="342900" indent="-342900" algn="just">
              <a:buFont typeface="Arial" panose="020B0604020202020204" pitchFamily="34" charset="0"/>
              <a:buChar char="•"/>
            </a:pPr>
            <a:r>
              <a:rPr lang="en-US" dirty="0"/>
              <a:t>They will demonstrate creativity, managing responsibility, ambition for the business.</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944958" cy="857158"/>
          </a:xfrm>
        </p:spPr>
        <p:txBody>
          <a:bodyPr>
            <a:noAutofit/>
          </a:bodyPr>
          <a:lstStyle/>
          <a:p>
            <a:r>
              <a:rPr lang="en-US" dirty="0"/>
              <a:t>IDENTIFY CRISIS! IT DOES NOT LOOK AS IMPRESSIVE ON A CV</a:t>
            </a:r>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n-US" b="1" dirty="0"/>
              <a:t>DISADVANTAGES</a:t>
            </a:r>
            <a:r>
              <a:rPr lang="en-US" dirty="0"/>
              <a:t> OF WORKING FOR A VERY SMALL COMPANY</a:t>
            </a:r>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n-US" dirty="0"/>
              <a:t>6</a:t>
            </a:r>
          </a:p>
        </p:txBody>
      </p:sp>
      <p:pic>
        <p:nvPicPr>
          <p:cNvPr id="6" name="Picture 5" descr="A picture containing drawing, food, flower&#10;&#10;Description automatically generated">
            <a:extLst>
              <a:ext uri="{FF2B5EF4-FFF2-40B4-BE49-F238E27FC236}">
                <a16:creationId xmlns:a16="http://schemas.microsoft.com/office/drawing/2014/main" id="{1DBA4D9E-1FBF-4CD6-8979-E9A75906F332}"/>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40944" y="3305200"/>
            <a:ext cx="4189864" cy="3541594"/>
          </a:xfrm>
          <a:prstGeom prst="rect">
            <a:avLst/>
          </a:prstGeom>
        </p:spPr>
      </p:pic>
    </p:spTree>
    <p:extLst>
      <p:ext uri="{BB962C8B-B14F-4D97-AF65-F5344CB8AC3E}">
        <p14:creationId xmlns:p14="http://schemas.microsoft.com/office/powerpoint/2010/main" val="2567617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22784" y="1865376"/>
            <a:ext cx="5916447" cy="3690057"/>
          </a:xfrm>
        </p:spPr>
        <p:txBody>
          <a:bodyPr/>
          <a:lstStyle/>
          <a:p>
            <a:r>
              <a:rPr lang="en-US" dirty="0"/>
              <a:t>Emphasize that industry networking is even more important in very small businesses.</a:t>
            </a:r>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4" y="730798"/>
            <a:ext cx="5231728" cy="2067266"/>
          </a:xfrm>
        </p:spPr>
        <p:txBody>
          <a:bodyPr>
            <a:normAutofit/>
          </a:bodyPr>
          <a:lstStyle/>
          <a:p>
            <a:r>
              <a:rPr lang="en-US" dirty="0"/>
              <a:t>LIMITED NETWORKING</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5" y="589390"/>
            <a:ext cx="3516679" cy="3433969"/>
          </a:xfrm>
        </p:spPr>
        <p:txBody>
          <a:bodyPr/>
          <a:lstStyle/>
          <a:p>
            <a:r>
              <a:rPr lang="en-US" b="1" dirty="0"/>
              <a:t>DISADVANTAGES</a:t>
            </a:r>
            <a:r>
              <a:rPr lang="en-US" dirty="0"/>
              <a:t> OF WORKING FOR A VERY SMALL COMPANY</a:t>
            </a:r>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7</a:t>
            </a:r>
          </a:p>
        </p:txBody>
      </p:sp>
      <p:pic>
        <p:nvPicPr>
          <p:cNvPr id="10" name="Picture 9" descr="A picture containing toy, table, indoor, sitting&#10;&#10;Description automatically generated">
            <a:extLst>
              <a:ext uri="{FF2B5EF4-FFF2-40B4-BE49-F238E27FC236}">
                <a16:creationId xmlns:a16="http://schemas.microsoft.com/office/drawing/2014/main" id="{256269FC-F1EE-4918-B67D-1E3598B5DD03}"/>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357626"/>
            <a:ext cx="4254416" cy="3433969"/>
          </a:xfrm>
          <a:prstGeom prst="rect">
            <a:avLst/>
          </a:prstGeom>
        </p:spPr>
      </p:pic>
    </p:spTree>
    <p:extLst>
      <p:ext uri="{BB962C8B-B14F-4D97-AF65-F5344CB8AC3E}">
        <p14:creationId xmlns:p14="http://schemas.microsoft.com/office/powerpoint/2010/main" val="1197375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A9EDB93-3656-184A-883C-47ABA7FA9AB4}"/>
              </a:ext>
            </a:extLst>
          </p:cNvPr>
          <p:cNvSpPr>
            <a:spLocks noGrp="1"/>
          </p:cNvSpPr>
          <p:nvPr>
            <p:ph type="body" sz="quarter" idx="14"/>
          </p:nvPr>
        </p:nvSpPr>
        <p:spPr>
          <a:xfrm>
            <a:off x="7467776" y="5439891"/>
            <a:ext cx="785328" cy="1056986"/>
          </a:xfrm>
        </p:spPr>
        <p:txBody>
          <a:bodyPr>
            <a:normAutofit fontScale="85000" lnSpcReduction="20000"/>
          </a:bodyPr>
          <a:lstStyle/>
          <a:p>
            <a:r>
              <a:rPr lang="en-US" dirty="0"/>
              <a:t>”</a:t>
            </a:r>
          </a:p>
        </p:txBody>
      </p:sp>
      <p:sp>
        <p:nvSpPr>
          <p:cNvPr id="7" name="Text Placeholder 6">
            <a:extLst>
              <a:ext uri="{FF2B5EF4-FFF2-40B4-BE49-F238E27FC236}">
                <a16:creationId xmlns:a16="http://schemas.microsoft.com/office/drawing/2014/main" id="{C9FD39F4-00B7-0B40-AEEA-0CBD6FA368C4}"/>
              </a:ext>
            </a:extLst>
          </p:cNvPr>
          <p:cNvSpPr>
            <a:spLocks noGrp="1"/>
          </p:cNvSpPr>
          <p:nvPr>
            <p:ph type="body" sz="quarter" idx="13"/>
          </p:nvPr>
        </p:nvSpPr>
        <p:spPr>
          <a:xfrm>
            <a:off x="574482" y="2955539"/>
            <a:ext cx="7150498" cy="3541338"/>
          </a:xfrm>
        </p:spPr>
        <p:txBody>
          <a:bodyPr>
            <a:normAutofit/>
          </a:bodyPr>
          <a:lstStyle/>
          <a:p>
            <a:r>
              <a:rPr lang="en-US" sz="2600" dirty="0"/>
              <a:t>As a first employee in the business, I had to             handle a variety of responsibilities. I had to wear many different hats in a given day. I enjoyed getting involved in variety of projects and my opinions were always given due consideration. In large company, one is slotted in a job function and do not get as many chances to get involved in variety of projects.  </a:t>
            </a:r>
            <a:endParaRPr lang="en-IE" sz="2600" dirty="0"/>
          </a:p>
          <a:p>
            <a:endParaRPr lang="en-US" dirty="0"/>
          </a:p>
        </p:txBody>
      </p:sp>
      <p:sp>
        <p:nvSpPr>
          <p:cNvPr id="9" name="Text Placeholder 8">
            <a:extLst>
              <a:ext uri="{FF2B5EF4-FFF2-40B4-BE49-F238E27FC236}">
                <a16:creationId xmlns:a16="http://schemas.microsoft.com/office/drawing/2014/main" id="{E557EA3A-0472-554E-AFA2-2A4C1934C4AF}"/>
              </a:ext>
            </a:extLst>
          </p:cNvPr>
          <p:cNvSpPr>
            <a:spLocks noGrp="1"/>
          </p:cNvSpPr>
          <p:nvPr>
            <p:ph type="body" sz="quarter" idx="15"/>
          </p:nvPr>
        </p:nvSpPr>
        <p:spPr>
          <a:xfrm>
            <a:off x="493886" y="2937251"/>
            <a:ext cx="1066690" cy="1221666"/>
          </a:xfrm>
        </p:spPr>
        <p:txBody>
          <a:bodyPr>
            <a:normAutofit fontScale="92500" lnSpcReduction="10000"/>
          </a:bodyPr>
          <a:lstStyle/>
          <a:p>
            <a:r>
              <a:rPr lang="en-US" dirty="0"/>
              <a:t>“</a:t>
            </a:r>
          </a:p>
        </p:txBody>
      </p:sp>
      <p:sp>
        <p:nvSpPr>
          <p:cNvPr id="10" name="Text Placeholder 6">
            <a:extLst>
              <a:ext uri="{FF2B5EF4-FFF2-40B4-BE49-F238E27FC236}">
                <a16:creationId xmlns:a16="http://schemas.microsoft.com/office/drawing/2014/main" id="{48D739A1-080B-4440-8C9A-75FD6FE6F20D}"/>
              </a:ext>
            </a:extLst>
          </p:cNvPr>
          <p:cNvSpPr txBox="1">
            <a:spLocks/>
          </p:cNvSpPr>
          <p:nvPr/>
        </p:nvSpPr>
        <p:spPr>
          <a:xfrm>
            <a:off x="493886" y="1647676"/>
            <a:ext cx="4308414" cy="999598"/>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a:buNone/>
              <a:defRPr sz="3000" i="1" kern="1200"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a:r>
              <a:rPr lang="en-IE" sz="2800" i="0" dirty="0"/>
              <a:t>One of our employee consultees explains..</a:t>
            </a:r>
            <a:endParaRPr lang="en-US" sz="2800" dirty="0"/>
          </a:p>
        </p:txBody>
      </p:sp>
    </p:spTree>
    <p:extLst>
      <p:ext uri="{BB962C8B-B14F-4D97-AF65-F5344CB8AC3E}">
        <p14:creationId xmlns:p14="http://schemas.microsoft.com/office/powerpoint/2010/main" val="859404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7462" y="1664208"/>
            <a:ext cx="2730297" cy="1030019"/>
          </a:xfrm>
        </p:spPr>
        <p:txBody>
          <a:bodyPr/>
          <a:lstStyle/>
          <a:p>
            <a:r>
              <a:rPr lang="en-US" dirty="0"/>
              <a:t>UP NEXT</a:t>
            </a:r>
          </a:p>
        </p:txBody>
      </p:sp>
      <p:sp>
        <p:nvSpPr>
          <p:cNvPr id="3" name="Text Placeholder 2"/>
          <p:cNvSpPr>
            <a:spLocks noGrp="1"/>
          </p:cNvSpPr>
          <p:nvPr>
            <p:ph type="body" sz="quarter" idx="14"/>
          </p:nvPr>
        </p:nvSpPr>
        <p:spPr>
          <a:xfrm>
            <a:off x="3474722" y="858821"/>
            <a:ext cx="3822190" cy="1841017"/>
          </a:xfrm>
        </p:spPr>
        <p:txBody>
          <a:bodyPr/>
          <a:lstStyle/>
          <a:p>
            <a:r>
              <a:rPr lang="en-US" sz="2600" b="1" dirty="0">
                <a:solidFill>
                  <a:srgbClr val="CE1779"/>
                </a:solidFill>
              </a:rPr>
              <a:t>MODULE 3: </a:t>
            </a:r>
            <a:r>
              <a:rPr lang="en-US" sz="2600" b="1" dirty="0"/>
              <a:t>	</a:t>
            </a:r>
          </a:p>
          <a:p>
            <a:pPr>
              <a:lnSpc>
                <a:spcPct val="100000"/>
              </a:lnSpc>
            </a:pPr>
            <a:endParaRPr lang="en-US" sz="600" b="1" dirty="0"/>
          </a:p>
          <a:p>
            <a:pPr>
              <a:lnSpc>
                <a:spcPct val="100000"/>
              </a:lnSpc>
              <a:spcBef>
                <a:spcPts val="0"/>
              </a:spcBef>
            </a:pPr>
            <a:r>
              <a:rPr lang="en-US" sz="3300" b="1" dirty="0"/>
              <a:t>THE RESOURCES YOU WILL NEED</a:t>
            </a:r>
            <a:endParaRPr lang="en-IE" sz="3300" b="1" dirty="0"/>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9" y="4369677"/>
            <a:ext cx="2812464" cy="323455"/>
          </a:xfrm>
        </p:spPr>
        <p:txBody>
          <a:bodyPr>
            <a:normAutofit fontScale="55000" lnSpcReduction="20000"/>
          </a:bodyPr>
          <a:lstStyle/>
          <a:p>
            <a:r>
              <a:rPr lang="en-US" dirty="0" err="1">
                <a:solidFill>
                  <a:schemeClr val="bg1"/>
                </a:solidFill>
              </a:rPr>
              <a:t>www.</a:t>
            </a:r>
            <a:r>
              <a:rPr lang="en-US" sz="1800" b="1" dirty="0" err="1">
                <a:solidFill>
                  <a:schemeClr val="bg1"/>
                </a:solidFill>
              </a:rPr>
              <a:t>ambitiontoemploy</a:t>
            </a:r>
            <a:r>
              <a:rPr lang="en-US" dirty="0" err="1">
                <a:solidFill>
                  <a:schemeClr val="bg1"/>
                </a:solidFill>
              </a:rPr>
              <a:t>.eu</a:t>
            </a:r>
            <a:endParaRPr lang="en-US"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 INTRODUCTION</a:t>
            </a:r>
          </a:p>
        </p:txBody>
      </p:sp>
    </p:spTree>
    <p:extLst>
      <p:ext uri="{BB962C8B-B14F-4D97-AF65-F5344CB8AC3E}">
        <p14:creationId xmlns:p14="http://schemas.microsoft.com/office/powerpoint/2010/main" val="193848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480457" y="114518"/>
            <a:ext cx="10635343" cy="2377440"/>
          </a:xfrm>
        </p:spPr>
        <p:txBody>
          <a:bodyPr>
            <a:noAutofit/>
          </a:bodyPr>
          <a:lstStyle/>
          <a:p>
            <a:r>
              <a:rPr lang="en-US" sz="3200" dirty="0"/>
              <a:t>TO SET THE SCENE, </a:t>
            </a:r>
            <a:r>
              <a:rPr lang="en-US" sz="3200" i="1" dirty="0">
                <a:solidFill>
                  <a:srgbClr val="CE1779"/>
                </a:solidFill>
              </a:rPr>
              <a:t>RICHARD BRANSON </a:t>
            </a:r>
            <a:r>
              <a:rPr lang="en-US" sz="3200" dirty="0"/>
              <a:t>IS RENOWNED FOR OFFERING EXPERT ADVICE TO ENTREPRENEURS…</a:t>
            </a:r>
          </a:p>
        </p:txBody>
      </p:sp>
      <p:sp>
        <p:nvSpPr>
          <p:cNvPr id="3" name="Rectangle 2">
            <a:extLst>
              <a:ext uri="{FF2B5EF4-FFF2-40B4-BE49-F238E27FC236}">
                <a16:creationId xmlns:a16="http://schemas.microsoft.com/office/drawing/2014/main" id="{68D2BC1C-E5A4-5947-A488-E9B54684AFC3}"/>
              </a:ext>
            </a:extLst>
          </p:cNvPr>
          <p:cNvSpPr/>
          <p:nvPr/>
        </p:nvSpPr>
        <p:spPr>
          <a:xfrm>
            <a:off x="3621024" y="1682496"/>
            <a:ext cx="8375904" cy="384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5"/>
          </p:nvPr>
        </p:nvSpPr>
        <p:spPr>
          <a:xfrm>
            <a:off x="3207828" y="2355786"/>
            <a:ext cx="8789100" cy="4020514"/>
          </a:xfrm>
        </p:spPr>
        <p:txBody>
          <a:bodyPr/>
          <a:lstStyle/>
          <a:p>
            <a:endParaRPr lang="en-IE" sz="1000" dirty="0"/>
          </a:p>
          <a:p>
            <a:pPr marL="342900" lvl="0" indent="-342900">
              <a:buClr>
                <a:srgbClr val="EE7123"/>
              </a:buClr>
              <a:buFont typeface="Arial" panose="020B0604020202020204" pitchFamily="34" charset="0"/>
              <a:buChar char="•"/>
            </a:pPr>
            <a:r>
              <a:rPr lang="en-IE" dirty="0"/>
              <a:t>Set aside your ego and hire people who are better than you are in certain areas. Evaluate where your company could improve and seek out qualities in people that will help you make those improvements.</a:t>
            </a:r>
          </a:p>
          <a:p>
            <a:pPr marL="342900" lvl="0" indent="-342900">
              <a:buClr>
                <a:srgbClr val="EE7123"/>
              </a:buClr>
              <a:buFont typeface="Arial" panose="020B0604020202020204" pitchFamily="34" charset="0"/>
              <a:buChar char="•"/>
            </a:pPr>
            <a:r>
              <a:rPr lang="en-IE" dirty="0"/>
              <a:t>Consider three things - </a:t>
            </a:r>
            <a:r>
              <a:rPr lang="en-IE" b="1" dirty="0"/>
              <a:t>Personality, Passion and Purpose</a:t>
            </a:r>
            <a:r>
              <a:rPr lang="en-IE" dirty="0"/>
              <a:t>, these things cannot be faked or learned. Passion and purpose will keep people focused on the job at hand, and ultimately separate the successful from the unsuccessful.</a:t>
            </a:r>
          </a:p>
          <a:p>
            <a:r>
              <a:rPr lang="en-IE" dirty="0"/>
              <a:t> </a:t>
            </a:r>
          </a:p>
          <a:p>
            <a:r>
              <a:rPr lang="en-IE" dirty="0"/>
              <a:t> </a:t>
            </a:r>
          </a:p>
          <a:p>
            <a:pPr algn="just"/>
            <a:endParaRPr lang="en-US" dirty="0"/>
          </a:p>
        </p:txBody>
      </p:sp>
      <p:sp>
        <p:nvSpPr>
          <p:cNvPr id="6" name="Rectangle 5">
            <a:extLst>
              <a:ext uri="{FF2B5EF4-FFF2-40B4-BE49-F238E27FC236}">
                <a16:creationId xmlns:a16="http://schemas.microsoft.com/office/drawing/2014/main" id="{902CE76A-A890-4277-880E-293CDC5BDA3D}"/>
              </a:ext>
            </a:extLst>
          </p:cNvPr>
          <p:cNvSpPr/>
          <p:nvPr/>
        </p:nvSpPr>
        <p:spPr>
          <a:xfrm>
            <a:off x="3048000" y="1440555"/>
            <a:ext cx="8948928" cy="867930"/>
          </a:xfrm>
          <a:prstGeom prst="rect">
            <a:avLst/>
          </a:prstGeom>
          <a:solidFill>
            <a:schemeClr val="accent2"/>
          </a:solidFill>
        </p:spPr>
        <p:txBody>
          <a:bodyPr wrap="square">
            <a:spAutoFit/>
          </a:bodyPr>
          <a:lstStyle/>
          <a:p>
            <a:pPr lvl="0" algn="r">
              <a:lnSpc>
                <a:spcPct val="90000"/>
              </a:lnSpc>
              <a:spcBef>
                <a:spcPts val="1000"/>
              </a:spcBef>
            </a:pPr>
            <a:r>
              <a:rPr lang="en-US" sz="2800" dirty="0">
                <a:solidFill>
                  <a:schemeClr val="bg1"/>
                </a:solidFill>
              </a:rPr>
              <a:t>WHEN IT COMES TO </a:t>
            </a:r>
            <a:r>
              <a:rPr lang="en-US" sz="2800" b="1" dirty="0">
                <a:solidFill>
                  <a:schemeClr val="bg1"/>
                </a:solidFill>
              </a:rPr>
              <a:t>HIRING THE RIGHT PEOPLE</a:t>
            </a:r>
            <a:r>
              <a:rPr lang="en-US" sz="2800" dirty="0">
                <a:solidFill>
                  <a:schemeClr val="bg1"/>
                </a:solidFill>
              </a:rPr>
              <a:t>, HE HAS SOME REALLY </a:t>
            </a:r>
            <a:r>
              <a:rPr lang="en-US" sz="2800" b="1" dirty="0">
                <a:solidFill>
                  <a:schemeClr val="bg1"/>
                </a:solidFill>
              </a:rPr>
              <a:t>EXCELLENT  AND PRACTICAL TIPS</a:t>
            </a:r>
            <a:r>
              <a:rPr lang="en-US" sz="2800" dirty="0">
                <a:solidFill>
                  <a:schemeClr val="bg1"/>
                </a:solidFill>
              </a:rPr>
              <a:t>: </a:t>
            </a:r>
          </a:p>
        </p:txBody>
      </p:sp>
      <p:sp>
        <p:nvSpPr>
          <p:cNvPr id="7" name="Rectangle 6">
            <a:extLst>
              <a:ext uri="{FF2B5EF4-FFF2-40B4-BE49-F238E27FC236}">
                <a16:creationId xmlns:a16="http://schemas.microsoft.com/office/drawing/2014/main" id="{27F56A46-84F4-4B5A-8F6D-A91BC82459D7}"/>
              </a:ext>
            </a:extLst>
          </p:cNvPr>
          <p:cNvSpPr/>
          <p:nvPr/>
        </p:nvSpPr>
        <p:spPr>
          <a:xfrm>
            <a:off x="3124199" y="6404928"/>
            <a:ext cx="11244943" cy="338554"/>
          </a:xfrm>
          <a:prstGeom prst="rect">
            <a:avLst/>
          </a:prstGeom>
        </p:spPr>
        <p:txBody>
          <a:bodyPr wrap="square">
            <a:spAutoFit/>
          </a:bodyPr>
          <a:lstStyle/>
          <a:p>
            <a:pPr lvl="0"/>
            <a:endParaRPr lang="en-IE" sz="800" dirty="0"/>
          </a:p>
          <a:p>
            <a:r>
              <a:rPr lang="en-IE" sz="800" dirty="0"/>
              <a:t>Source: </a:t>
            </a:r>
            <a:r>
              <a:rPr lang="en-GB" sz="800" u="sng" dirty="0">
                <a:hlinkClick r:id="rId2"/>
              </a:rPr>
              <a:t>http://www.businessinsider.com/richard-branson-advice-for-entrepreneurs-2016-11?IR=T</a:t>
            </a:r>
            <a:r>
              <a:rPr lang="en-IE" sz="800" dirty="0"/>
              <a:t>  </a:t>
            </a:r>
            <a:r>
              <a:rPr lang="en-GB" sz="800" u="sng" dirty="0">
                <a:hlinkClick r:id="rId3"/>
              </a:rPr>
              <a:t>https://www.linkedin.com/pulse/how-i-hire-you-cant-fake-personality-passion-purpose-richard-branson</a:t>
            </a:r>
            <a:r>
              <a:rPr lang="en-IE" sz="800" dirty="0"/>
              <a:t>  </a:t>
            </a:r>
          </a:p>
        </p:txBody>
      </p:sp>
      <p:pic>
        <p:nvPicPr>
          <p:cNvPr id="9" name="Picture 8" descr="A person wearing a suit and tie&#10;&#10;Description automatically generated">
            <a:extLst>
              <a:ext uri="{FF2B5EF4-FFF2-40B4-BE49-F238E27FC236}">
                <a16:creationId xmlns:a16="http://schemas.microsoft.com/office/drawing/2014/main" id="{DCD660AE-3016-4F35-BF40-EDB579293D1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419643" y="3817995"/>
            <a:ext cx="3632227" cy="2377440"/>
          </a:xfrm>
          <a:prstGeom prst="rect">
            <a:avLst/>
          </a:prstGeom>
        </p:spPr>
      </p:pic>
    </p:spTree>
    <p:extLst>
      <p:ext uri="{BB962C8B-B14F-4D97-AF65-F5344CB8AC3E}">
        <p14:creationId xmlns:p14="http://schemas.microsoft.com/office/powerpoint/2010/main" val="5352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b="1" dirty="0"/>
              <a:t>2.2   DEFINING           THE ROLE FOR YOUR FIRST EMPLOYEE</a:t>
            </a:r>
            <a:endParaRPr lang="en-IE" b="1" dirty="0"/>
          </a:p>
        </p:txBody>
      </p:sp>
    </p:spTree>
    <p:extLst>
      <p:ext uri="{BB962C8B-B14F-4D97-AF65-F5344CB8AC3E}">
        <p14:creationId xmlns:p14="http://schemas.microsoft.com/office/powerpoint/2010/main" val="1273294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6096000" y="453839"/>
            <a:ext cx="5365168" cy="1064065"/>
          </a:xfrm>
        </p:spPr>
        <p:txBody>
          <a:bodyPr>
            <a:noAutofit/>
          </a:bodyPr>
          <a:lstStyle/>
          <a:p>
            <a:pPr algn="r"/>
            <a:r>
              <a:rPr lang="en-US" dirty="0"/>
              <a:t>DEFINING THE ROLE FOR YOUR FIRST EMPLOYEE</a:t>
            </a:r>
          </a:p>
        </p:txBody>
      </p:sp>
      <p:sp>
        <p:nvSpPr>
          <p:cNvPr id="6" name="Text Placeholder 5"/>
          <p:cNvSpPr>
            <a:spLocks noGrp="1"/>
          </p:cNvSpPr>
          <p:nvPr>
            <p:ph type="body" sz="quarter" idx="17"/>
          </p:nvPr>
        </p:nvSpPr>
        <p:spPr/>
        <p:txBody>
          <a:bodyPr/>
          <a:lstStyle/>
          <a:p>
            <a:pPr algn="just"/>
            <a:r>
              <a:rPr lang="en-US" dirty="0"/>
              <a:t>Having a clear job role is the foundation for success.   It is a worthwhile exercise to take time to define your expectations for the role. Writing this down is very important, set out what is expected of them so they will be able to do the best work possible.  </a:t>
            </a:r>
          </a:p>
          <a:p>
            <a:pPr algn="just"/>
            <a:r>
              <a:rPr lang="en-US" dirty="0"/>
              <a:t>The starting place is to go back to your motivation to take on this employee, as you explored in Module 1.  </a:t>
            </a:r>
            <a:endParaRPr lang="en-IE" dirty="0"/>
          </a:p>
          <a:p>
            <a:endParaRPr lang="en-US" sz="800" dirty="0"/>
          </a:p>
        </p:txBody>
      </p:sp>
      <p:pic>
        <p:nvPicPr>
          <p:cNvPr id="45" name="Picture Placeholder 44" descr="A person holding a sign posing for the camera&#10;&#10;Description automatically generated">
            <a:extLst>
              <a:ext uri="{FF2B5EF4-FFF2-40B4-BE49-F238E27FC236}">
                <a16:creationId xmlns:a16="http://schemas.microsoft.com/office/drawing/2014/main" id="{B0480F06-F759-1D4B-B8CA-38A735355F7D}"/>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a:stretch/>
        </p:blipFill>
        <p:spPr>
          <a:xfrm>
            <a:off x="13382" y="41325"/>
            <a:ext cx="5850251" cy="6782936"/>
          </a:xfrm>
        </p:spPr>
      </p:pic>
    </p:spTree>
    <p:extLst>
      <p:ext uri="{BB962C8B-B14F-4D97-AF65-F5344CB8AC3E}">
        <p14:creationId xmlns:p14="http://schemas.microsoft.com/office/powerpoint/2010/main" val="3873250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computer&#10;&#10;Description automatically generated">
            <a:extLst>
              <a:ext uri="{FF2B5EF4-FFF2-40B4-BE49-F238E27FC236}">
                <a16:creationId xmlns:a16="http://schemas.microsoft.com/office/drawing/2014/main" id="{45D442F0-D940-46C6-A260-E4E0836421B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293068" y="4048694"/>
            <a:ext cx="3709849" cy="2318656"/>
          </a:xfrm>
          <a:prstGeom prst="rect">
            <a:avLst/>
          </a:prstGeom>
        </p:spPr>
      </p:pic>
      <p:sp>
        <p:nvSpPr>
          <p:cNvPr id="8" name="Text Placeholder 7"/>
          <p:cNvSpPr>
            <a:spLocks noGrp="1"/>
          </p:cNvSpPr>
          <p:nvPr>
            <p:ph type="body" sz="quarter" idx="13"/>
          </p:nvPr>
        </p:nvSpPr>
        <p:spPr>
          <a:xfrm>
            <a:off x="675132" y="1060703"/>
            <a:ext cx="7407087" cy="662475"/>
          </a:xfrm>
        </p:spPr>
        <p:txBody>
          <a:bodyPr>
            <a:noAutofit/>
          </a:bodyPr>
          <a:lstStyle/>
          <a:p>
            <a:r>
              <a:rPr lang="en-US" dirty="0"/>
              <a:t>DELEGATE STRATEGICALLY</a:t>
            </a:r>
          </a:p>
        </p:txBody>
      </p:sp>
      <p:sp>
        <p:nvSpPr>
          <p:cNvPr id="9" name="Text Placeholder 8"/>
          <p:cNvSpPr>
            <a:spLocks noGrp="1"/>
          </p:cNvSpPr>
          <p:nvPr>
            <p:ph type="body" sz="quarter" idx="14"/>
          </p:nvPr>
        </p:nvSpPr>
        <p:spPr>
          <a:xfrm>
            <a:off x="464281" y="2135499"/>
            <a:ext cx="7828787" cy="3497205"/>
          </a:xfrm>
        </p:spPr>
        <p:txBody>
          <a:bodyPr/>
          <a:lstStyle/>
          <a:p>
            <a:pPr algn="just"/>
            <a:r>
              <a:rPr lang="en-US" dirty="0"/>
              <a:t>One of the common struggles for business owners is finding tasks you are happy to let go of.</a:t>
            </a:r>
            <a:r>
              <a:rPr lang="en-IE" dirty="0"/>
              <a:t> </a:t>
            </a:r>
            <a:r>
              <a:rPr lang="en-US" dirty="0"/>
              <a:t>Taking on your first employee is your opportunity to relinquish some tasks so you can stay more focused on the big picture.. Really plan out the division of responsibilities.</a:t>
            </a:r>
            <a:endParaRPr lang="en-IE" dirty="0"/>
          </a:p>
          <a:p>
            <a:r>
              <a:rPr lang="en-US" dirty="0"/>
              <a:t> </a:t>
            </a:r>
          </a:p>
        </p:txBody>
      </p:sp>
      <p:sp>
        <p:nvSpPr>
          <p:cNvPr id="5" name="Text Placeholder 8">
            <a:extLst>
              <a:ext uri="{FF2B5EF4-FFF2-40B4-BE49-F238E27FC236}">
                <a16:creationId xmlns:a16="http://schemas.microsoft.com/office/drawing/2014/main" id="{1C330A8D-682A-7140-A1EE-15C413794C37}"/>
              </a:ext>
            </a:extLst>
          </p:cNvPr>
          <p:cNvSpPr txBox="1">
            <a:spLocks/>
          </p:cNvSpPr>
          <p:nvPr/>
        </p:nvSpPr>
        <p:spPr>
          <a:xfrm>
            <a:off x="464281" y="4048694"/>
            <a:ext cx="8096141" cy="34972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2400" kern="1200" baseline="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i="1" dirty="0">
                <a:solidFill>
                  <a:srgbClr val="CE1779"/>
                </a:solidFill>
              </a:rPr>
              <a:t>What ‘things’ do you need to be able to delegate or have ‘in-house’ skills and capacity in order</a:t>
            </a:r>
            <a:r>
              <a:rPr lang="en-IE" dirty="0">
                <a:solidFill>
                  <a:srgbClr val="CE1779"/>
                </a:solidFill>
              </a:rPr>
              <a:t> </a:t>
            </a:r>
            <a:r>
              <a:rPr lang="en-US" b="1" i="1" dirty="0">
                <a:solidFill>
                  <a:srgbClr val="CE1779"/>
                </a:solidFill>
              </a:rPr>
              <a:t>to get you where you want to go?  </a:t>
            </a:r>
            <a:endParaRPr lang="en-IE" dirty="0">
              <a:solidFill>
                <a:srgbClr val="CE1779"/>
              </a:solidFill>
            </a:endParaRPr>
          </a:p>
          <a:p>
            <a:r>
              <a:rPr lang="en-US" sz="800" b="1" dirty="0">
                <a:solidFill>
                  <a:srgbClr val="CE1779"/>
                </a:solidFill>
              </a:rPr>
              <a:t> </a:t>
            </a:r>
            <a:endParaRPr lang="en-IE" sz="800" dirty="0">
              <a:solidFill>
                <a:srgbClr val="CE1779"/>
              </a:solidFill>
            </a:endParaRPr>
          </a:p>
          <a:p>
            <a:r>
              <a:rPr lang="en-US" b="1" dirty="0">
                <a:solidFill>
                  <a:srgbClr val="CE1779"/>
                </a:solidFill>
              </a:rPr>
              <a:t>What role should your first employee be able to fulfill? </a:t>
            </a:r>
            <a:endParaRPr lang="en-IE" dirty="0">
              <a:solidFill>
                <a:srgbClr val="CE1779"/>
              </a:solidFill>
            </a:endParaRPr>
          </a:p>
          <a:p>
            <a:endParaRPr lang="en-US" dirty="0"/>
          </a:p>
        </p:txBody>
      </p:sp>
    </p:spTree>
    <p:extLst>
      <p:ext uri="{BB962C8B-B14F-4D97-AF65-F5344CB8AC3E}">
        <p14:creationId xmlns:p14="http://schemas.microsoft.com/office/powerpoint/2010/main" val="1911024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D976A-DE40-4541-A9FD-02F484952D90}"/>
              </a:ext>
            </a:extLst>
          </p:cNvPr>
          <p:cNvSpPr/>
          <p:nvPr/>
        </p:nvSpPr>
        <p:spPr>
          <a:xfrm>
            <a:off x="3566160" y="1810512"/>
            <a:ext cx="8430768" cy="31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5"/>
          </p:nvPr>
        </p:nvSpPr>
        <p:spPr>
          <a:xfrm>
            <a:off x="3381102" y="1040514"/>
            <a:ext cx="8615825" cy="5338686"/>
          </a:xfrm>
        </p:spPr>
        <p:txBody>
          <a:bodyPr/>
          <a:lstStyle/>
          <a:p>
            <a:pPr algn="just"/>
            <a:r>
              <a:rPr lang="en-US" dirty="0"/>
              <a:t>List out the duties or functions of the employee as you see them but make sure to make them as “active” as possible (this is the basis for the job description). </a:t>
            </a:r>
            <a:r>
              <a:rPr lang="en-US" i="1" dirty="0">
                <a:solidFill>
                  <a:srgbClr val="CE1779"/>
                </a:solidFill>
              </a:rPr>
              <a:t>Use our Templates Module 2 Resources</a:t>
            </a:r>
            <a:r>
              <a:rPr lang="en-US" dirty="0"/>
              <a:t>. </a:t>
            </a:r>
          </a:p>
          <a:p>
            <a:pPr algn="just"/>
            <a:r>
              <a:rPr lang="en-US" dirty="0"/>
              <a:t>Instead of writing a broad list of general duties like “customer service,” “technical writing,” make the duties more descriptive. </a:t>
            </a:r>
          </a:p>
          <a:p>
            <a:pPr algn="just"/>
            <a:r>
              <a:rPr lang="en-US" dirty="0"/>
              <a:t>This will prompt you to think more deeply about the type of help you need and will give the candidate a deeper insight into what the job will entail. </a:t>
            </a:r>
          </a:p>
          <a:p>
            <a:pPr algn="just"/>
            <a:r>
              <a:rPr lang="en-US" dirty="0"/>
              <a:t>Think and use the main keywords that best describe the role (this will also help when we go online in attracting the right candidate in </a:t>
            </a:r>
            <a:r>
              <a:rPr lang="en-US" dirty="0">
                <a:solidFill>
                  <a:srgbClr val="CE1779"/>
                </a:solidFill>
              </a:rPr>
              <a:t>Module 4</a:t>
            </a:r>
            <a:r>
              <a:rPr lang="en-US" dirty="0"/>
              <a:t>).  </a:t>
            </a:r>
          </a:p>
          <a:p>
            <a:pPr algn="just"/>
            <a:r>
              <a:rPr lang="en-US" dirty="0"/>
              <a:t>The biggest learning we want you to take from this Module is that a good job description isn’t simply a list of to-dos’, but rather a guide, something that will benefit both you and the employee.   </a:t>
            </a:r>
            <a:endParaRPr lang="en-IE" dirty="0"/>
          </a:p>
        </p:txBody>
      </p:sp>
      <p:sp>
        <p:nvSpPr>
          <p:cNvPr id="5" name="Text Placeholder 7">
            <a:extLst>
              <a:ext uri="{FF2B5EF4-FFF2-40B4-BE49-F238E27FC236}">
                <a16:creationId xmlns:a16="http://schemas.microsoft.com/office/drawing/2014/main" id="{E4766C44-40BF-4098-BEC9-A7B90AA0D591}"/>
              </a:ext>
            </a:extLst>
          </p:cNvPr>
          <p:cNvSpPr>
            <a:spLocks noGrp="1"/>
          </p:cNvSpPr>
          <p:nvPr>
            <p:ph type="body" sz="quarter" idx="13"/>
          </p:nvPr>
        </p:nvSpPr>
        <p:spPr>
          <a:xfrm>
            <a:off x="3461656" y="324451"/>
            <a:ext cx="6520544" cy="1932869"/>
          </a:xfrm>
        </p:spPr>
        <p:txBody>
          <a:bodyPr>
            <a:noAutofit/>
          </a:bodyPr>
          <a:lstStyle/>
          <a:p>
            <a:r>
              <a:rPr lang="en-US" dirty="0">
                <a:solidFill>
                  <a:srgbClr val="EE7123"/>
                </a:solidFill>
              </a:rPr>
              <a:t>TOP TIPS TO DEFINE THE ROLE</a:t>
            </a:r>
          </a:p>
        </p:txBody>
      </p:sp>
      <p:pic>
        <p:nvPicPr>
          <p:cNvPr id="12" name="Picture 11" descr="A coffee mug&#10;&#10;Description automatically generated">
            <a:extLst>
              <a:ext uri="{FF2B5EF4-FFF2-40B4-BE49-F238E27FC236}">
                <a16:creationId xmlns:a16="http://schemas.microsoft.com/office/drawing/2014/main" id="{19A5C7E4-4CE0-44BA-8A74-B5239D889FE5}"/>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95073" y="3747433"/>
            <a:ext cx="2956559" cy="2862700"/>
          </a:xfrm>
          <a:prstGeom prst="rect">
            <a:avLst/>
          </a:prstGeom>
        </p:spPr>
      </p:pic>
    </p:spTree>
    <p:extLst>
      <p:ext uri="{BB962C8B-B14F-4D97-AF65-F5344CB8AC3E}">
        <p14:creationId xmlns:p14="http://schemas.microsoft.com/office/powerpoint/2010/main" val="3322822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TotalTime>
  <Words>2648</Words>
  <Application>Microsoft Office PowerPoint</Application>
  <PresentationFormat>Widescreen</PresentationFormat>
  <Paragraphs>161</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Calibri Light</vt:lpstr>
      <vt:lpstr>MVWVBI+Helvetica</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Orla Casey</cp:lastModifiedBy>
  <cp:revision>639</cp:revision>
  <dcterms:created xsi:type="dcterms:W3CDTF">2018-09-19T09:23:58Z</dcterms:created>
  <dcterms:modified xsi:type="dcterms:W3CDTF">2020-04-29T18:37:34Z</dcterms:modified>
</cp:coreProperties>
</file>