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handoutMasterIdLst>
    <p:handoutMasterId r:id="rId43"/>
  </p:handoutMasterIdLst>
  <p:sldIdLst>
    <p:sldId id="259" r:id="rId2"/>
    <p:sldId id="311" r:id="rId3"/>
    <p:sldId id="261" r:id="rId4"/>
    <p:sldId id="278" r:id="rId5"/>
    <p:sldId id="267" r:id="rId6"/>
    <p:sldId id="264" r:id="rId7"/>
    <p:sldId id="313" r:id="rId8"/>
    <p:sldId id="312" r:id="rId9"/>
    <p:sldId id="314" r:id="rId10"/>
    <p:sldId id="287" r:id="rId11"/>
    <p:sldId id="276" r:id="rId12"/>
    <p:sldId id="303" r:id="rId13"/>
    <p:sldId id="262" r:id="rId14"/>
    <p:sldId id="291" r:id="rId15"/>
    <p:sldId id="281" r:id="rId16"/>
    <p:sldId id="263" r:id="rId17"/>
    <p:sldId id="315" r:id="rId18"/>
    <p:sldId id="316" r:id="rId19"/>
    <p:sldId id="317" r:id="rId20"/>
    <p:sldId id="318" r:id="rId21"/>
    <p:sldId id="265" r:id="rId22"/>
    <p:sldId id="319" r:id="rId23"/>
    <p:sldId id="320" r:id="rId24"/>
    <p:sldId id="321" r:id="rId25"/>
    <p:sldId id="323" r:id="rId26"/>
    <p:sldId id="324" r:id="rId27"/>
    <p:sldId id="325" r:id="rId28"/>
    <p:sldId id="326" r:id="rId29"/>
    <p:sldId id="327" r:id="rId30"/>
    <p:sldId id="328" r:id="rId31"/>
    <p:sldId id="268" r:id="rId32"/>
    <p:sldId id="329" r:id="rId33"/>
    <p:sldId id="306" r:id="rId34"/>
    <p:sldId id="331" r:id="rId35"/>
    <p:sldId id="332" r:id="rId36"/>
    <p:sldId id="333" r:id="rId37"/>
    <p:sldId id="334" r:id="rId38"/>
    <p:sldId id="330" r:id="rId39"/>
    <p:sldId id="335" r:id="rId40"/>
    <p:sldId id="309"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95D2"/>
    <a:srgbClr val="FDC010"/>
    <a:srgbClr val="EE7123"/>
    <a:srgbClr val="CE1779"/>
    <a:srgbClr val="6D6E6C"/>
    <a:srgbClr val="8F257A"/>
    <a:srgbClr val="0B74BB"/>
    <a:srgbClr val="16A8D3"/>
    <a:srgbClr val="EA1D76"/>
    <a:srgbClr val="F38B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45"/>
    <p:restoredTop sz="86395"/>
  </p:normalViewPr>
  <p:slideViewPr>
    <p:cSldViewPr snapToGrid="0" snapToObjects="1">
      <p:cViewPr varScale="1">
        <p:scale>
          <a:sx n="86" d="100"/>
          <a:sy n="86" d="100"/>
        </p:scale>
        <p:origin x="341" y="67"/>
      </p:cViewPr>
      <p:guideLst/>
    </p:cSldViewPr>
  </p:slideViewPr>
  <p:outlineViewPr>
    <p:cViewPr>
      <p:scale>
        <a:sx n="33" d="100"/>
        <a:sy n="33" d="100"/>
      </p:scale>
      <p:origin x="0" y="-4184"/>
    </p:cViewPr>
  </p:outlineViewPr>
  <p:notesTextViewPr>
    <p:cViewPr>
      <p:scale>
        <a:sx n="1" d="1"/>
        <a:sy n="1" d="1"/>
      </p:scale>
      <p:origin x="0" y="0"/>
    </p:cViewPr>
  </p:notesTextViewPr>
  <p:sorterViewPr>
    <p:cViewPr>
      <p:scale>
        <a:sx n="70" d="100"/>
        <a:sy n="70" d="100"/>
      </p:scale>
      <p:origin x="0" y="0"/>
    </p:cViewPr>
  </p:sorterViewPr>
  <p:notesViewPr>
    <p:cSldViewPr snapToGrid="0" snapToObjects="1">
      <p:cViewPr varScale="1">
        <p:scale>
          <a:sx n="87" d="100"/>
          <a:sy n="87" d="100"/>
        </p:scale>
        <p:origin x="3904"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174B3AB-1076-3847-9704-2735AAE6E6FB}" type="datetimeFigureOut">
              <a:rPr lang="en-US" smtClean="0"/>
              <a:t>5/5/2020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C00C95-E645-9447-A3F8-A17F92449908}" type="slidenum">
              <a:rPr lang="en-US" smtClean="0"/>
              <a:t>‹#›</a:t>
            </a:fld>
            <a:endParaRPr lang="en-US"/>
          </a:p>
        </p:txBody>
      </p:sp>
    </p:spTree>
    <p:extLst>
      <p:ext uri="{BB962C8B-B14F-4D97-AF65-F5344CB8AC3E}">
        <p14:creationId xmlns:p14="http://schemas.microsoft.com/office/powerpoint/2010/main" val="1494390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C7370B-66A1-AB42-84E0-A4E6FD88C2A5}" type="datetimeFigureOut">
              <a:rPr lang="en-US" smtClean="0"/>
              <a:t>5/5/2020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4AC054-D004-974A-8D8E-E228282ED491}" type="slidenum">
              <a:rPr lang="en-US" smtClean="0"/>
              <a:t>‹#›</a:t>
            </a:fld>
            <a:endParaRPr lang="en-US" dirty="0"/>
          </a:p>
        </p:txBody>
      </p:sp>
    </p:spTree>
    <p:extLst>
      <p:ext uri="{BB962C8B-B14F-4D97-AF65-F5344CB8AC3E}">
        <p14:creationId xmlns:p14="http://schemas.microsoft.com/office/powerpoint/2010/main" val="381035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34AC054-D004-974A-8D8E-E228282ED491}" type="slidenum">
              <a:rPr lang="en-US" smtClean="0"/>
              <a:t>9</a:t>
            </a:fld>
            <a:endParaRPr lang="en-US" dirty="0"/>
          </a:p>
        </p:txBody>
      </p:sp>
    </p:spTree>
    <p:extLst>
      <p:ext uri="{BB962C8B-B14F-4D97-AF65-F5344CB8AC3E}">
        <p14:creationId xmlns:p14="http://schemas.microsoft.com/office/powerpoint/2010/main" val="1962023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34AC054-D004-974A-8D8E-E228282ED491}" type="slidenum">
              <a:rPr lang="en-US" smtClean="0"/>
              <a:t>10</a:t>
            </a:fld>
            <a:endParaRPr lang="en-US" dirty="0"/>
          </a:p>
        </p:txBody>
      </p:sp>
    </p:spTree>
    <p:extLst>
      <p:ext uri="{BB962C8B-B14F-4D97-AF65-F5344CB8AC3E}">
        <p14:creationId xmlns:p14="http://schemas.microsoft.com/office/powerpoint/2010/main" val="3189890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www.peoplematters.in/blog/hr-industry/how-to-make-hr-future-ready-18695" TargetMode="External"/><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0.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to left - photo on right - NAVY">
    <p:spTree>
      <p:nvGrpSpPr>
        <p:cNvPr id="1" name=""/>
        <p:cNvGrpSpPr/>
        <p:nvPr/>
      </p:nvGrpSpPr>
      <p:grpSpPr>
        <a:xfrm>
          <a:off x="0" y="0"/>
          <a:ext cx="0" cy="0"/>
          <a:chOff x="0" y="0"/>
          <a:chExt cx="0" cy="0"/>
        </a:xfrm>
      </p:grpSpPr>
      <p:sp>
        <p:nvSpPr>
          <p:cNvPr id="13" name="Rectangle 12"/>
          <p:cNvSpPr/>
          <p:nvPr userDrawn="1"/>
        </p:nvSpPr>
        <p:spPr>
          <a:xfrm>
            <a:off x="0" y="-1"/>
            <a:ext cx="12192000" cy="6858001"/>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424669" y="304247"/>
            <a:ext cx="5666415" cy="2123658"/>
          </a:xfrm>
          <a:prstGeom prst="rect">
            <a:avLst/>
          </a:prstGeom>
        </p:spPr>
        <p:txBody>
          <a:bodyPr wrap="square">
            <a:spAutoFit/>
          </a:bodyPr>
          <a:lstStyle/>
          <a:p>
            <a:pPr fontAlgn="base"/>
            <a:r>
              <a:rPr lang="en-IE" sz="4400" b="0" i="0" u="none" strike="noStrike" kern="1200" dirty="0">
                <a:solidFill>
                  <a:schemeClr val="bg1"/>
                </a:solidFill>
                <a:effectLst/>
                <a:latin typeface="+mn-lt"/>
                <a:ea typeface="+mn-ea"/>
                <a:cs typeface="+mn-cs"/>
              </a:rPr>
              <a:t>WELCOME TO </a:t>
            </a:r>
            <a:r>
              <a:rPr lang="en-IE" sz="4400" b="0" i="0" u="none" strike="noStrike" kern="1200">
                <a:solidFill>
                  <a:schemeClr val="bg1"/>
                </a:solidFill>
                <a:effectLst/>
                <a:latin typeface="+mn-lt"/>
                <a:ea typeface="+mn-ea"/>
                <a:cs typeface="+mn-cs"/>
              </a:rPr>
              <a:t>THE </a:t>
            </a:r>
            <a:r>
              <a:rPr lang="en-IE" sz="4400" b="1" i="0" u="none" strike="noStrike" kern="1200">
                <a:solidFill>
                  <a:schemeClr val="bg1"/>
                </a:solidFill>
                <a:effectLst/>
                <a:latin typeface="+mn-lt"/>
                <a:ea typeface="+mn-ea"/>
                <a:cs typeface="+mn-cs"/>
              </a:rPr>
              <a:t>AMBITION </a:t>
            </a:r>
            <a:r>
              <a:rPr lang="en-IE" sz="4400" b="1" i="0" u="none" strike="noStrike" kern="1200" dirty="0">
                <a:solidFill>
                  <a:schemeClr val="bg1"/>
                </a:solidFill>
                <a:effectLst/>
                <a:latin typeface="+mn-lt"/>
                <a:ea typeface="+mn-ea"/>
                <a:cs typeface="+mn-cs"/>
              </a:rPr>
              <a:t>TO EMPLOY </a:t>
            </a:r>
            <a:r>
              <a:rPr lang="en-IE" sz="4400" b="0" i="0" u="none" strike="noStrike" kern="1200" dirty="0">
                <a:solidFill>
                  <a:schemeClr val="bg1"/>
                </a:solidFill>
                <a:effectLst/>
                <a:latin typeface="+mn-lt"/>
                <a:ea typeface="+mn-ea"/>
                <a:cs typeface="+mn-cs"/>
              </a:rPr>
              <a:t>POWERPOINT</a:t>
            </a:r>
            <a:endParaRPr lang="en-IE" sz="3600" baseline="0" dirty="0">
              <a:solidFill>
                <a:schemeClr val="bg1"/>
              </a:solidFill>
              <a:latin typeface="+mn-lt"/>
              <a:ea typeface="Quattrocento Sans"/>
              <a:cs typeface="Quattrocento Sans"/>
              <a:sym typeface="Quattrocento Sans"/>
            </a:endParaRPr>
          </a:p>
        </p:txBody>
      </p:sp>
      <p:sp>
        <p:nvSpPr>
          <p:cNvPr id="15" name="Rectangle 14"/>
          <p:cNvSpPr/>
          <p:nvPr userDrawn="1"/>
        </p:nvSpPr>
        <p:spPr>
          <a:xfrm>
            <a:off x="7062018" y="866550"/>
            <a:ext cx="4589207" cy="6093976"/>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FEATURES OF THE</a:t>
            </a:r>
          </a:p>
          <a:p>
            <a:pPr fontAlgn="base"/>
            <a:r>
              <a:rPr lang="en-IE" sz="3000" b="0" i="0" u="none" strike="noStrike" kern="1200" dirty="0">
                <a:solidFill>
                  <a:schemeClr val="bg1"/>
                </a:solidFill>
                <a:effectLst/>
                <a:latin typeface="+mn-lt"/>
                <a:ea typeface="+mn-ea"/>
                <a:cs typeface="+mn-cs"/>
              </a:rPr>
              <a:t>POWERPOINT:</a:t>
            </a:r>
          </a:p>
          <a:p>
            <a:pPr fontAlgn="base"/>
            <a:endParaRPr lang="en-IE" sz="3000" b="0" i="0" u="none" strike="noStrike" kern="1200" dirty="0">
              <a:solidFill>
                <a:schemeClr val="bg1"/>
              </a:solidFill>
              <a:effectLst/>
              <a:latin typeface="+mn-lt"/>
              <a:ea typeface="+mn-ea"/>
              <a:cs typeface="+mn-cs"/>
            </a:endParaRPr>
          </a:p>
          <a:p>
            <a:pPr marL="342900" indent="-342900" fontAlgn="base">
              <a:buFont typeface="Arial" charset="0"/>
              <a:buChar char="•"/>
            </a:pPr>
            <a:r>
              <a:rPr lang="en-IE" sz="2400" b="0" i="0" u="none" strike="noStrike" kern="1200" dirty="0">
                <a:solidFill>
                  <a:schemeClr val="bg1"/>
                </a:solidFill>
                <a:effectLst/>
                <a:latin typeface="+mn-lt"/>
                <a:ea typeface="+mn-ea"/>
                <a:cs typeface="+mn-cs"/>
              </a:rPr>
              <a:t>Set up in widescreen format. </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44 slide layouts to choose from</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Colour variations using the </a:t>
            </a:r>
            <a:r>
              <a:rPr lang="en-IE" sz="2400" b="1" i="0" u="none" strike="noStrike" kern="1200" dirty="0">
                <a:solidFill>
                  <a:schemeClr val="bg1"/>
                </a:solidFill>
                <a:effectLst/>
                <a:latin typeface="+mn-lt"/>
                <a:ea typeface="+mn-ea"/>
                <a:cs typeface="+mn-cs"/>
              </a:rPr>
              <a:t>AMBITION TO EMPLOY</a:t>
            </a:r>
            <a:r>
              <a:rPr lang="en-IE" sz="2400" b="1" i="0" u="none" strike="noStrike" kern="1200" baseline="0" dirty="0">
                <a:solidFill>
                  <a:schemeClr val="bg1"/>
                </a:solidFill>
                <a:effectLst/>
                <a:latin typeface="+mn-lt"/>
                <a:ea typeface="+mn-ea"/>
                <a:cs typeface="+mn-cs"/>
              </a:rPr>
              <a:t> </a:t>
            </a:r>
            <a:r>
              <a:rPr lang="en-IE" sz="2400" b="0" i="0" u="none" strike="noStrike" kern="1200" dirty="0">
                <a:solidFill>
                  <a:schemeClr val="bg1"/>
                </a:solidFill>
                <a:effectLst/>
                <a:latin typeface="+mn-lt"/>
                <a:ea typeface="+mn-ea"/>
                <a:cs typeface="+mn-cs"/>
              </a:rPr>
              <a:t>Brand Colours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Based on Master Slides design</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Drag and Drop to change picture</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80 easy editable icons</a:t>
            </a:r>
          </a:p>
          <a:p>
            <a:pPr marL="342900" indent="-342900" fontAlgn="base">
              <a:buFont typeface="Arial" charset="0"/>
              <a:buChar char="•"/>
            </a:pPr>
            <a:r>
              <a:rPr lang="en-IE" sz="2400" b="0" i="0" u="none" strike="noStrike" kern="1200" dirty="0">
                <a:solidFill>
                  <a:schemeClr val="bg1"/>
                </a:solidFill>
                <a:effectLst/>
                <a:latin typeface="+mn-lt"/>
                <a:ea typeface="+mn-ea"/>
                <a:cs typeface="+mn-cs"/>
              </a:rPr>
              <a:t>Easy and Fully editable in PowerPoint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600" b="0" i="0" u="none" strike="noStrike" kern="1200" dirty="0">
                <a:solidFill>
                  <a:schemeClr val="bg1"/>
                </a:solidFill>
                <a:effectLst/>
                <a:latin typeface="+mn-lt"/>
                <a:ea typeface="+mn-ea"/>
                <a:cs typeface="+mn-cs"/>
              </a:rPr>
              <a:t>		</a:t>
            </a:r>
            <a:endParaRPr lang="en-IE" sz="3600" baseline="0" dirty="0">
              <a:solidFill>
                <a:schemeClr val="bg1"/>
              </a:solidFill>
              <a:latin typeface="+mn-lt"/>
              <a:ea typeface="Quattrocento Sans"/>
              <a:cs typeface="Quattrocento Sans"/>
              <a:sym typeface="Quattrocento Sans"/>
            </a:endParaRPr>
          </a:p>
        </p:txBody>
      </p:sp>
      <p:sp>
        <p:nvSpPr>
          <p:cNvPr id="16" name="Rectangle 15"/>
          <p:cNvSpPr/>
          <p:nvPr userDrawn="1"/>
        </p:nvSpPr>
        <p:spPr>
          <a:xfrm>
            <a:off x="424669" y="3172202"/>
            <a:ext cx="5327201" cy="2677656"/>
          </a:xfrm>
          <a:prstGeom prst="rect">
            <a:avLst/>
          </a:prstGeom>
        </p:spPr>
        <p:txBody>
          <a:bodyPr wrap="square">
            <a:spAutoFit/>
          </a:bodyPr>
          <a:lstStyle/>
          <a:p>
            <a:pPr fontAlgn="base"/>
            <a:r>
              <a:rPr lang="en-IE" sz="2400" b="0" i="0" u="none" strike="noStrike" kern="1200" dirty="0">
                <a:solidFill>
                  <a:schemeClr val="bg1"/>
                </a:solidFill>
                <a:effectLst/>
                <a:latin typeface="+mn-lt"/>
                <a:ea typeface="+mn-ea"/>
                <a:cs typeface="+mn-cs"/>
              </a:rPr>
              <a:t>Our aim is to have a consistent “look and feel” throughout our branding material including our PowerPoint.</a:t>
            </a:r>
            <a:r>
              <a:rPr lang="en-IE" sz="2400" b="0" i="0" u="none" strike="noStrike" kern="1200" baseline="0" dirty="0">
                <a:solidFill>
                  <a:schemeClr val="bg1"/>
                </a:solidFill>
                <a:effectLst/>
                <a:latin typeface="+mn-lt"/>
                <a:ea typeface="+mn-ea"/>
                <a:cs typeface="+mn-cs"/>
              </a:rPr>
              <a:t> </a:t>
            </a:r>
          </a:p>
          <a:p>
            <a:pPr fontAlgn="base"/>
            <a:endParaRPr lang="en-IE" sz="2400" b="0" i="0" u="none" strike="noStrike" kern="1200" baseline="0" dirty="0">
              <a:solidFill>
                <a:schemeClr val="bg1"/>
              </a:solidFill>
              <a:effectLst/>
              <a:latin typeface="+mn-lt"/>
              <a:ea typeface="+mn-ea"/>
              <a:cs typeface="+mn-cs"/>
            </a:endParaRPr>
          </a:p>
          <a:p>
            <a:pPr fontAlgn="base"/>
            <a:r>
              <a:rPr lang="en-IE" sz="2400" b="0" i="0" u="none" strike="noStrike" kern="1200" dirty="0">
                <a:solidFill>
                  <a:schemeClr val="bg1"/>
                </a:solidFill>
                <a:effectLst/>
                <a:latin typeface="+mn-lt"/>
                <a:ea typeface="+mn-ea"/>
                <a:cs typeface="+mn-cs"/>
              </a:rPr>
              <a:t>The slide layouts within this PowerPoint  will give you a great deal of creative </a:t>
            </a:r>
            <a:r>
              <a:rPr lang="en-IE" sz="2400" b="0" i="0" u="none" strike="noStrike" kern="1200" dirty="0" err="1">
                <a:solidFill>
                  <a:schemeClr val="bg1"/>
                </a:solidFill>
                <a:effectLst/>
                <a:latin typeface="+mn-lt"/>
                <a:ea typeface="+mn-ea"/>
                <a:cs typeface="+mn-cs"/>
              </a:rPr>
              <a:t>flexibily</a:t>
            </a:r>
            <a:r>
              <a:rPr lang="en-IE" sz="2400" b="0" i="0" u="none" strike="noStrike" kern="1200" dirty="0">
                <a:solidFill>
                  <a:schemeClr val="bg1"/>
                </a:solidFill>
                <a:effectLst/>
                <a:latin typeface="+mn-lt"/>
                <a:ea typeface="+mn-ea"/>
                <a:cs typeface="+mn-cs"/>
              </a:rPr>
              <a:t> when creating your Presentation.</a:t>
            </a:r>
            <a:endParaRPr lang="en-IE" sz="3600" baseline="0" dirty="0">
              <a:solidFill>
                <a:schemeClr val="bg1"/>
              </a:solidFill>
              <a:latin typeface="+mn-lt"/>
              <a:ea typeface="Quattrocento Sans"/>
              <a:cs typeface="Quattrocento Sans"/>
              <a:sym typeface="Quattrocento Sans"/>
            </a:endParaRPr>
          </a:p>
        </p:txBody>
      </p:sp>
      <p:cxnSp>
        <p:nvCxnSpPr>
          <p:cNvPr id="17" name="Straight Connector 16"/>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46442" y="500519"/>
            <a:ext cx="2717382" cy="2425550"/>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33" name="Text Placeholder 25"/>
          <p:cNvSpPr>
            <a:spLocks noGrp="1"/>
          </p:cNvSpPr>
          <p:nvPr>
            <p:ph type="body" sz="quarter" idx="15" hasCustomPrompt="1"/>
          </p:nvPr>
        </p:nvSpPr>
        <p:spPr>
          <a:xfrm>
            <a:off x="3694176" y="537318"/>
            <a:ext cx="8051382" cy="5077098"/>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a:off x="0" y="2123341"/>
            <a:ext cx="2863971" cy="5790031"/>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extLst>
      <p:ext uri="{BB962C8B-B14F-4D97-AF65-F5344CB8AC3E}">
        <p14:creationId xmlns:p14="http://schemas.microsoft.com/office/powerpoint/2010/main" val="3175835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with 1 colum - LEFT">
    <p:spTree>
      <p:nvGrpSpPr>
        <p:cNvPr id="1" name=""/>
        <p:cNvGrpSpPr/>
        <p:nvPr/>
      </p:nvGrpSpPr>
      <p:grpSpPr>
        <a:xfrm>
          <a:off x="0" y="0"/>
          <a:ext cx="0" cy="0"/>
          <a:chOff x="0" y="0"/>
          <a:chExt cx="0" cy="0"/>
        </a:xfrm>
      </p:grpSpPr>
      <p:sp>
        <p:nvSpPr>
          <p:cNvPr id="17"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5" name="Text Placeholder 25"/>
          <p:cNvSpPr>
            <a:spLocks noGrp="1"/>
          </p:cNvSpPr>
          <p:nvPr>
            <p:ph type="body" sz="quarter" idx="14" hasCustomPrompt="1"/>
          </p:nvPr>
        </p:nvSpPr>
        <p:spPr>
          <a:xfrm>
            <a:off x="876301" y="2117212"/>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with 2 colums - LEF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4" hasCustomPrompt="1"/>
          </p:nvPr>
        </p:nvSpPr>
        <p:spPr>
          <a:xfrm>
            <a:off x="876302" y="2117211"/>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5" name="Straight Connector 24"/>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5"/>
          <p:cNvSpPr>
            <a:spLocks noGrp="1"/>
          </p:cNvSpPr>
          <p:nvPr>
            <p:ph type="body" sz="quarter" idx="15" hasCustomPrompt="1"/>
          </p:nvPr>
        </p:nvSpPr>
        <p:spPr>
          <a:xfrm>
            <a:off x="4683387" y="2097992"/>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flipH="1">
            <a:off x="9328029" y="-676466"/>
            <a:ext cx="2863971" cy="5790031"/>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ly with 3 colums - LEFT">
    <p:spTree>
      <p:nvGrpSpPr>
        <p:cNvPr id="1" name=""/>
        <p:cNvGrpSpPr/>
        <p:nvPr/>
      </p:nvGrpSpPr>
      <p:grpSpPr>
        <a:xfrm>
          <a:off x="0" y="0"/>
          <a:ext cx="0" cy="0"/>
          <a:chOff x="0" y="0"/>
          <a:chExt cx="0" cy="0"/>
        </a:xfrm>
      </p:grpSpPr>
      <p:sp>
        <p:nvSpPr>
          <p:cNvPr id="16" name="Text Placeholder 23"/>
          <p:cNvSpPr>
            <a:spLocks noGrp="1"/>
          </p:cNvSpPr>
          <p:nvPr>
            <p:ph type="body" sz="quarter" idx="13" hasCustomPrompt="1"/>
          </p:nvPr>
        </p:nvSpPr>
        <p:spPr>
          <a:xfrm>
            <a:off x="876300" y="1007537"/>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9" name="Straight Connector 18"/>
          <p:cNvCxnSpPr/>
          <p:nvPr userDrawn="1"/>
        </p:nvCxnSpPr>
        <p:spPr>
          <a:xfrm flipH="1">
            <a:off x="478388" y="1901510"/>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47" name="Text Placeholder 25"/>
          <p:cNvSpPr>
            <a:spLocks noGrp="1"/>
          </p:cNvSpPr>
          <p:nvPr>
            <p:ph type="body" sz="quarter" idx="17" hasCustomPrompt="1"/>
          </p:nvPr>
        </p:nvSpPr>
        <p:spPr>
          <a:xfrm>
            <a:off x="876300" y="2113005"/>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8" name="Text Placeholder 25"/>
          <p:cNvSpPr>
            <a:spLocks noGrp="1"/>
          </p:cNvSpPr>
          <p:nvPr>
            <p:ph type="body" sz="quarter" idx="18" hasCustomPrompt="1"/>
          </p:nvPr>
        </p:nvSpPr>
        <p:spPr>
          <a:xfrm>
            <a:off x="5929097"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9" name="Text Placeholder 25"/>
          <p:cNvSpPr>
            <a:spLocks noGrp="1"/>
          </p:cNvSpPr>
          <p:nvPr>
            <p:ph type="body" sz="quarter" idx="19" hasCustomPrompt="1"/>
          </p:nvPr>
        </p:nvSpPr>
        <p:spPr>
          <a:xfrm>
            <a:off x="3424130" y="2107852"/>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flipH="1">
            <a:off x="9328029" y="-662818"/>
            <a:ext cx="2863971" cy="5790031"/>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to left - text to right">
    <p:spTree>
      <p:nvGrpSpPr>
        <p:cNvPr id="1" name=""/>
        <p:cNvGrpSpPr/>
        <p:nvPr/>
      </p:nvGrpSpPr>
      <p:grpSpPr>
        <a:xfrm>
          <a:off x="0" y="0"/>
          <a:ext cx="0" cy="0"/>
          <a:chOff x="0" y="0"/>
          <a:chExt cx="0" cy="0"/>
        </a:xfrm>
      </p:grpSpPr>
      <p:cxnSp>
        <p:nvCxnSpPr>
          <p:cNvPr id="16" name="Straight Connector 15"/>
          <p:cNvCxnSpPr/>
          <p:nvPr userDrawn="1"/>
        </p:nvCxnSpPr>
        <p:spPr>
          <a:xfrm flipH="1">
            <a:off x="609832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3" name="Text Placeholder 23"/>
          <p:cNvSpPr>
            <a:spLocks noGrp="1"/>
          </p:cNvSpPr>
          <p:nvPr>
            <p:ph type="body" sz="quarter" idx="16" hasCustomPrompt="1"/>
          </p:nvPr>
        </p:nvSpPr>
        <p:spPr>
          <a:xfrm>
            <a:off x="618214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4" name="Text Placeholder 25"/>
          <p:cNvSpPr>
            <a:spLocks noGrp="1"/>
          </p:cNvSpPr>
          <p:nvPr>
            <p:ph type="body" sz="quarter" idx="17" hasCustomPrompt="1"/>
          </p:nvPr>
        </p:nvSpPr>
        <p:spPr>
          <a:xfrm>
            <a:off x="618908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5"/>
          <p:cNvSpPr>
            <a:spLocks noGrp="1"/>
          </p:cNvSpPr>
          <p:nvPr>
            <p:ph type="pic" sz="quarter" idx="18"/>
          </p:nvPr>
        </p:nvSpPr>
        <p:spPr>
          <a:xfrm>
            <a:off x="13382" y="41325"/>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to left - photo to right">
    <p:spTree>
      <p:nvGrpSpPr>
        <p:cNvPr id="1" name=""/>
        <p:cNvGrpSpPr/>
        <p:nvPr/>
      </p:nvGrpSpPr>
      <p:grpSpPr>
        <a:xfrm>
          <a:off x="0" y="0"/>
          <a:ext cx="0" cy="0"/>
          <a:chOff x="0" y="0"/>
          <a:chExt cx="0" cy="0"/>
        </a:xfrm>
      </p:grpSpPr>
      <p:grpSp>
        <p:nvGrpSpPr>
          <p:cNvPr id="3" name="Group 2"/>
          <p:cNvGrpSpPr/>
          <p:nvPr userDrawn="1"/>
        </p:nvGrpSpPr>
        <p:grpSpPr>
          <a:xfrm flipH="1">
            <a:off x="8017800" y="4046220"/>
            <a:ext cx="2002617" cy="2399384"/>
            <a:chOff x="2195781" y="4090715"/>
            <a:chExt cx="2002617" cy="2399384"/>
          </a:xfrm>
        </p:grpSpPr>
        <p:sp>
          <p:nvSpPr>
            <p:cNvPr id="22" name="Triangle 21"/>
            <p:cNvSpPr/>
            <p:nvPr userDrawn="1"/>
          </p:nvSpPr>
          <p:spPr>
            <a:xfrm rot="5400000">
              <a:off x="2039031" y="4247465"/>
              <a:ext cx="2272878" cy="1959378"/>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iangle 22"/>
            <p:cNvSpPr/>
            <p:nvPr userDrawn="1"/>
          </p:nvSpPr>
          <p:spPr>
            <a:xfrm rot="5400000">
              <a:off x="2638162" y="6249595"/>
              <a:ext cx="258319" cy="222689"/>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5400000">
              <a:off x="3170704" y="5226357"/>
              <a:ext cx="1103819" cy="951569"/>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Picture Placeholder 5"/>
          <p:cNvSpPr>
            <a:spLocks noGrp="1"/>
          </p:cNvSpPr>
          <p:nvPr>
            <p:ph type="pic" sz="quarter" idx="18"/>
          </p:nvPr>
        </p:nvSpPr>
        <p:spPr>
          <a:xfrm flipH="1">
            <a:off x="6325641" y="4724"/>
            <a:ext cx="5850251" cy="6782936"/>
          </a:xfrm>
          <a:custGeom>
            <a:avLst/>
            <a:gdLst>
              <a:gd name="connsiteX0" fmla="*/ 0 w 5986463"/>
              <a:gd name="connsiteY0" fmla="*/ 3201988 h 6403975"/>
              <a:gd name="connsiteX1" fmla="*/ 1496616 w 5986463"/>
              <a:gd name="connsiteY1" fmla="*/ 1 h 6403975"/>
              <a:gd name="connsiteX2" fmla="*/ 4489847 w 5986463"/>
              <a:gd name="connsiteY2" fmla="*/ 1 h 6403975"/>
              <a:gd name="connsiteX3" fmla="*/ 5986463 w 5986463"/>
              <a:gd name="connsiteY3" fmla="*/ 3201988 h 6403975"/>
              <a:gd name="connsiteX4" fmla="*/ 4489847 w 5986463"/>
              <a:gd name="connsiteY4" fmla="*/ 6403974 h 6403975"/>
              <a:gd name="connsiteX5" fmla="*/ 1496616 w 5986463"/>
              <a:gd name="connsiteY5" fmla="*/ 6403974 h 6403975"/>
              <a:gd name="connsiteX6" fmla="*/ 0 w 5986463"/>
              <a:gd name="connsiteY6" fmla="*/ 3201988 h 6403975"/>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4489847 w 5863633"/>
              <a:gd name="connsiteY4" fmla="*/ 6403973 h 6403973"/>
              <a:gd name="connsiteX5" fmla="*/ 1496616 w 5863633"/>
              <a:gd name="connsiteY5" fmla="*/ 6403973 h 6403973"/>
              <a:gd name="connsiteX6" fmla="*/ 0 w 5863633"/>
              <a:gd name="connsiteY6" fmla="*/ 3201987 h 6403973"/>
              <a:gd name="connsiteX0" fmla="*/ 0 w 5863633"/>
              <a:gd name="connsiteY0" fmla="*/ 3201987 h 6403973"/>
              <a:gd name="connsiteX1" fmla="*/ 1496616 w 5863633"/>
              <a:gd name="connsiteY1" fmla="*/ 0 h 6403973"/>
              <a:gd name="connsiteX2" fmla="*/ 4489847 w 5863633"/>
              <a:gd name="connsiteY2" fmla="*/ 0 h 6403973"/>
              <a:gd name="connsiteX3" fmla="*/ 5863633 w 5863633"/>
              <a:gd name="connsiteY3" fmla="*/ 3242931 h 6403973"/>
              <a:gd name="connsiteX4" fmla="*/ 3452617 w 5863633"/>
              <a:gd name="connsiteY4" fmla="*/ 4643412 h 6403973"/>
              <a:gd name="connsiteX5" fmla="*/ 1496616 w 5863633"/>
              <a:gd name="connsiteY5" fmla="*/ 6403973 h 6403973"/>
              <a:gd name="connsiteX6" fmla="*/ 0 w 5863633"/>
              <a:gd name="connsiteY6" fmla="*/ 3201987 h 6403973"/>
              <a:gd name="connsiteX0" fmla="*/ 0 w 5863633"/>
              <a:gd name="connsiteY0" fmla="*/ 3201987 h 4643412"/>
              <a:gd name="connsiteX1" fmla="*/ 1496616 w 5863633"/>
              <a:gd name="connsiteY1" fmla="*/ 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0 w 5863633"/>
              <a:gd name="connsiteY0" fmla="*/ 3201987 h 4643412"/>
              <a:gd name="connsiteX1" fmla="*/ 391148 w 5863633"/>
              <a:gd name="connsiteY1" fmla="*/ 1705970 h 4643412"/>
              <a:gd name="connsiteX2" fmla="*/ 4489847 w 5863633"/>
              <a:gd name="connsiteY2" fmla="*/ 0 h 4643412"/>
              <a:gd name="connsiteX3" fmla="*/ 5863633 w 5863633"/>
              <a:gd name="connsiteY3" fmla="*/ 3242931 h 4643412"/>
              <a:gd name="connsiteX4" fmla="*/ 3452617 w 5863633"/>
              <a:gd name="connsiteY4" fmla="*/ 4643412 h 4643412"/>
              <a:gd name="connsiteX5" fmla="*/ 2206300 w 5863633"/>
              <a:gd name="connsiteY5" fmla="*/ 3961024 h 4643412"/>
              <a:gd name="connsiteX6" fmla="*/ 0 w 5863633"/>
              <a:gd name="connsiteY6" fmla="*/ 3201987 h 4643412"/>
              <a:gd name="connsiteX0" fmla="*/ 27562 w 5891195"/>
              <a:gd name="connsiteY0" fmla="*/ 3365760 h 4807185"/>
              <a:gd name="connsiteX1" fmla="*/ 418710 w 5891195"/>
              <a:gd name="connsiteY1" fmla="*/ 1869743 h 4807185"/>
              <a:gd name="connsiteX2" fmla="*/ 0 w 5891195"/>
              <a:gd name="connsiteY2" fmla="*/ 0 h 4807185"/>
              <a:gd name="connsiteX3" fmla="*/ 5891195 w 5891195"/>
              <a:gd name="connsiteY3" fmla="*/ 3406704 h 4807185"/>
              <a:gd name="connsiteX4" fmla="*/ 3480179 w 5891195"/>
              <a:gd name="connsiteY4" fmla="*/ 4807185 h 4807185"/>
              <a:gd name="connsiteX5" fmla="*/ 2233862 w 5891195"/>
              <a:gd name="connsiteY5" fmla="*/ 4124797 h 4807185"/>
              <a:gd name="connsiteX6" fmla="*/ 27562 w 5891195"/>
              <a:gd name="connsiteY6" fmla="*/ 3365760 h 4807185"/>
              <a:gd name="connsiteX0" fmla="*/ 2197556 w 5891195"/>
              <a:gd name="connsiteY0" fmla="*/ 5658584 h 5658584"/>
              <a:gd name="connsiteX1" fmla="*/ 418710 w 5891195"/>
              <a:gd name="connsiteY1" fmla="*/ 1869743 h 5658584"/>
              <a:gd name="connsiteX2" fmla="*/ 0 w 5891195"/>
              <a:gd name="connsiteY2" fmla="*/ 0 h 5658584"/>
              <a:gd name="connsiteX3" fmla="*/ 5891195 w 5891195"/>
              <a:gd name="connsiteY3" fmla="*/ 3406704 h 5658584"/>
              <a:gd name="connsiteX4" fmla="*/ 3480179 w 5891195"/>
              <a:gd name="connsiteY4" fmla="*/ 4807185 h 5658584"/>
              <a:gd name="connsiteX5" fmla="*/ 2233862 w 5891195"/>
              <a:gd name="connsiteY5" fmla="*/ 4124797 h 5658584"/>
              <a:gd name="connsiteX6" fmla="*/ 2197556 w 5891195"/>
              <a:gd name="connsiteY6" fmla="*/ 5658584 h 5658584"/>
              <a:gd name="connsiteX0" fmla="*/ 2197556 w 5891195"/>
              <a:gd name="connsiteY0" fmla="*/ 5658584 h 6769289"/>
              <a:gd name="connsiteX1" fmla="*/ 50221 w 5891195"/>
              <a:gd name="connsiteY1" fmla="*/ 6769289 h 6769289"/>
              <a:gd name="connsiteX2" fmla="*/ 0 w 5891195"/>
              <a:gd name="connsiteY2" fmla="*/ 0 h 6769289"/>
              <a:gd name="connsiteX3" fmla="*/ 5891195 w 5891195"/>
              <a:gd name="connsiteY3" fmla="*/ 3406704 h 6769289"/>
              <a:gd name="connsiteX4" fmla="*/ 3480179 w 5891195"/>
              <a:gd name="connsiteY4" fmla="*/ 4807185 h 6769289"/>
              <a:gd name="connsiteX5" fmla="*/ 2233862 w 5891195"/>
              <a:gd name="connsiteY5" fmla="*/ 4124797 h 6769289"/>
              <a:gd name="connsiteX6" fmla="*/ 2197556 w 5891195"/>
              <a:gd name="connsiteY6" fmla="*/ 5658584 h 6769289"/>
              <a:gd name="connsiteX0" fmla="*/ 2197556 w 5891195"/>
              <a:gd name="connsiteY0" fmla="*/ 5658584 h 6810232"/>
              <a:gd name="connsiteX1" fmla="*/ 50221 w 5891195"/>
              <a:gd name="connsiteY1" fmla="*/ 6810232 h 6810232"/>
              <a:gd name="connsiteX2" fmla="*/ 0 w 5891195"/>
              <a:gd name="connsiteY2" fmla="*/ 0 h 6810232"/>
              <a:gd name="connsiteX3" fmla="*/ 5891195 w 5891195"/>
              <a:gd name="connsiteY3" fmla="*/ 3406704 h 6810232"/>
              <a:gd name="connsiteX4" fmla="*/ 3480179 w 5891195"/>
              <a:gd name="connsiteY4" fmla="*/ 4807185 h 6810232"/>
              <a:gd name="connsiteX5" fmla="*/ 2233862 w 5891195"/>
              <a:gd name="connsiteY5" fmla="*/ 4124797 h 6810232"/>
              <a:gd name="connsiteX6" fmla="*/ 2197556 w 5891195"/>
              <a:gd name="connsiteY6" fmla="*/ 5658584 h 6810232"/>
              <a:gd name="connsiteX0" fmla="*/ 2156612 w 5850251"/>
              <a:gd name="connsiteY0" fmla="*/ 5631288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631288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1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79271 w 5850251"/>
              <a:gd name="connsiteY5" fmla="*/ 4138444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220214 w 5850251"/>
              <a:gd name="connsiteY5" fmla="*/ 4083853 h 6782936"/>
              <a:gd name="connsiteX6" fmla="*/ 2156612 w 5850251"/>
              <a:gd name="connsiteY6" fmla="*/ 5549402 h 6782936"/>
              <a:gd name="connsiteX0" fmla="*/ 2156612 w 5850251"/>
              <a:gd name="connsiteY0" fmla="*/ 5549402 h 6782936"/>
              <a:gd name="connsiteX1" fmla="*/ 9277 w 5850251"/>
              <a:gd name="connsiteY1" fmla="*/ 6782936 h 6782936"/>
              <a:gd name="connsiteX2" fmla="*/ 0 w 5850251"/>
              <a:gd name="connsiteY2" fmla="*/ 0 h 6782936"/>
              <a:gd name="connsiteX3" fmla="*/ 5850251 w 5850251"/>
              <a:gd name="connsiteY3" fmla="*/ 3379408 h 6782936"/>
              <a:gd name="connsiteX4" fmla="*/ 3439235 w 5850251"/>
              <a:gd name="connsiteY4" fmla="*/ 4779889 h 6782936"/>
              <a:gd name="connsiteX5" fmla="*/ 2192918 w 5850251"/>
              <a:gd name="connsiteY5" fmla="*/ 4097500 h 6782936"/>
              <a:gd name="connsiteX6" fmla="*/ 2156612 w 5850251"/>
              <a:gd name="connsiteY6" fmla="*/ 5549402 h 678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0251" h="6782936">
                <a:moveTo>
                  <a:pt x="2156612" y="5549402"/>
                </a:moveTo>
                <a:lnTo>
                  <a:pt x="9277" y="6782936"/>
                </a:lnTo>
                <a:cubicBezTo>
                  <a:pt x="6185" y="4521957"/>
                  <a:pt x="3092" y="2260979"/>
                  <a:pt x="0" y="0"/>
                </a:cubicBezTo>
                <a:lnTo>
                  <a:pt x="5850251" y="3379408"/>
                </a:lnTo>
                <a:lnTo>
                  <a:pt x="3439235" y="4779889"/>
                </a:lnTo>
                <a:lnTo>
                  <a:pt x="2192918" y="4097500"/>
                </a:lnTo>
                <a:lnTo>
                  <a:pt x="2156612" y="5549402"/>
                </a:lnTo>
                <a:close/>
              </a:path>
            </a:pathLst>
          </a:custGeom>
          <a:noFill/>
          <a:ln>
            <a:noFill/>
          </a:ln>
        </p:spPr>
        <p:txBody>
          <a:bodyPr/>
          <a:lstStyle>
            <a:lvl1pPr>
              <a:defRPr sz="24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cxnSp>
        <p:nvCxnSpPr>
          <p:cNvPr id="14" name="Straight Connector 13"/>
          <p:cNvCxnSpPr/>
          <p:nvPr userDrawn="1"/>
        </p:nvCxnSpPr>
        <p:spPr>
          <a:xfrm flipH="1">
            <a:off x="733043" y="1808079"/>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16" hasCustomPrompt="1"/>
          </p:nvPr>
        </p:nvSpPr>
        <p:spPr>
          <a:xfrm>
            <a:off x="816856" y="915852"/>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7" hasCustomPrompt="1"/>
          </p:nvPr>
        </p:nvSpPr>
        <p:spPr>
          <a:xfrm>
            <a:off x="823804" y="2049331"/>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0"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with quote box on left - BLUE">
    <p:spTree>
      <p:nvGrpSpPr>
        <p:cNvPr id="1" name=""/>
        <p:cNvGrpSpPr/>
        <p:nvPr/>
      </p:nvGrpSpPr>
      <p:grpSpPr>
        <a:xfrm>
          <a:off x="0" y="0"/>
          <a:ext cx="0" cy="0"/>
          <a:chOff x="0" y="0"/>
          <a:chExt cx="0" cy="0"/>
        </a:xfrm>
      </p:grpSpPr>
      <p:sp>
        <p:nvSpPr>
          <p:cNvPr id="17" name="Triangle 16"/>
          <p:cNvSpPr/>
          <p:nvPr userDrawn="1"/>
        </p:nvSpPr>
        <p:spPr>
          <a:xfrm rot="5400000">
            <a:off x="-472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3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0" name="Triangle 19"/>
          <p:cNvSpPr/>
          <p:nvPr userDrawn="1"/>
        </p:nvSpPr>
        <p:spPr>
          <a:xfrm rot="5400000">
            <a:off x="3611100"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iangle 20"/>
          <p:cNvSpPr/>
          <p:nvPr userDrawn="1"/>
        </p:nvSpPr>
        <p:spPr>
          <a:xfrm rot="5400000">
            <a:off x="1688982"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1" name="Picture 30"/>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35"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with quote box on left - PINK">
    <p:spTree>
      <p:nvGrpSpPr>
        <p:cNvPr id="1" name=""/>
        <p:cNvGrpSpPr/>
        <p:nvPr/>
      </p:nvGrpSpPr>
      <p:grpSpPr>
        <a:xfrm>
          <a:off x="0" y="0"/>
          <a:ext cx="0" cy="0"/>
          <a:chOff x="0" y="0"/>
          <a:chExt cx="0" cy="0"/>
        </a:xfrm>
      </p:grpSpPr>
      <p:cxnSp>
        <p:nvCxnSpPr>
          <p:cNvPr id="18" name="Straight Connector 17"/>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9"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0"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riangle 20"/>
          <p:cNvSpPr/>
          <p:nvPr userDrawn="1"/>
        </p:nvSpPr>
        <p:spPr>
          <a:xfrm rot="5400000">
            <a:off x="-472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5" name="Triangle 24"/>
          <p:cNvSpPr/>
          <p:nvPr userDrawn="1"/>
        </p:nvSpPr>
        <p:spPr>
          <a:xfrm rot="5400000">
            <a:off x="3611100"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5400000">
            <a:off x="1688982"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8" name="Picture 2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9"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with quote box on left - ORANGE">
    <p:spTree>
      <p:nvGrpSpPr>
        <p:cNvPr id="1" name=""/>
        <p:cNvGrpSpPr/>
        <p:nvPr/>
      </p:nvGrpSpPr>
      <p:grpSpPr>
        <a:xfrm>
          <a:off x="0" y="0"/>
          <a:ext cx="0" cy="0"/>
          <a:chOff x="0" y="0"/>
          <a:chExt cx="0" cy="0"/>
        </a:xfrm>
      </p:grpSpPr>
      <p:cxnSp>
        <p:nvCxnSpPr>
          <p:cNvPr id="16" name="Straight Connector 15"/>
          <p:cNvCxnSpPr/>
          <p:nvPr userDrawn="1"/>
        </p:nvCxnSpPr>
        <p:spPr>
          <a:xfrm flipH="1">
            <a:off x="6234807" y="1711826"/>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p:ph type="body" sz="quarter" idx="16" hasCustomPrompt="1"/>
          </p:nvPr>
        </p:nvSpPr>
        <p:spPr>
          <a:xfrm>
            <a:off x="6318620" y="819599"/>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p:ph type="body" sz="quarter" idx="17" hasCustomPrompt="1"/>
          </p:nvPr>
        </p:nvSpPr>
        <p:spPr>
          <a:xfrm>
            <a:off x="6325568" y="1953078"/>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Triangle 18"/>
          <p:cNvSpPr/>
          <p:nvPr userDrawn="1"/>
        </p:nvSpPr>
        <p:spPr>
          <a:xfrm rot="5400000">
            <a:off x="-472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23"/>
          <p:cNvSpPr>
            <a:spLocks noGrp="1"/>
          </p:cNvSpPr>
          <p:nvPr>
            <p:ph type="body" sz="quarter" idx="14" hasCustomPrompt="1"/>
          </p:nvPr>
        </p:nvSpPr>
        <p:spPr>
          <a:xfrm>
            <a:off x="3251976" y="3722346"/>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1" name="Text Placeholder 23"/>
          <p:cNvSpPr>
            <a:spLocks noGrp="1"/>
          </p:cNvSpPr>
          <p:nvPr>
            <p:ph type="body" sz="quarter" idx="15" hasCustomPrompt="1"/>
          </p:nvPr>
        </p:nvSpPr>
        <p:spPr>
          <a:xfrm>
            <a:off x="181577" y="1309901"/>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2" name="Text Placeholder 23"/>
          <p:cNvSpPr>
            <a:spLocks noGrp="1"/>
          </p:cNvSpPr>
          <p:nvPr>
            <p:ph type="body" sz="quarter" idx="13" hasCustomPrompt="1"/>
          </p:nvPr>
        </p:nvSpPr>
        <p:spPr>
          <a:xfrm>
            <a:off x="318542" y="1549036"/>
            <a:ext cx="3579566" cy="2846046"/>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3" name="Triangle 22"/>
          <p:cNvSpPr/>
          <p:nvPr userDrawn="1"/>
        </p:nvSpPr>
        <p:spPr>
          <a:xfrm rot="5400000">
            <a:off x="3611100"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riangle 23"/>
          <p:cNvSpPr/>
          <p:nvPr userDrawn="1"/>
        </p:nvSpPr>
        <p:spPr>
          <a:xfrm rot="5400000">
            <a:off x="1688982"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6" name="Picture 2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quote box on right - BLUE">
    <p:spTree>
      <p:nvGrpSpPr>
        <p:cNvPr id="1" name=""/>
        <p:cNvGrpSpPr/>
        <p:nvPr/>
      </p:nvGrpSpPr>
      <p:grpSpPr>
        <a:xfrm>
          <a:off x="0" y="0"/>
          <a:ext cx="0" cy="0"/>
          <a:chOff x="0" y="0"/>
          <a:chExt cx="0" cy="0"/>
        </a:xfrm>
      </p:grpSpPr>
      <p:sp>
        <p:nvSpPr>
          <p:cNvPr id="21" name="Triangle 20"/>
          <p:cNvSpPr/>
          <p:nvPr userDrawn="1"/>
        </p:nvSpPr>
        <p:spPr>
          <a:xfrm rot="16200000" flipH="1">
            <a:off x="5806965" y="472965"/>
            <a:ext cx="6858000" cy="5912069"/>
          </a:xfrm>
          <a:prstGeom prst="triangle">
            <a:avLst/>
          </a:pr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p:cNvSpPr/>
          <p:nvPr userDrawn="1"/>
        </p:nvSpPr>
        <p:spPr>
          <a:xfrm rot="16200000" flipH="1">
            <a:off x="8094567" y="4661446"/>
            <a:ext cx="486333" cy="419253"/>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iangle 25"/>
          <p:cNvSpPr/>
          <p:nvPr userDrawn="1"/>
        </p:nvSpPr>
        <p:spPr>
          <a:xfrm rot="16200000" flipH="1">
            <a:off x="8424875" y="465280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7" name="Text Placeholder 23"/>
          <p:cNvSpPr>
            <a:spLocks noGrp="1"/>
          </p:cNvSpPr>
          <p:nvPr userDrawn="1">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18" name="Text Placeholder 25"/>
          <p:cNvSpPr>
            <a:spLocks noGrp="1"/>
          </p:cNvSpPr>
          <p:nvPr userDrawn="1">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2" name="Text Placeholder 23"/>
          <p:cNvSpPr>
            <a:spLocks noGrp="1"/>
          </p:cNvSpPr>
          <p:nvPr userDrawn="1">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3" name="Text Placeholder 23"/>
          <p:cNvSpPr>
            <a:spLocks noGrp="1"/>
          </p:cNvSpPr>
          <p:nvPr userDrawn="1">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4" name="Text Placeholder 23"/>
          <p:cNvSpPr>
            <a:spLocks noGrp="1"/>
          </p:cNvSpPr>
          <p:nvPr userDrawn="1">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424669" y="528535"/>
            <a:ext cx="566641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AMBITION TO EMPLOY </a:t>
            </a:r>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11" name="Rectangle 10"/>
          <p:cNvSpPr/>
          <p:nvPr userDrawn="1"/>
        </p:nvSpPr>
        <p:spPr>
          <a:xfrm>
            <a:off x="7093974" y="1633466"/>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12" name="Rectangle 11"/>
          <p:cNvSpPr/>
          <p:nvPr userDrawn="1"/>
        </p:nvSpPr>
        <p:spPr>
          <a:xfrm>
            <a:off x="424669" y="3172202"/>
            <a:ext cx="5489434" cy="2492990"/>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AMBITION TO EMPLOY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3" name="Straight Connector 12"/>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with quote box on right - PINK">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with quote box on right - ORANGE">
    <p:spTree>
      <p:nvGrpSpPr>
        <p:cNvPr id="1" name=""/>
        <p:cNvGrpSpPr/>
        <p:nvPr/>
      </p:nvGrpSpPr>
      <p:grpSpPr>
        <a:xfrm>
          <a:off x="0" y="0"/>
          <a:ext cx="0" cy="0"/>
          <a:chOff x="0" y="0"/>
          <a:chExt cx="0" cy="0"/>
        </a:xfrm>
      </p:grpSpPr>
      <p:sp>
        <p:nvSpPr>
          <p:cNvPr id="16" name="Triangle 15"/>
          <p:cNvSpPr/>
          <p:nvPr userDrawn="1"/>
        </p:nvSpPr>
        <p:spPr>
          <a:xfrm rot="16200000" flipH="1">
            <a:off x="5806965" y="472965"/>
            <a:ext cx="6858000" cy="5912069"/>
          </a:xfrm>
          <a:prstGeom prst="triangle">
            <a:avLst/>
          </a:pr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6200000" flipH="1">
            <a:off x="8094567" y="4661446"/>
            <a:ext cx="486333" cy="419253"/>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17"/>
          <p:cNvSpPr/>
          <p:nvPr userDrawn="1"/>
        </p:nvSpPr>
        <p:spPr>
          <a:xfrm rot="16200000" flipH="1">
            <a:off x="8424875" y="465280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userDrawn="1"/>
        </p:nvCxnSpPr>
        <p:spPr>
          <a:xfrm flipH="1">
            <a:off x="286659" y="1724532"/>
            <a:ext cx="5377589"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0" name="Text Placeholder 23"/>
          <p:cNvSpPr>
            <a:spLocks noGrp="1"/>
          </p:cNvSpPr>
          <p:nvPr>
            <p:ph type="body" sz="quarter" idx="16" hasCustomPrompt="1"/>
          </p:nvPr>
        </p:nvSpPr>
        <p:spPr>
          <a:xfrm>
            <a:off x="370472" y="832305"/>
            <a:ext cx="5279028"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1" name="Text Placeholder 25"/>
          <p:cNvSpPr>
            <a:spLocks noGrp="1"/>
          </p:cNvSpPr>
          <p:nvPr>
            <p:ph type="body" sz="quarter" idx="17" hasCustomPrompt="1"/>
          </p:nvPr>
        </p:nvSpPr>
        <p:spPr>
          <a:xfrm>
            <a:off x="377420" y="1965784"/>
            <a:ext cx="5273104" cy="3947440"/>
          </a:xfrm>
        </p:spPr>
        <p:txBody>
          <a:bodyPr>
            <a:noAutofit/>
          </a:bodyPr>
          <a:lstStyle>
            <a:lvl1pPr marL="0" indent="0" algn="ctr">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2"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
        <p:nvSpPr>
          <p:cNvPr id="24" name="Text Placeholder 23"/>
          <p:cNvSpPr>
            <a:spLocks noGrp="1"/>
          </p:cNvSpPr>
          <p:nvPr>
            <p:ph type="body" sz="quarter" idx="14" hasCustomPrompt="1"/>
          </p:nvPr>
        </p:nvSpPr>
        <p:spPr>
          <a:xfrm>
            <a:off x="11417089" y="4099412"/>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5" name="Text Placeholder 23"/>
          <p:cNvSpPr>
            <a:spLocks noGrp="1"/>
          </p:cNvSpPr>
          <p:nvPr>
            <p:ph type="body" sz="quarter" idx="15" hasCustomPrompt="1"/>
          </p:nvPr>
        </p:nvSpPr>
        <p:spPr>
          <a:xfrm>
            <a:off x="8434284" y="2109686"/>
            <a:ext cx="1107922" cy="987475"/>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26" name="Text Placeholder 23"/>
          <p:cNvSpPr>
            <a:spLocks noGrp="1"/>
          </p:cNvSpPr>
          <p:nvPr>
            <p:ph type="body" sz="quarter" idx="13" hasCustomPrompt="1"/>
          </p:nvPr>
        </p:nvSpPr>
        <p:spPr>
          <a:xfrm>
            <a:off x="8474400" y="2109686"/>
            <a:ext cx="3579566" cy="2547715"/>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Top - Text Bottom -  BLUE">
    <p:spTree>
      <p:nvGrpSpPr>
        <p:cNvPr id="1" name=""/>
        <p:cNvGrpSpPr/>
        <p:nvPr/>
      </p:nvGrpSpPr>
      <p:grpSpPr>
        <a:xfrm>
          <a:off x="0" y="0"/>
          <a:ext cx="0" cy="0"/>
          <a:chOff x="0" y="0"/>
          <a:chExt cx="0" cy="0"/>
        </a:xfrm>
      </p:grpSpPr>
      <p:cxnSp>
        <p:nvCxnSpPr>
          <p:cNvPr id="24" name="Straight Connector 2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7"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0" name="Triangle 9"/>
          <p:cNvSpPr/>
          <p:nvPr userDrawn="1"/>
        </p:nvSpPr>
        <p:spPr>
          <a:xfrm rot="5400000">
            <a:off x="8419982" y="1460598"/>
            <a:ext cx="2078143" cy="1791504"/>
          </a:xfrm>
          <a:prstGeom prst="triangle">
            <a:avLst/>
          </a:prstGeom>
          <a:solidFill>
            <a:srgbClr val="2E95D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13" name="Triangle 12"/>
          <p:cNvSpPr/>
          <p:nvPr userDrawn="1"/>
        </p:nvSpPr>
        <p:spPr>
          <a:xfrm rot="5400000">
            <a:off x="9645114" y="2401075"/>
            <a:ext cx="648509" cy="559060"/>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Top - Text Bottom -  PINK">
    <p:spTree>
      <p:nvGrpSpPr>
        <p:cNvPr id="1" name=""/>
        <p:cNvGrpSpPr/>
        <p:nvPr/>
      </p:nvGrpSpPr>
      <p:grpSpPr>
        <a:xfrm>
          <a:off x="0" y="0"/>
          <a:ext cx="0" cy="0"/>
          <a:chOff x="0" y="0"/>
          <a:chExt cx="0" cy="0"/>
        </a:xfrm>
      </p:grpSpPr>
      <p:cxnSp>
        <p:nvCxnSpPr>
          <p:cNvPr id="14" name="Straight Connector 13"/>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5"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16"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17"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8" name="Picture 1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9" name="Triangle 18"/>
          <p:cNvSpPr/>
          <p:nvPr userDrawn="1"/>
        </p:nvSpPr>
        <p:spPr>
          <a:xfrm rot="5400000">
            <a:off x="8419982" y="1460598"/>
            <a:ext cx="2078143" cy="1791504"/>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1" name="Triangle 20"/>
          <p:cNvSpPr/>
          <p:nvPr userDrawn="1"/>
        </p:nvSpPr>
        <p:spPr>
          <a:xfrm rot="5400000">
            <a:off x="9645114" y="2401075"/>
            <a:ext cx="648509" cy="559060"/>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Top - Text Bottom -  ORANGE">
    <p:spTree>
      <p:nvGrpSpPr>
        <p:cNvPr id="1" name=""/>
        <p:cNvGrpSpPr/>
        <p:nvPr/>
      </p:nvGrpSpPr>
      <p:grpSpPr>
        <a:xfrm>
          <a:off x="0" y="0"/>
          <a:ext cx="0" cy="0"/>
          <a:chOff x="0" y="0"/>
          <a:chExt cx="0" cy="0"/>
        </a:xfrm>
      </p:grpSpPr>
      <p:cxnSp>
        <p:nvCxnSpPr>
          <p:cNvPr id="15" name="Straight Connector 14"/>
          <p:cNvCxnSpPr/>
          <p:nvPr userDrawn="1"/>
        </p:nvCxnSpPr>
        <p:spPr>
          <a:xfrm flipH="1">
            <a:off x="332508" y="4735058"/>
            <a:ext cx="11628648"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1" name="Text Placeholder 84"/>
          <p:cNvSpPr>
            <a:spLocks noGrp="1"/>
          </p:cNvSpPr>
          <p:nvPr>
            <p:ph type="body" sz="quarter" idx="25" hasCustomPrompt="1"/>
          </p:nvPr>
        </p:nvSpPr>
        <p:spPr>
          <a:xfrm>
            <a:off x="332508" y="4905084"/>
            <a:ext cx="11545518" cy="633861"/>
          </a:xfrm>
        </p:spPr>
        <p:txBody>
          <a:bodyPr anchor="ctr">
            <a:normAutofit/>
          </a:bodyPr>
          <a:lstStyle>
            <a:lvl1pPr marL="0" indent="0" algn="ctr">
              <a:buNone/>
              <a:defRPr sz="3000">
                <a:solidFill>
                  <a:srgbClr val="6D6E6C"/>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2" name="Text Placeholder 74"/>
          <p:cNvSpPr>
            <a:spLocks noGrp="1"/>
          </p:cNvSpPr>
          <p:nvPr>
            <p:ph type="body" sz="quarter" idx="20" hasCustomPrompt="1"/>
          </p:nvPr>
        </p:nvSpPr>
        <p:spPr>
          <a:xfrm>
            <a:off x="332508" y="3935049"/>
            <a:ext cx="11545518" cy="629984"/>
          </a:xfrm>
        </p:spPr>
        <p:txBody>
          <a:bodyPr>
            <a:noAutofit/>
          </a:bodyPr>
          <a:lstStyle>
            <a:lvl1pPr marL="0" indent="0" algn="ctr">
              <a:buNone/>
              <a:defRPr sz="3600">
                <a:solidFill>
                  <a:srgbClr val="6D6E6C"/>
                </a:solidFill>
                <a:latin typeface="+mj-lt"/>
              </a:defRPr>
            </a:lvl1pPr>
            <a:lvl2pPr>
              <a:defRPr sz="3600"/>
            </a:lvl2pPr>
            <a:lvl3pPr>
              <a:defRPr sz="3600"/>
            </a:lvl3pPr>
            <a:lvl4pPr>
              <a:defRPr sz="3600"/>
            </a:lvl4pPr>
            <a:lvl5pPr>
              <a:defRPr sz="3600"/>
            </a:lvl5pPr>
          </a:lstStyle>
          <a:p>
            <a:pPr lvl="0"/>
            <a:r>
              <a:rPr lang="en-US" dirty="0"/>
              <a:t>TITLE</a:t>
            </a:r>
          </a:p>
        </p:txBody>
      </p:sp>
      <p:sp>
        <p:nvSpPr>
          <p:cNvPr id="25"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26" name="Picture 2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7" name="Triangle 26"/>
          <p:cNvSpPr/>
          <p:nvPr userDrawn="1"/>
        </p:nvSpPr>
        <p:spPr>
          <a:xfrm rot="5400000">
            <a:off x="8419982" y="1460598"/>
            <a:ext cx="2078143" cy="1791504"/>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sp>
        <p:nvSpPr>
          <p:cNvPr id="28" name="Picture Placeholder 3"/>
          <p:cNvSpPr>
            <a:spLocks noGrp="1"/>
          </p:cNvSpPr>
          <p:nvPr>
            <p:ph type="pic" sz="quarter" idx="27"/>
          </p:nvPr>
        </p:nvSpPr>
        <p:spPr>
          <a:xfrm>
            <a:off x="9267" y="-1972"/>
            <a:ext cx="12186838" cy="3804275"/>
          </a:xfrm>
          <a:custGeom>
            <a:avLst/>
            <a:gdLst>
              <a:gd name="connsiteX0" fmla="*/ 0 w 12192000"/>
              <a:gd name="connsiteY0" fmla="*/ 0 h 3797275"/>
              <a:gd name="connsiteX1" fmla="*/ 11559108 w 12192000"/>
              <a:gd name="connsiteY1" fmla="*/ 0 h 3797275"/>
              <a:gd name="connsiteX2" fmla="*/ 12192000 w 12192000"/>
              <a:gd name="connsiteY2" fmla="*/ 632892 h 3797275"/>
              <a:gd name="connsiteX3" fmla="*/ 12192000 w 12192000"/>
              <a:gd name="connsiteY3" fmla="*/ 3797275 h 3797275"/>
              <a:gd name="connsiteX4" fmla="*/ 12192000 w 12192000"/>
              <a:gd name="connsiteY4" fmla="*/ 3797275 h 3797275"/>
              <a:gd name="connsiteX5" fmla="*/ 632892 w 12192000"/>
              <a:gd name="connsiteY5" fmla="*/ 3797275 h 3797275"/>
              <a:gd name="connsiteX6" fmla="*/ 0 w 12192000"/>
              <a:gd name="connsiteY6" fmla="*/ 3164383 h 3797275"/>
              <a:gd name="connsiteX7" fmla="*/ 0 w 12192000"/>
              <a:gd name="connsiteY7" fmla="*/ 0 h 3797275"/>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632892 w 12192000"/>
              <a:gd name="connsiteY5" fmla="*/ 3797275 h 3824783"/>
              <a:gd name="connsiteX6" fmla="*/ 6045200 w 12192000"/>
              <a:gd name="connsiteY6" fmla="*/ 3824783 h 3824783"/>
              <a:gd name="connsiteX7" fmla="*/ 0 w 12192000"/>
              <a:gd name="connsiteY7" fmla="*/ 0 h 3824783"/>
              <a:gd name="connsiteX0" fmla="*/ 0 w 12192000"/>
              <a:gd name="connsiteY0" fmla="*/ 0 h 3824783"/>
              <a:gd name="connsiteX1" fmla="*/ 11559108 w 12192000"/>
              <a:gd name="connsiteY1" fmla="*/ 0 h 3824783"/>
              <a:gd name="connsiteX2" fmla="*/ 12192000 w 12192000"/>
              <a:gd name="connsiteY2" fmla="*/ 632892 h 3824783"/>
              <a:gd name="connsiteX3" fmla="*/ 12192000 w 12192000"/>
              <a:gd name="connsiteY3" fmla="*/ 3797275 h 3824783"/>
              <a:gd name="connsiteX4" fmla="*/ 12192000 w 12192000"/>
              <a:gd name="connsiteY4" fmla="*/ 3797275 h 3824783"/>
              <a:gd name="connsiteX5" fmla="*/ 8100492 w 12192000"/>
              <a:gd name="connsiteY5" fmla="*/ 2705075 h 3824783"/>
              <a:gd name="connsiteX6" fmla="*/ 6045200 w 12192000"/>
              <a:gd name="connsiteY6" fmla="*/ 3824783 h 3824783"/>
              <a:gd name="connsiteX7" fmla="*/ 0 w 12192000"/>
              <a:gd name="connsiteY7" fmla="*/ 0 h 38247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100492 w 12192000"/>
              <a:gd name="connsiteY5" fmla="*/ 27050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12192000 w 12192000"/>
              <a:gd name="connsiteY4" fmla="*/ 37972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610600 w 12192000"/>
              <a:gd name="connsiteY4" fmla="*/ 14350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1559108 w 12192000"/>
              <a:gd name="connsiteY1" fmla="*/ 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2192000 w 12192000"/>
              <a:gd name="connsiteY3" fmla="*/ 37972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92000"/>
              <a:gd name="connsiteY0" fmla="*/ 0 h 3812083"/>
              <a:gd name="connsiteX1" fmla="*/ 12168708 w 12192000"/>
              <a:gd name="connsiteY1" fmla="*/ 12700 h 3812083"/>
              <a:gd name="connsiteX2" fmla="*/ 12192000 w 12192000"/>
              <a:gd name="connsiteY2" fmla="*/ 632892 h 3812083"/>
              <a:gd name="connsiteX3" fmla="*/ 11328400 w 12192000"/>
              <a:gd name="connsiteY3" fmla="*/ 3225775 h 3812083"/>
              <a:gd name="connsiteX4" fmla="*/ 8559800 w 12192000"/>
              <a:gd name="connsiteY4" fmla="*/ 1320775 h 3812083"/>
              <a:gd name="connsiteX5" fmla="*/ 8519592 w 12192000"/>
              <a:gd name="connsiteY5" fmla="*/ 2285975 h 3812083"/>
              <a:gd name="connsiteX6" fmla="*/ 6083300 w 12192000"/>
              <a:gd name="connsiteY6" fmla="*/ 3812083 h 3812083"/>
              <a:gd name="connsiteX7" fmla="*/ 0 w 12192000"/>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11328400 w 12168708"/>
              <a:gd name="connsiteY3" fmla="*/ 32257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19592 w 12168708"/>
              <a:gd name="connsiteY5" fmla="*/ 2285975 h 3812083"/>
              <a:gd name="connsiteX6" fmla="*/ 6083300 w 12168708"/>
              <a:gd name="connsiteY6" fmla="*/ 3812083 h 3812083"/>
              <a:gd name="connsiteX7" fmla="*/ 0 w 12168708"/>
              <a:gd name="connsiteY7" fmla="*/ 0 h 3812083"/>
              <a:gd name="connsiteX0" fmla="*/ 0 w 12168708"/>
              <a:gd name="connsiteY0" fmla="*/ 0 h 3812083"/>
              <a:gd name="connsiteX1" fmla="*/ 12168708 w 12168708"/>
              <a:gd name="connsiteY1" fmla="*/ 12700 h 3812083"/>
              <a:gd name="connsiteX2" fmla="*/ 9702800 w 12168708"/>
              <a:gd name="connsiteY2" fmla="*/ 1534592 h 3812083"/>
              <a:gd name="connsiteX3" fmla="*/ 9334500 w 12168708"/>
              <a:gd name="connsiteY3" fmla="*/ 1790675 h 3812083"/>
              <a:gd name="connsiteX4" fmla="*/ 8559800 w 12168708"/>
              <a:gd name="connsiteY4" fmla="*/ 1320775 h 3812083"/>
              <a:gd name="connsiteX5" fmla="*/ 8548931 w 12168708"/>
              <a:gd name="connsiteY5" fmla="*/ 2266416 h 3812083"/>
              <a:gd name="connsiteX6" fmla="*/ 6083300 w 12168708"/>
              <a:gd name="connsiteY6" fmla="*/ 3812083 h 3812083"/>
              <a:gd name="connsiteX7" fmla="*/ 0 w 12168708"/>
              <a:gd name="connsiteY7" fmla="*/ 0 h 3812083"/>
              <a:gd name="connsiteX0" fmla="*/ 0 w 12168708"/>
              <a:gd name="connsiteY0" fmla="*/ 0 h 3802304"/>
              <a:gd name="connsiteX1" fmla="*/ 12168708 w 12168708"/>
              <a:gd name="connsiteY1" fmla="*/ 12700 h 3802304"/>
              <a:gd name="connsiteX2" fmla="*/ 9702800 w 12168708"/>
              <a:gd name="connsiteY2" fmla="*/ 1534592 h 3802304"/>
              <a:gd name="connsiteX3" fmla="*/ 9334500 w 12168708"/>
              <a:gd name="connsiteY3" fmla="*/ 179067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59800 w 12168708"/>
              <a:gd name="connsiteY4" fmla="*/ 132077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94029 w 12168708"/>
              <a:gd name="connsiteY4" fmla="*/ 1535928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54059 w 12168708"/>
              <a:gd name="connsiteY3" fmla="*/ 177600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5644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9702800 w 12168708"/>
              <a:gd name="connsiteY2" fmla="*/ 1534592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2168708"/>
              <a:gd name="connsiteY0" fmla="*/ 0 h 3802304"/>
              <a:gd name="connsiteX1" fmla="*/ 12168708 w 12168708"/>
              <a:gd name="connsiteY1" fmla="*/ 12700 h 3802304"/>
              <a:gd name="connsiteX2" fmla="*/ 11859219 w 12168708"/>
              <a:gd name="connsiteY2" fmla="*/ 160547 h 3802304"/>
              <a:gd name="connsiteX3" fmla="*/ 9344279 w 12168708"/>
              <a:gd name="connsiteY3" fmla="*/ 1771115 h 3802304"/>
              <a:gd name="connsiteX4" fmla="*/ 8564690 w 12168708"/>
              <a:gd name="connsiteY4" fmla="*/ 1325665 h 3802304"/>
              <a:gd name="connsiteX5" fmla="*/ 8548931 w 12168708"/>
              <a:gd name="connsiteY5" fmla="*/ 2266416 h 3802304"/>
              <a:gd name="connsiteX6" fmla="*/ 6063741 w 12168708"/>
              <a:gd name="connsiteY6" fmla="*/ 3802304 h 3802304"/>
              <a:gd name="connsiteX7" fmla="*/ 0 w 12168708"/>
              <a:gd name="connsiteY7" fmla="*/ 0 h 3802304"/>
              <a:gd name="connsiteX0" fmla="*/ 0 w 11914437"/>
              <a:gd name="connsiteY0" fmla="*/ 0 h 3802304"/>
              <a:gd name="connsiteX1" fmla="*/ 11914437 w 11914437"/>
              <a:gd name="connsiteY1" fmla="*/ 17589 h 3802304"/>
              <a:gd name="connsiteX2" fmla="*/ 11859219 w 11914437"/>
              <a:gd name="connsiteY2" fmla="*/ 160547 h 3802304"/>
              <a:gd name="connsiteX3" fmla="*/ 9344279 w 11914437"/>
              <a:gd name="connsiteY3" fmla="*/ 1771115 h 3802304"/>
              <a:gd name="connsiteX4" fmla="*/ 8564690 w 11914437"/>
              <a:gd name="connsiteY4" fmla="*/ 1325665 h 3802304"/>
              <a:gd name="connsiteX5" fmla="*/ 8548931 w 11914437"/>
              <a:gd name="connsiteY5" fmla="*/ 2266416 h 3802304"/>
              <a:gd name="connsiteX6" fmla="*/ 6063741 w 11914437"/>
              <a:gd name="connsiteY6" fmla="*/ 3802304 h 3802304"/>
              <a:gd name="connsiteX7" fmla="*/ 0 w 11914437"/>
              <a:gd name="connsiteY7" fmla="*/ 0 h 3802304"/>
              <a:gd name="connsiteX0" fmla="*/ 0 w 12186838"/>
              <a:gd name="connsiteY0" fmla="*/ 818 h 3803122"/>
              <a:gd name="connsiteX1" fmla="*/ 11914437 w 12186838"/>
              <a:gd name="connsiteY1" fmla="*/ 18407 h 3803122"/>
              <a:gd name="connsiteX2" fmla="*/ 12186838 w 12186838"/>
              <a:gd name="connsiteY2" fmla="*/ 0 h 3803122"/>
              <a:gd name="connsiteX3" fmla="*/ 9344279 w 12186838"/>
              <a:gd name="connsiteY3" fmla="*/ 1771933 h 3803122"/>
              <a:gd name="connsiteX4" fmla="*/ 8564690 w 12186838"/>
              <a:gd name="connsiteY4" fmla="*/ 1326483 h 3803122"/>
              <a:gd name="connsiteX5" fmla="*/ 8548931 w 12186838"/>
              <a:gd name="connsiteY5" fmla="*/ 2267234 h 3803122"/>
              <a:gd name="connsiteX6" fmla="*/ 6063741 w 12186838"/>
              <a:gd name="connsiteY6" fmla="*/ 3803122 h 3803122"/>
              <a:gd name="connsiteX7" fmla="*/ 0 w 12186838"/>
              <a:gd name="connsiteY7" fmla="*/ 818 h 3803122"/>
              <a:gd name="connsiteX0" fmla="*/ 0 w 12186838"/>
              <a:gd name="connsiteY0" fmla="*/ 1971 h 3804275"/>
              <a:gd name="connsiteX1" fmla="*/ 11655275 w 12186838"/>
              <a:gd name="connsiteY1" fmla="*/ 0 h 3804275"/>
              <a:gd name="connsiteX2" fmla="*/ 12186838 w 12186838"/>
              <a:gd name="connsiteY2" fmla="*/ 1153 h 3804275"/>
              <a:gd name="connsiteX3" fmla="*/ 9344279 w 12186838"/>
              <a:gd name="connsiteY3" fmla="*/ 1773086 h 3804275"/>
              <a:gd name="connsiteX4" fmla="*/ 8564690 w 12186838"/>
              <a:gd name="connsiteY4" fmla="*/ 1327636 h 3804275"/>
              <a:gd name="connsiteX5" fmla="*/ 8548931 w 12186838"/>
              <a:gd name="connsiteY5" fmla="*/ 2268387 h 3804275"/>
              <a:gd name="connsiteX6" fmla="*/ 6063741 w 12186838"/>
              <a:gd name="connsiteY6" fmla="*/ 3804275 h 3804275"/>
              <a:gd name="connsiteX7" fmla="*/ 0 w 12186838"/>
              <a:gd name="connsiteY7" fmla="*/ 1971 h 380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6838" h="3804275">
                <a:moveTo>
                  <a:pt x="0" y="1971"/>
                </a:moveTo>
                <a:lnTo>
                  <a:pt x="11655275" y="0"/>
                </a:lnTo>
                <a:lnTo>
                  <a:pt x="12186838" y="1153"/>
                </a:lnTo>
                <a:lnTo>
                  <a:pt x="9344279" y="1773086"/>
                </a:lnTo>
                <a:lnTo>
                  <a:pt x="8564690" y="1327636"/>
                </a:lnTo>
                <a:lnTo>
                  <a:pt x="8548931" y="2268387"/>
                </a:lnTo>
                <a:lnTo>
                  <a:pt x="6063741" y="3804275"/>
                </a:lnTo>
                <a:lnTo>
                  <a:pt x="0" y="1971"/>
                </a:lnTo>
                <a:close/>
              </a:path>
            </a:pathLst>
          </a:custGeom>
          <a:noFill/>
          <a:ln>
            <a:noFill/>
          </a:ln>
        </p:spPr>
        <p:txBody>
          <a:bodyPr/>
          <a:lstStyle>
            <a:lvl1pPr algn="ctr">
              <a:defRPr sz="2400">
                <a:solidFill>
                  <a:srgbClr val="6D6E6C"/>
                </a:solidFill>
              </a:defRPr>
            </a:lvl1pPr>
          </a:lstStyle>
          <a:p>
            <a:endParaRPr lang="en-US" dirty="0"/>
          </a:p>
          <a:p>
            <a:endParaRPr lang="en-US" dirty="0"/>
          </a:p>
          <a:p>
            <a:endParaRPr lang="en-US" dirty="0"/>
          </a:p>
          <a:p>
            <a:r>
              <a:rPr lang="en-US" dirty="0"/>
              <a:t> Click here to add photo</a:t>
            </a:r>
          </a:p>
        </p:txBody>
      </p:sp>
      <p:sp>
        <p:nvSpPr>
          <p:cNvPr id="29" name="Triangle 28"/>
          <p:cNvSpPr/>
          <p:nvPr userDrawn="1"/>
        </p:nvSpPr>
        <p:spPr>
          <a:xfrm rot="5400000">
            <a:off x="9645114" y="2401075"/>
            <a:ext cx="648509" cy="559060"/>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Divider slide - BLUE">
    <p:spTree>
      <p:nvGrpSpPr>
        <p:cNvPr id="1" name=""/>
        <p:cNvGrpSpPr/>
        <p:nvPr/>
      </p:nvGrpSpPr>
      <p:grpSpPr>
        <a:xfrm>
          <a:off x="0" y="0"/>
          <a:ext cx="0" cy="0"/>
          <a:chOff x="0" y="0"/>
          <a:chExt cx="0" cy="0"/>
        </a:xfrm>
      </p:grpSpPr>
      <p:sp>
        <p:nvSpPr>
          <p:cNvPr id="19" name="Freeform 18"/>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1"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Divider slide - PINK2">
    <p:bg>
      <p:bgPr>
        <a:blipFill dpi="0" rotWithShape="1">
          <a:blip r:embed="rId2" cstate="print">
            <a:lum/>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a:fillRect l="23000" b="10000"/>
          </a:stretch>
        </a:blipFill>
        <a:effectLst/>
      </p:bgPr>
    </p:bg>
    <p:spTree>
      <p:nvGrpSpPr>
        <p:cNvPr id="1" name=""/>
        <p:cNvGrpSpPr/>
        <p:nvPr/>
      </p:nvGrpSpPr>
      <p:grpSpPr>
        <a:xfrm>
          <a:off x="0" y="0"/>
          <a:ext cx="0" cy="0"/>
          <a:chOff x="0" y="0"/>
          <a:chExt cx="0" cy="0"/>
        </a:xfrm>
      </p:grpSpPr>
      <p:sp>
        <p:nvSpPr>
          <p:cNvPr id="14" name="Freeform 13"/>
          <p:cNvSpPr/>
          <p:nvPr userDrawn="1"/>
        </p:nvSpPr>
        <p:spPr>
          <a:xfrm>
            <a:off x="1" y="16328"/>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552835" y="6548847"/>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chemeClr val="bg1"/>
                </a:solidFill>
                <a:effectLst/>
                <a:latin typeface="+mn-lt"/>
                <a:ea typeface="MS PGothic" charset="-128"/>
                <a:cs typeface="Geneva" charset="0"/>
              </a:rPr>
              <a:t>training model for teaching entrepreneurial competences to sole-traders</a:t>
            </a:r>
            <a:r>
              <a:rPr lang="en-US" sz="1100" b="0" dirty="0">
                <a:solidFill>
                  <a:schemeClr val="bg1"/>
                </a:solidFill>
                <a:effectLst/>
                <a:latin typeface="+mn-lt"/>
              </a:rPr>
              <a:t> </a:t>
            </a:r>
            <a:endParaRPr kumimoji="1" lang="ja-JP" altLang="en-US" sz="1100" b="0" dirty="0">
              <a:solidFill>
                <a:schemeClr val="bg1"/>
              </a:solidFill>
              <a:latin typeface="+mn-lt"/>
            </a:endParaRPr>
          </a:p>
        </p:txBody>
      </p:sp>
      <p:pic>
        <p:nvPicPr>
          <p:cNvPr id="18" name="Picture 17"/>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8" name="Picture 7"/>
          <p:cNvPicPr>
            <a:picLocks noChangeAspect="1"/>
          </p:cNvPicPr>
          <p:nvPr userDrawn="1"/>
        </p:nvPicPr>
        <p:blipFill rotWithShape="1">
          <a:blip r:embed="rId5" cstate="print">
            <a:extLst>
              <a:ext uri="{28A0092B-C50C-407E-A947-70E740481C1C}">
                <a14:useLocalDpi xmlns:a14="http://schemas.microsoft.com/office/drawing/2010/main"/>
              </a:ext>
            </a:extLst>
          </a:blip>
          <a:srcRect l="-4371" r="-3012" b="-8952"/>
          <a:stretch/>
        </p:blipFill>
        <p:spPr>
          <a:xfrm rot="10800000" flipV="1">
            <a:off x="1122288" y="0"/>
            <a:ext cx="5921979" cy="33909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Divider slide - ORANGE">
    <p:spTree>
      <p:nvGrpSpPr>
        <p:cNvPr id="1" name=""/>
        <p:cNvGrpSpPr/>
        <p:nvPr/>
      </p:nvGrpSpPr>
      <p:grpSpPr>
        <a:xfrm>
          <a:off x="0" y="0"/>
          <a:ext cx="0" cy="0"/>
          <a:chOff x="0" y="0"/>
          <a:chExt cx="0" cy="0"/>
        </a:xfrm>
      </p:grpSpPr>
      <p:sp>
        <p:nvSpPr>
          <p:cNvPr id="14" name="Freeform 13"/>
          <p:cNvSpPr/>
          <p:nvPr userDrawn="1"/>
        </p:nvSpPr>
        <p:spPr>
          <a:xfrm>
            <a:off x="0" y="0"/>
            <a:ext cx="12191999" cy="6858000"/>
          </a:xfrm>
          <a:custGeom>
            <a:avLst/>
            <a:gdLst>
              <a:gd name="connsiteX0" fmla="*/ 0 w 12191999"/>
              <a:gd name="connsiteY0" fmla="*/ 0 h 6858000"/>
              <a:gd name="connsiteX1" fmla="*/ 1710813 w 12191999"/>
              <a:gd name="connsiteY1" fmla="*/ 0 h 6858000"/>
              <a:gd name="connsiteX2" fmla="*/ 12191999 w 12191999"/>
              <a:gd name="connsiteY2" fmla="*/ 6858000 h 6858000"/>
              <a:gd name="connsiteX3" fmla="*/ 171081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0" y="0"/>
                </a:moveTo>
                <a:lnTo>
                  <a:pt x="1710813" y="0"/>
                </a:lnTo>
                <a:lnTo>
                  <a:pt x="12191999" y="6858000"/>
                </a:lnTo>
                <a:lnTo>
                  <a:pt x="1710813" y="6858000"/>
                </a:lnTo>
                <a:lnTo>
                  <a:pt x="0" y="6858000"/>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2"/>
          <p:cNvSpPr>
            <a:spLocks noGrp="1"/>
          </p:cNvSpPr>
          <p:nvPr>
            <p:ph type="body" sz="quarter" idx="11" hasCustomPrompt="1"/>
          </p:nvPr>
        </p:nvSpPr>
        <p:spPr>
          <a:xfrm>
            <a:off x="552835" y="3583517"/>
            <a:ext cx="6491432" cy="2654302"/>
          </a:xfrm>
        </p:spPr>
        <p:txBody>
          <a:bodyPr anchor="ctr">
            <a:no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4800">
                <a:solidFill>
                  <a:schemeClr val="bg1"/>
                </a:solidFill>
                <a:latin typeface="+mj-lt"/>
              </a:defRPr>
            </a:lvl1pPr>
            <a:lvl2pPr marL="457200" indent="0">
              <a:buNone/>
              <a:defRPr sz="12000"/>
            </a:lvl2pPr>
            <a:lvl3pPr marL="914400" indent="0">
              <a:buNone/>
              <a:defRPr sz="12000"/>
            </a:lvl3pPr>
            <a:lvl4pPr marL="1371600" indent="0">
              <a:buNone/>
              <a:defRPr sz="12000"/>
            </a:lvl4pPr>
            <a:lvl5pPr marL="1828800" indent="0">
              <a:buNone/>
              <a:defRPr sz="12000"/>
            </a:lvl5pPr>
          </a:lstStyle>
          <a:p>
            <a:pPr lvl="0"/>
            <a:r>
              <a:rPr lang="en-US" dirty="0"/>
              <a:t>TITLE</a:t>
            </a:r>
          </a:p>
        </p:txBody>
      </p:sp>
      <p:sp>
        <p:nvSpPr>
          <p:cNvPr id="17" name="テキスト プレースホルダー 36"/>
          <p:cNvSpPr txBox="1">
            <a:spLocks/>
          </p:cNvSpPr>
          <p:nvPr userDrawn="1"/>
        </p:nvSpPr>
        <p:spPr bwMode="auto">
          <a:xfrm>
            <a:off x="199146" y="29841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8" name="Picture 1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57263" y="243945"/>
            <a:ext cx="345438" cy="389895"/>
          </a:xfrm>
          <a:prstGeom prst="rect">
            <a:avLst/>
          </a:prstGeom>
        </p:spPr>
      </p:pic>
      <p:pic>
        <p:nvPicPr>
          <p:cNvPr id="9" name="Picture 8"/>
          <p:cNvPicPr>
            <a:picLocks noChangeAspect="1"/>
          </p:cNvPicPr>
          <p:nvPr userDrawn="1"/>
        </p:nvPicPr>
        <p:blipFill rotWithShape="1">
          <a:blip r:embed="rId3" cstate="print">
            <a:extLst>
              <a:ext uri="{28A0092B-C50C-407E-A947-70E740481C1C}">
                <a14:useLocalDpi xmlns:a14="http://schemas.microsoft.com/office/drawing/2010/main"/>
              </a:ext>
            </a:extLst>
          </a:blip>
          <a:srcRect l="-1" t="-8952" r="-7382"/>
          <a:stretch/>
        </p:blipFill>
        <p:spPr>
          <a:xfrm rot="10800000">
            <a:off x="1122288" y="0"/>
            <a:ext cx="5921979" cy="33909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UE ICON CIRCLE - with text">
    <p:spTree>
      <p:nvGrpSpPr>
        <p:cNvPr id="1" name=""/>
        <p:cNvGrpSpPr/>
        <p:nvPr/>
      </p:nvGrpSpPr>
      <p:grpSpPr>
        <a:xfrm>
          <a:off x="0" y="0"/>
          <a:ext cx="0" cy="0"/>
          <a:chOff x="0" y="0"/>
          <a:chExt cx="0" cy="0"/>
        </a:xfrm>
      </p:grpSpPr>
      <p:sp>
        <p:nvSpPr>
          <p:cNvPr id="32"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2E95D2"/>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3" name="Straight Connector 2"/>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5"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2"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INK ICON CIRCLE - with text">
    <p:spTree>
      <p:nvGrpSpPr>
        <p:cNvPr id="1" name=""/>
        <p:cNvGrpSpPr/>
        <p:nvPr/>
      </p:nvGrpSpPr>
      <p:grpSpPr>
        <a:xfrm>
          <a:off x="0" y="0"/>
          <a:ext cx="0" cy="0"/>
          <a:chOff x="0" y="0"/>
          <a:chExt cx="0" cy="0"/>
        </a:xfrm>
      </p:grpSpPr>
      <p:sp>
        <p:nvSpPr>
          <p:cNvPr id="14"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CE1779"/>
              </a:buClr>
              <a:buFont typeface="Arial" charset="0"/>
              <a:buChar char="•"/>
              <a:tabLst>
                <a:tab pos="6437313" algn="l"/>
              </a:tabLst>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5" name="Straight Connector 14"/>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7"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 slide">
    <p:spTree>
      <p:nvGrpSpPr>
        <p:cNvPr id="1" name=""/>
        <p:cNvGrpSpPr/>
        <p:nvPr/>
      </p:nvGrpSpPr>
      <p:grpSpPr>
        <a:xfrm>
          <a:off x="0" y="0"/>
          <a:ext cx="0" cy="0"/>
          <a:chOff x="0" y="0"/>
          <a:chExt cx="0" cy="0"/>
        </a:xfrm>
      </p:grpSpPr>
      <p:sp>
        <p:nvSpPr>
          <p:cNvPr id="22" name="Rectangle 21"/>
          <p:cNvSpPr/>
          <p:nvPr userDrawn="1"/>
        </p:nvSpPr>
        <p:spPr>
          <a:xfrm>
            <a:off x="0" y="-1"/>
            <a:ext cx="12192000" cy="6858001"/>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userDrawn="1"/>
        </p:nvSpPr>
        <p:spPr>
          <a:xfrm>
            <a:off x="586902" y="491138"/>
            <a:ext cx="3812570" cy="5447645"/>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a:t>
            </a:r>
            <a:r>
              <a:rPr lang="en-IE" sz="3600" baseline="0">
                <a:solidFill>
                  <a:schemeClr val="bg1"/>
                </a:solidFill>
                <a:latin typeface="+mn-lt"/>
                <a:ea typeface="Quattrocento Sans"/>
                <a:cs typeface="Quattrocento Sans"/>
                <a:sym typeface="Quattrocento Sans"/>
              </a:rPr>
              <a:t>THE </a:t>
            </a:r>
            <a:r>
              <a:rPr lang="en-IE" sz="3600" b="1" baseline="0">
                <a:solidFill>
                  <a:schemeClr val="bg1"/>
                </a:solidFill>
                <a:latin typeface="+mn-lt"/>
                <a:ea typeface="Quattrocento Sans"/>
                <a:cs typeface="Quattrocento Sans"/>
                <a:sym typeface="Quattrocento Sans"/>
              </a:rPr>
              <a:t>AMBITION TO EMPLOY </a:t>
            </a:r>
            <a:r>
              <a:rPr lang="en-IE" sz="3600" baseline="0">
                <a:solidFill>
                  <a:schemeClr val="bg1"/>
                </a:solidFill>
                <a:latin typeface="+mn-lt"/>
                <a:ea typeface="Quattrocento Sans"/>
                <a:cs typeface="Quattrocento Sans"/>
                <a:sym typeface="Quattrocento Sans"/>
              </a:rPr>
              <a:t>POWERPOINT</a:t>
            </a:r>
            <a:endParaRPr lang="en-IE" sz="3600"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ORAGNE ICON CIRCLE - with text">
    <p:spTree>
      <p:nvGrpSpPr>
        <p:cNvPr id="1" name=""/>
        <p:cNvGrpSpPr/>
        <p:nvPr/>
      </p:nvGrpSpPr>
      <p:grpSpPr>
        <a:xfrm>
          <a:off x="0" y="0"/>
          <a:ext cx="0" cy="0"/>
          <a:chOff x="0" y="0"/>
          <a:chExt cx="0" cy="0"/>
        </a:xfrm>
      </p:grpSpPr>
      <p:sp>
        <p:nvSpPr>
          <p:cNvPr id="8" name="Text Placeholder 25"/>
          <p:cNvSpPr>
            <a:spLocks noGrp="1"/>
          </p:cNvSpPr>
          <p:nvPr>
            <p:ph type="body" sz="quarter" idx="20" hasCustomPrompt="1"/>
          </p:nvPr>
        </p:nvSpPr>
        <p:spPr>
          <a:xfrm>
            <a:off x="2495266" y="1754551"/>
            <a:ext cx="8403792" cy="3872188"/>
          </a:xfrm>
        </p:spPr>
        <p:txBody>
          <a:bodyPr>
            <a:noAutofit/>
          </a:bodyPr>
          <a:lstStyle>
            <a:lvl1pPr marL="342900" indent="-342900" algn="l">
              <a:buClr>
                <a:srgbClr val="EE7123"/>
              </a:buClr>
              <a:buFont typeface="Arial" charset="0"/>
              <a:buChar char="•"/>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9" name="Straight Connector 8"/>
          <p:cNvCxnSpPr/>
          <p:nvPr userDrawn="1"/>
        </p:nvCxnSpPr>
        <p:spPr>
          <a:xfrm flipH="1">
            <a:off x="0" y="115037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ext Placeholder 23"/>
          <p:cNvSpPr>
            <a:spLocks noGrp="1"/>
          </p:cNvSpPr>
          <p:nvPr>
            <p:ph type="body" sz="quarter" idx="21" hasCustomPrompt="1"/>
          </p:nvPr>
        </p:nvSpPr>
        <p:spPr>
          <a:xfrm>
            <a:off x="2495266" y="751297"/>
            <a:ext cx="8403792" cy="857158"/>
          </a:xfrm>
          <a:solidFill>
            <a:schemeClr val="bg1"/>
          </a:solid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1" name="Right Triangle 1"/>
          <p:cNvSpPr/>
          <p:nvPr userDrawn="1"/>
        </p:nvSpPr>
        <p:spPr>
          <a:xfrm rot="13500000">
            <a:off x="-716637" y="382043"/>
            <a:ext cx="1578383" cy="1536669"/>
          </a:xfrm>
          <a:custGeom>
            <a:avLst/>
            <a:gdLst>
              <a:gd name="connsiteX0" fmla="*/ 0 w 1401097"/>
              <a:gd name="connsiteY0" fmla="*/ 1401097 h 1401097"/>
              <a:gd name="connsiteX1" fmla="*/ 0 w 1401097"/>
              <a:gd name="connsiteY1" fmla="*/ 0 h 1401097"/>
              <a:gd name="connsiteX2" fmla="*/ 1401097 w 1401097"/>
              <a:gd name="connsiteY2" fmla="*/ 1401097 h 1401097"/>
              <a:gd name="connsiteX3" fmla="*/ 0 w 1401097"/>
              <a:gd name="connsiteY3" fmla="*/ 1401097 h 1401097"/>
              <a:gd name="connsiteX0" fmla="*/ 0 w 1578383"/>
              <a:gd name="connsiteY0" fmla="*/ 1536669 h 1536669"/>
              <a:gd name="connsiteX1" fmla="*/ 177286 w 1578383"/>
              <a:gd name="connsiteY1" fmla="*/ 0 h 1536669"/>
              <a:gd name="connsiteX2" fmla="*/ 1578383 w 1578383"/>
              <a:gd name="connsiteY2" fmla="*/ 1401097 h 1536669"/>
              <a:gd name="connsiteX3" fmla="*/ 0 w 1578383"/>
              <a:gd name="connsiteY3" fmla="*/ 1536669 h 1536669"/>
            </a:gdLst>
            <a:ahLst/>
            <a:cxnLst>
              <a:cxn ang="0">
                <a:pos x="connsiteX0" y="connsiteY0"/>
              </a:cxn>
              <a:cxn ang="0">
                <a:pos x="connsiteX1" y="connsiteY1"/>
              </a:cxn>
              <a:cxn ang="0">
                <a:pos x="connsiteX2" y="connsiteY2"/>
              </a:cxn>
              <a:cxn ang="0">
                <a:pos x="connsiteX3" y="connsiteY3"/>
              </a:cxn>
            </a:cxnLst>
            <a:rect l="l" t="t" r="r" b="b"/>
            <a:pathLst>
              <a:path w="1578383" h="1536669">
                <a:moveTo>
                  <a:pt x="0" y="1536669"/>
                </a:moveTo>
                <a:lnTo>
                  <a:pt x="177286" y="0"/>
                </a:lnTo>
                <a:lnTo>
                  <a:pt x="1578383" y="1401097"/>
                </a:lnTo>
                <a:lnTo>
                  <a:pt x="0" y="1536669"/>
                </a:lnTo>
                <a:close/>
              </a:path>
            </a:pathLst>
          </a:cu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UE ICON CIRCLE - with photo &amp; text">
    <p:spTree>
      <p:nvGrpSpPr>
        <p:cNvPr id="1" name=""/>
        <p:cNvGrpSpPr/>
        <p:nvPr/>
      </p:nvGrpSpPr>
      <p:grpSpPr>
        <a:xfrm>
          <a:off x="0" y="0"/>
          <a:ext cx="0" cy="0"/>
          <a:chOff x="0" y="0"/>
          <a:chExt cx="0" cy="0"/>
        </a:xfrm>
      </p:grpSpPr>
      <p:sp>
        <p:nvSpPr>
          <p:cNvPr id="16"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8"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20" name="Straight Connector 19"/>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sp>
        <p:nvSpPr>
          <p:cNvPr id="15" name="Triangle 14"/>
          <p:cNvSpPr/>
          <p:nvPr userDrawn="1"/>
        </p:nvSpPr>
        <p:spPr>
          <a:xfrm rot="5400000">
            <a:off x="1350698" y="875157"/>
            <a:ext cx="1671483" cy="1499766"/>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u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2E95D2"/>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8028063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ink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7827185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orange - point 1 slide">
    <p:spTree>
      <p:nvGrpSpPr>
        <p:cNvPr id="1" name=""/>
        <p:cNvGrpSpPr/>
        <p:nvPr/>
      </p:nvGrpSpPr>
      <p:grpSpPr>
        <a:xfrm>
          <a:off x="0" y="0"/>
          <a:ext cx="0" cy="0"/>
          <a:chOff x="0" y="0"/>
          <a:chExt cx="0" cy="0"/>
        </a:xfrm>
      </p:grpSpPr>
      <p:sp>
        <p:nvSpPr>
          <p:cNvPr id="18" name="Text Placeholder 25"/>
          <p:cNvSpPr>
            <a:spLocks noGrp="1"/>
          </p:cNvSpPr>
          <p:nvPr>
            <p:ph type="body" sz="quarter" idx="20" hasCustomPrompt="1"/>
          </p:nvPr>
        </p:nvSpPr>
        <p:spPr>
          <a:xfrm>
            <a:off x="5934177" y="2066544"/>
            <a:ext cx="5551386" cy="3722513"/>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7"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cxnSp>
        <p:nvCxnSpPr>
          <p:cNvPr id="9" name="Straight Connector 8">
            <a:extLst>
              <a:ext uri="{FF2B5EF4-FFF2-40B4-BE49-F238E27FC236}">
                <a16:creationId xmlns:a16="http://schemas.microsoft.com/office/drawing/2014/main" id="{6B492B65-1538-1E42-A9B5-DF1287E3E4F9}"/>
              </a:ext>
            </a:extLst>
          </p:cNvPr>
          <p:cNvCxnSpPr>
            <a:cxnSpLocks/>
          </p:cNvCxnSpPr>
          <p:nvPr userDrawn="1"/>
        </p:nvCxnSpPr>
        <p:spPr>
          <a:xfrm>
            <a:off x="4256367" y="-13846"/>
            <a:ext cx="0" cy="685355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a:extLst>
              <a:ext uri="{FF2B5EF4-FFF2-40B4-BE49-F238E27FC236}">
                <a16:creationId xmlns:a16="http://schemas.microsoft.com/office/drawing/2014/main" id="{D9F98775-A196-D444-B83F-9D22EB3A1B8B}"/>
              </a:ext>
            </a:extLst>
          </p:cNvPr>
          <p:cNvSpPr/>
          <p:nvPr userDrawn="1"/>
        </p:nvSpPr>
        <p:spPr>
          <a:xfrm rot="5400000">
            <a:off x="4188714" y="427089"/>
            <a:ext cx="1317069" cy="1181762"/>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36">
            <a:extLst>
              <a:ext uri="{FF2B5EF4-FFF2-40B4-BE49-F238E27FC236}">
                <a16:creationId xmlns:a16="http://schemas.microsoft.com/office/drawing/2014/main" id="{525295C3-0A56-B149-8373-436333D77DE5}"/>
              </a:ext>
            </a:extLst>
          </p:cNvPr>
          <p:cNvSpPr txBox="1">
            <a:spLocks/>
          </p:cNvSpPr>
          <p:nvPr userDrawn="1"/>
        </p:nvSpPr>
        <p:spPr bwMode="auto">
          <a:xfrm>
            <a:off x="338462"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2" name="Picture 11">
            <a:extLst>
              <a:ext uri="{FF2B5EF4-FFF2-40B4-BE49-F238E27FC236}">
                <a16:creationId xmlns:a16="http://schemas.microsoft.com/office/drawing/2014/main" id="{88591B01-FE3C-FB42-9780-980E0E3F48A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596579" y="6313965"/>
            <a:ext cx="345438" cy="389895"/>
          </a:xfrm>
          <a:prstGeom prst="rect">
            <a:avLst/>
          </a:prstGeom>
        </p:spPr>
      </p:pic>
      <p:sp>
        <p:nvSpPr>
          <p:cNvPr id="13" name="Text Placeholder 23">
            <a:extLst>
              <a:ext uri="{FF2B5EF4-FFF2-40B4-BE49-F238E27FC236}">
                <a16:creationId xmlns:a16="http://schemas.microsoft.com/office/drawing/2014/main" id="{2F33D54C-3B80-6C4B-9341-1D24139D24D5}"/>
              </a:ext>
            </a:extLst>
          </p:cNvPr>
          <p:cNvSpPr>
            <a:spLocks noGrp="1"/>
          </p:cNvSpPr>
          <p:nvPr>
            <p:ph type="body" sz="quarter" idx="23" hasCustomPrompt="1"/>
          </p:nvPr>
        </p:nvSpPr>
        <p:spPr>
          <a:xfrm>
            <a:off x="516102" y="589390"/>
            <a:ext cx="3452394" cy="3433969"/>
          </a:xfrm>
          <a:noFill/>
        </p:spPr>
        <p:txBody>
          <a:bodyPr anchor="t">
            <a:normAutofit/>
          </a:bodyPr>
          <a:lstStyle>
            <a:lvl1pPr marL="0" indent="0" algn="l">
              <a:buNone/>
              <a:defRPr sz="3600" i="0">
                <a:solidFill>
                  <a:srgbClr val="6D6E6C"/>
                </a:solidFill>
                <a:latin typeface="+mn-lt"/>
              </a:defRPr>
            </a:lvl1pPr>
          </a:lstStyle>
          <a:p>
            <a:pPr lvl="0"/>
            <a:r>
              <a:rPr lang="en-US" dirty="0"/>
              <a:t>TITLE</a:t>
            </a:r>
          </a:p>
        </p:txBody>
      </p:sp>
      <p:sp>
        <p:nvSpPr>
          <p:cNvPr id="14" name="Text Placeholder 23">
            <a:extLst>
              <a:ext uri="{FF2B5EF4-FFF2-40B4-BE49-F238E27FC236}">
                <a16:creationId xmlns:a16="http://schemas.microsoft.com/office/drawing/2014/main" id="{FF5405D0-5E90-1B40-8299-A91E175AFAA2}"/>
              </a:ext>
            </a:extLst>
          </p:cNvPr>
          <p:cNvSpPr>
            <a:spLocks noGrp="1"/>
          </p:cNvSpPr>
          <p:nvPr>
            <p:ph type="body" sz="quarter" idx="24" hasCustomPrompt="1"/>
          </p:nvPr>
        </p:nvSpPr>
        <p:spPr>
          <a:xfrm>
            <a:off x="4457534" y="681310"/>
            <a:ext cx="900849" cy="857158"/>
          </a:xfrm>
          <a:noFill/>
        </p:spPr>
        <p:txBody>
          <a:bodyPr anchor="t">
            <a:normAutofit/>
          </a:bodyPr>
          <a:lstStyle>
            <a:lvl1pPr marL="0" indent="0" algn="l">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5836830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INK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CE1779"/>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ORANGE ICON CIRCLE - with photo &amp; text">
    <p:spTree>
      <p:nvGrpSpPr>
        <p:cNvPr id="1" name=""/>
        <p:cNvGrpSpPr/>
        <p:nvPr/>
      </p:nvGrpSpPr>
      <p:grpSpPr>
        <a:xfrm>
          <a:off x="0" y="0"/>
          <a:ext cx="0" cy="0"/>
          <a:chOff x="0" y="0"/>
          <a:chExt cx="0" cy="0"/>
        </a:xfrm>
      </p:grpSpPr>
      <p:sp>
        <p:nvSpPr>
          <p:cNvPr id="9" name="Picture Placeholder 2"/>
          <p:cNvSpPr>
            <a:spLocks noGrp="1"/>
          </p:cNvSpPr>
          <p:nvPr>
            <p:ph type="pic" sz="quarter" idx="23" hasCustomPrompt="1"/>
          </p:nvPr>
        </p:nvSpPr>
        <p:spPr>
          <a:xfrm>
            <a:off x="4096" y="663677"/>
            <a:ext cx="5525734" cy="6199182"/>
          </a:xfrm>
          <a:custGeom>
            <a:avLst/>
            <a:gdLst>
              <a:gd name="connsiteX0" fmla="*/ 0 w 4641850"/>
              <a:gd name="connsiteY0" fmla="*/ 0 h 4217988"/>
              <a:gd name="connsiteX1" fmla="*/ 3938838 w 4641850"/>
              <a:gd name="connsiteY1" fmla="*/ 0 h 4217988"/>
              <a:gd name="connsiteX2" fmla="*/ 4641850 w 4641850"/>
              <a:gd name="connsiteY2" fmla="*/ 703012 h 4217988"/>
              <a:gd name="connsiteX3" fmla="*/ 4641850 w 4641850"/>
              <a:gd name="connsiteY3" fmla="*/ 4217988 h 4217988"/>
              <a:gd name="connsiteX4" fmla="*/ 4641850 w 4641850"/>
              <a:gd name="connsiteY4" fmla="*/ 4217988 h 4217988"/>
              <a:gd name="connsiteX5" fmla="*/ 703012 w 4641850"/>
              <a:gd name="connsiteY5" fmla="*/ 4217988 h 4217988"/>
              <a:gd name="connsiteX6" fmla="*/ 0 w 4641850"/>
              <a:gd name="connsiteY6" fmla="*/ 3514976 h 4217988"/>
              <a:gd name="connsiteX7" fmla="*/ 0 w 4641850"/>
              <a:gd name="connsiteY7" fmla="*/ 0 h 4217988"/>
              <a:gd name="connsiteX0" fmla="*/ 0 w 5084301"/>
              <a:gd name="connsiteY0" fmla="*/ 0 h 4881665"/>
              <a:gd name="connsiteX1" fmla="*/ 4381289 w 5084301"/>
              <a:gd name="connsiteY1" fmla="*/ 663677 h 4881665"/>
              <a:gd name="connsiteX2" fmla="*/ 5084301 w 5084301"/>
              <a:gd name="connsiteY2" fmla="*/ 1366689 h 4881665"/>
              <a:gd name="connsiteX3" fmla="*/ 5084301 w 5084301"/>
              <a:gd name="connsiteY3" fmla="*/ 4881665 h 4881665"/>
              <a:gd name="connsiteX4" fmla="*/ 5084301 w 5084301"/>
              <a:gd name="connsiteY4" fmla="*/ 4881665 h 4881665"/>
              <a:gd name="connsiteX5" fmla="*/ 1145463 w 5084301"/>
              <a:gd name="connsiteY5" fmla="*/ 4881665 h 4881665"/>
              <a:gd name="connsiteX6" fmla="*/ 442451 w 5084301"/>
              <a:gd name="connsiteY6" fmla="*/ 4178653 h 4881665"/>
              <a:gd name="connsiteX7" fmla="*/ 0 w 5084301"/>
              <a:gd name="connsiteY7" fmla="*/ 0 h 4881665"/>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5084301 w 5084301"/>
              <a:gd name="connsiteY4" fmla="*/ 4881665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5084301 w 5084301"/>
              <a:gd name="connsiteY3" fmla="*/ 488166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084301"/>
              <a:gd name="connsiteY0" fmla="*/ 0 h 6228679"/>
              <a:gd name="connsiteX1" fmla="*/ 4381289 w 5084301"/>
              <a:gd name="connsiteY1" fmla="*/ 663677 h 6228679"/>
              <a:gd name="connsiteX2" fmla="*/ 5084301 w 5084301"/>
              <a:gd name="connsiteY2" fmla="*/ 1366689 h 6228679"/>
              <a:gd name="connsiteX3" fmla="*/ 4140404 w 5084301"/>
              <a:gd name="connsiteY3" fmla="*/ 1135575 h 6228679"/>
              <a:gd name="connsiteX4" fmla="*/ 2503333 w 5084301"/>
              <a:gd name="connsiteY4" fmla="*/ 1445291 h 6228679"/>
              <a:gd name="connsiteX5" fmla="*/ 1145463 w 5084301"/>
              <a:gd name="connsiteY5" fmla="*/ 4881665 h 6228679"/>
              <a:gd name="connsiteX6" fmla="*/ 14748 w 5084301"/>
              <a:gd name="connsiteY6" fmla="*/ 6228679 h 6228679"/>
              <a:gd name="connsiteX7" fmla="*/ 0 w 5084301"/>
              <a:gd name="connsiteY7" fmla="*/ 0 h 6228679"/>
              <a:gd name="connsiteX0" fmla="*/ 0 w 5584727"/>
              <a:gd name="connsiteY0" fmla="*/ 0 h 6228679"/>
              <a:gd name="connsiteX1" fmla="*/ 4381289 w 5584727"/>
              <a:gd name="connsiteY1" fmla="*/ 663677 h 6228679"/>
              <a:gd name="connsiteX2" fmla="*/ 5084301 w 5584727"/>
              <a:gd name="connsiteY2" fmla="*/ 1366689 h 6228679"/>
              <a:gd name="connsiteX3" fmla="*/ 4140404 w 5584727"/>
              <a:gd name="connsiteY3" fmla="*/ 1135575 h 6228679"/>
              <a:gd name="connsiteX4" fmla="*/ 2503333 w 5584727"/>
              <a:gd name="connsiteY4" fmla="*/ 1445291 h 6228679"/>
              <a:gd name="connsiteX5" fmla="*/ 5584727 w 5584727"/>
              <a:gd name="connsiteY5" fmla="*/ 3038116 h 6228679"/>
              <a:gd name="connsiteX6" fmla="*/ 14748 w 5584727"/>
              <a:gd name="connsiteY6" fmla="*/ 6228679 h 6228679"/>
              <a:gd name="connsiteX7" fmla="*/ 0 w 5584727"/>
              <a:gd name="connsiteY7" fmla="*/ 0 h 6228679"/>
              <a:gd name="connsiteX0" fmla="*/ 0 w 5584727"/>
              <a:gd name="connsiteY0" fmla="*/ 0 h 6154937"/>
              <a:gd name="connsiteX1" fmla="*/ 4381289 w 5584727"/>
              <a:gd name="connsiteY1" fmla="*/ 663677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5084301 w 5584727"/>
              <a:gd name="connsiteY2" fmla="*/ 136668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4140404 w 5584727"/>
              <a:gd name="connsiteY3" fmla="*/ 1135575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84727"/>
              <a:gd name="connsiteY0" fmla="*/ 0 h 6154937"/>
              <a:gd name="connsiteX1" fmla="*/ 1461108 w 5584727"/>
              <a:gd name="connsiteY1" fmla="*/ 766916 h 6154937"/>
              <a:gd name="connsiteX2" fmla="*/ 1397204 w 5584727"/>
              <a:gd name="connsiteY2" fmla="*/ 1735399 h 6154937"/>
              <a:gd name="connsiteX3" fmla="*/ 2370598 w 5584727"/>
              <a:gd name="connsiteY3" fmla="*/ 1238813 h 6154937"/>
              <a:gd name="connsiteX4" fmla="*/ 2503333 w 5584727"/>
              <a:gd name="connsiteY4" fmla="*/ 1445291 h 6154937"/>
              <a:gd name="connsiteX5" fmla="*/ 5584727 w 5584727"/>
              <a:gd name="connsiteY5" fmla="*/ 3038116 h 6154937"/>
              <a:gd name="connsiteX6" fmla="*/ 14748 w 5584727"/>
              <a:gd name="connsiteY6" fmla="*/ 6154937 h 6154937"/>
              <a:gd name="connsiteX7" fmla="*/ 0 w 5584727"/>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2503333 w 5540482"/>
              <a:gd name="connsiteY4" fmla="*/ 1445291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70598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35399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397204 w 5540482"/>
              <a:gd name="connsiteY2" fmla="*/ 1794393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0 w 5540482"/>
              <a:gd name="connsiteY0" fmla="*/ 0 h 6154937"/>
              <a:gd name="connsiteX1" fmla="*/ 1461108 w 5540482"/>
              <a:gd name="connsiteY1" fmla="*/ 766916 h 6154937"/>
              <a:gd name="connsiteX2" fmla="*/ 1456198 w 5540482"/>
              <a:gd name="connsiteY2" fmla="*/ 1779645 h 6154937"/>
              <a:gd name="connsiteX3" fmla="*/ 2311605 w 5540482"/>
              <a:gd name="connsiteY3" fmla="*/ 1238813 h 6154937"/>
              <a:gd name="connsiteX4" fmla="*/ 3815939 w 5540482"/>
              <a:gd name="connsiteY4" fmla="*/ 2094220 h 6154937"/>
              <a:gd name="connsiteX5" fmla="*/ 5540482 w 5540482"/>
              <a:gd name="connsiteY5" fmla="*/ 3067612 h 6154937"/>
              <a:gd name="connsiteX6" fmla="*/ 14748 w 5540482"/>
              <a:gd name="connsiteY6" fmla="*/ 6154937 h 6154937"/>
              <a:gd name="connsiteX7" fmla="*/ 0 w 5540482"/>
              <a:gd name="connsiteY7" fmla="*/ 0 h 6154937"/>
              <a:gd name="connsiteX0" fmla="*/ 1 w 5525734"/>
              <a:gd name="connsiteY0" fmla="*/ 0 h 6199182"/>
              <a:gd name="connsiteX1" fmla="*/ 1446360 w 5525734"/>
              <a:gd name="connsiteY1" fmla="*/ 811161 h 6199182"/>
              <a:gd name="connsiteX2" fmla="*/ 1441450 w 5525734"/>
              <a:gd name="connsiteY2" fmla="*/ 1823890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296857 w 5525734"/>
              <a:gd name="connsiteY3" fmla="*/ 1283058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46360 w 5525734"/>
              <a:gd name="connsiteY1" fmla="*/ 811161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7386 w 5525734"/>
              <a:gd name="connsiteY2" fmla="*/ 178731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364234 w 5525734"/>
              <a:gd name="connsiteY2" fmla="*/ 1949874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 name="connsiteX0" fmla="*/ 1 w 5525734"/>
              <a:gd name="connsiteY0" fmla="*/ 0 h 6199182"/>
              <a:gd name="connsiteX1" fmla="*/ 1434168 w 5525734"/>
              <a:gd name="connsiteY1" fmla="*/ 803033 h 6199182"/>
              <a:gd name="connsiteX2" fmla="*/ 1433322 w 5525734"/>
              <a:gd name="connsiteY2" fmla="*/ 1799506 h 6199182"/>
              <a:gd name="connsiteX3" fmla="*/ 2333433 w 5525734"/>
              <a:gd name="connsiteY3" fmla="*/ 1299314 h 6199182"/>
              <a:gd name="connsiteX4" fmla="*/ 3801191 w 5525734"/>
              <a:gd name="connsiteY4" fmla="*/ 2138465 h 6199182"/>
              <a:gd name="connsiteX5" fmla="*/ 5525734 w 5525734"/>
              <a:gd name="connsiteY5" fmla="*/ 3111857 h 6199182"/>
              <a:gd name="connsiteX6" fmla="*/ 0 w 5525734"/>
              <a:gd name="connsiteY6" fmla="*/ 6199182 h 6199182"/>
              <a:gd name="connsiteX7" fmla="*/ 1 w 5525734"/>
              <a:gd name="connsiteY7" fmla="*/ 0 h 619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5734" h="6199182">
                <a:moveTo>
                  <a:pt x="1" y="0"/>
                </a:moveTo>
                <a:lnTo>
                  <a:pt x="1434168" y="803033"/>
                </a:lnTo>
                <a:cubicBezTo>
                  <a:pt x="1432531" y="1140609"/>
                  <a:pt x="1434959" y="1461930"/>
                  <a:pt x="1433322" y="1799506"/>
                </a:cubicBezTo>
                <a:lnTo>
                  <a:pt x="2333433" y="1299314"/>
                </a:lnTo>
                <a:lnTo>
                  <a:pt x="3801191" y="2138465"/>
                </a:lnTo>
                <a:lnTo>
                  <a:pt x="5525734" y="3111857"/>
                </a:lnTo>
                <a:lnTo>
                  <a:pt x="0" y="6199182"/>
                </a:lnTo>
                <a:cubicBezTo>
                  <a:pt x="0" y="4132788"/>
                  <a:pt x="1" y="2066394"/>
                  <a:pt x="1" y="0"/>
                </a:cubicBezTo>
                <a:close/>
              </a:path>
            </a:pathLst>
          </a:custGeom>
        </p:spPr>
        <p:txBody>
          <a:bodyPr>
            <a:normAutofit/>
          </a:bodyPr>
          <a:lstStyle>
            <a:lvl1pPr>
              <a:defRPr sz="2800">
                <a:solidFill>
                  <a:srgbClr val="6D6E6C"/>
                </a:solidFill>
              </a:defRPr>
            </a:lvl1pPr>
          </a:lstStyle>
          <a:p>
            <a:r>
              <a:rPr lang="en-US" dirty="0"/>
              <a:t> </a:t>
            </a:r>
          </a:p>
          <a:p>
            <a:endParaRPr lang="en-US" dirty="0"/>
          </a:p>
          <a:p>
            <a:endParaRPr lang="en-US" dirty="0"/>
          </a:p>
          <a:p>
            <a:endParaRPr lang="en-US" dirty="0"/>
          </a:p>
          <a:p>
            <a:endParaRPr lang="en-US" dirty="0"/>
          </a:p>
          <a:p>
            <a:r>
              <a:rPr lang="en-US" dirty="0"/>
              <a:t>    </a:t>
            </a:r>
          </a:p>
          <a:p>
            <a:r>
              <a:rPr lang="en-US" dirty="0"/>
              <a:t>Click here to add photo</a:t>
            </a:r>
          </a:p>
        </p:txBody>
      </p:sp>
      <p:sp>
        <p:nvSpPr>
          <p:cNvPr id="10" name="Text Placeholder 25"/>
          <p:cNvSpPr>
            <a:spLocks noGrp="1"/>
          </p:cNvSpPr>
          <p:nvPr>
            <p:ph type="body" sz="quarter" idx="20" hasCustomPrompt="1"/>
          </p:nvPr>
        </p:nvSpPr>
        <p:spPr>
          <a:xfrm>
            <a:off x="5934177" y="2157413"/>
            <a:ext cx="5551386" cy="3631644"/>
          </a:xfrm>
        </p:spPr>
        <p:txBody>
          <a:bodyPr>
            <a:noAutofit/>
          </a:bodyPr>
          <a:lstStyle>
            <a:lvl1pPr marL="0" indent="0" algn="l">
              <a:buClr>
                <a:srgbClr val="EA1D76"/>
              </a:buClr>
              <a:buFont typeface="Arial" charset="0"/>
              <a:buNone/>
              <a:defRPr sz="24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p:cNvCxnSpPr/>
          <p:nvPr userDrawn="1"/>
        </p:nvCxnSpPr>
        <p:spPr>
          <a:xfrm flipH="1">
            <a:off x="-3076" y="1613918"/>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22" hasCustomPrompt="1"/>
          </p:nvPr>
        </p:nvSpPr>
        <p:spPr>
          <a:xfrm>
            <a:off x="5905665" y="602783"/>
            <a:ext cx="5579898" cy="857158"/>
          </a:xfrm>
          <a:noFill/>
        </p:spPr>
        <p:txBody>
          <a:bodyPr anchor="t">
            <a:normAutofit/>
          </a:bodyPr>
          <a:lstStyle>
            <a:lvl1pPr marL="0" indent="0" algn="l">
              <a:buNone/>
              <a:defRPr sz="3600" i="0">
                <a:solidFill>
                  <a:srgbClr val="EE7123"/>
                </a:solidFill>
                <a:latin typeface="+mn-lt"/>
              </a:defRPr>
            </a:lvl1pPr>
          </a:lstStyle>
          <a:p>
            <a:pPr lvl="0"/>
            <a:r>
              <a:rPr lang="en-US" dirty="0"/>
              <a:t>TITLE</a:t>
            </a:r>
          </a:p>
        </p:txBody>
      </p:sp>
      <p:sp>
        <p:nvSpPr>
          <p:cNvPr id="13" name="Triangle 12"/>
          <p:cNvSpPr/>
          <p:nvPr userDrawn="1"/>
        </p:nvSpPr>
        <p:spPr>
          <a:xfrm rot="5400000">
            <a:off x="1350698" y="875157"/>
            <a:ext cx="1671483" cy="1499766"/>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lain Quote Slide - BLUE">
    <p:spTree>
      <p:nvGrpSpPr>
        <p:cNvPr id="1" name=""/>
        <p:cNvGrpSpPr/>
        <p:nvPr/>
      </p:nvGrpSpPr>
      <p:grpSpPr>
        <a:xfrm>
          <a:off x="0" y="0"/>
          <a:ext cx="0" cy="0"/>
          <a:chOff x="0" y="0"/>
          <a:chExt cx="0" cy="0"/>
        </a:xfrm>
      </p:grpSpPr>
      <p:cxnSp>
        <p:nvCxnSpPr>
          <p:cNvPr id="3" name="Straight Connector 2"/>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0" name="Triangle 9"/>
          <p:cNvSpPr/>
          <p:nvPr userDrawn="1"/>
        </p:nvSpPr>
        <p:spPr>
          <a:xfrm rot="10800000">
            <a:off x="5269077" y="616308"/>
            <a:ext cx="1671483" cy="1240741"/>
          </a:xfrm>
          <a:prstGeom prst="triangle">
            <a:avLst>
              <a:gd name="adj" fmla="val 50241"/>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30"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lain Quote Slide - PINK">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lain Quote Slide - ORANGE">
    <p:spTree>
      <p:nvGrpSpPr>
        <p:cNvPr id="1" name=""/>
        <p:cNvGrpSpPr/>
        <p:nvPr/>
      </p:nvGrpSpPr>
      <p:grpSpPr>
        <a:xfrm>
          <a:off x="0" y="0"/>
          <a:ext cx="0" cy="0"/>
          <a:chOff x="0" y="0"/>
          <a:chExt cx="0" cy="0"/>
        </a:xfrm>
      </p:grpSpPr>
      <p:cxnSp>
        <p:nvCxnSpPr>
          <p:cNvPr id="8" name="Straight Connector 7"/>
          <p:cNvCxnSpPr/>
          <p:nvPr userDrawn="1"/>
        </p:nvCxnSpPr>
        <p:spPr>
          <a:xfrm flipV="1">
            <a:off x="6099983" y="-14288"/>
            <a:ext cx="0" cy="1008418"/>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9" name="Triangle 8"/>
          <p:cNvSpPr/>
          <p:nvPr userDrawn="1"/>
        </p:nvSpPr>
        <p:spPr>
          <a:xfrm rot="10800000">
            <a:off x="5269077" y="616308"/>
            <a:ext cx="1671483" cy="1240741"/>
          </a:xfrm>
          <a:prstGeom prst="triangle">
            <a:avLst>
              <a:gd name="adj" fmla="val 50241"/>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p:cNvSpPr>
            <a:spLocks noGrp="1"/>
          </p:cNvSpPr>
          <p:nvPr>
            <p:ph type="body" sz="quarter" idx="22" hasCustomPrompt="1"/>
          </p:nvPr>
        </p:nvSpPr>
        <p:spPr>
          <a:xfrm>
            <a:off x="0" y="2081261"/>
            <a:ext cx="12192000" cy="3862339"/>
          </a:xfrm>
        </p:spPr>
        <p:txBody>
          <a:bodyPr anchor="ctr">
            <a:normAutofit/>
          </a:bodyPr>
          <a:lstStyle>
            <a:lvl1pPr marL="0" indent="0" algn="ctr">
              <a:buNone/>
              <a:defRPr sz="3000" i="1" baseline="0">
                <a:solidFill>
                  <a:srgbClr val="6D6E6C"/>
                </a:solidFill>
                <a:latin typeface="+mn-lt"/>
              </a:defRPr>
            </a:lvl1pPr>
          </a:lstStyle>
          <a:p>
            <a:pPr lvl="0"/>
            <a:r>
              <a:rPr lang="en-US" dirty="0"/>
              <a:t>Quote Here</a:t>
            </a:r>
          </a:p>
        </p:txBody>
      </p:sp>
      <p:sp>
        <p:nvSpPr>
          <p:cNvPr id="11" name="Text Placeholder 23"/>
          <p:cNvSpPr>
            <a:spLocks noGrp="1"/>
          </p:cNvSpPr>
          <p:nvPr>
            <p:ph type="body" sz="quarter" idx="14" hasCustomPrompt="1"/>
          </p:nvPr>
        </p:nvSpPr>
        <p:spPr>
          <a:xfrm>
            <a:off x="5728901" y="616307"/>
            <a:ext cx="785328" cy="964819"/>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2"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Design 1">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8547237" y="0"/>
            <a:ext cx="3759200" cy="2121496"/>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49299" y="495300"/>
            <a:ext cx="4504469" cy="1219200"/>
          </a:xfrm>
          <a:prstGeom prst="rect">
            <a:avLst/>
          </a:prstGeom>
        </p:spPr>
      </p:pic>
      <p:sp>
        <p:nvSpPr>
          <p:cNvPr id="6" name="Footer Placeholder 6"/>
          <p:cNvSpPr txBox="1">
            <a:spLocks noGrp="1"/>
          </p:cNvSpPr>
          <p:nvPr userDrawn="1"/>
        </p:nvSpPr>
        <p:spPr bwMode="auto">
          <a:xfrm>
            <a:off x="2565741" y="6149514"/>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7" name="Picture 8"/>
          <p:cNvPicPr>
            <a:picLocks noChangeAspect="1" noChangeArrowheads="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749299" y="6053138"/>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a:ext>
            </a:extLst>
          </a:blip>
          <a:srcRect l="-7382" t="-7635" r="-1"/>
          <a:stretch/>
        </p:blipFill>
        <p:spPr>
          <a:xfrm>
            <a:off x="4662932" y="4546600"/>
            <a:ext cx="4036705" cy="2311400"/>
          </a:xfrm>
          <a:prstGeom prst="rect">
            <a:avLst/>
          </a:prstGeom>
        </p:spPr>
      </p:pic>
      <p:sp>
        <p:nvSpPr>
          <p:cNvPr id="17" name="Picture Placeholder 16">
            <a:extLst>
              <a:ext uri="{FF2B5EF4-FFF2-40B4-BE49-F238E27FC236}">
                <a16:creationId xmlns:a16="http://schemas.microsoft.com/office/drawing/2014/main" id="{062A2511-CB50-0D4B-A8EE-A8C6AB37358D}"/>
              </a:ext>
            </a:extLst>
          </p:cNvPr>
          <p:cNvSpPr>
            <a:spLocks noGrp="1"/>
          </p:cNvSpPr>
          <p:nvPr>
            <p:ph type="pic" sz="quarter" idx="10"/>
          </p:nvPr>
        </p:nvSpPr>
        <p:spPr>
          <a:xfrm>
            <a:off x="5466248" y="38783"/>
            <a:ext cx="6723803" cy="6824907"/>
          </a:xfrm>
          <a:custGeom>
            <a:avLst/>
            <a:gdLst>
              <a:gd name="connsiteX0" fmla="*/ 6723802 w 6723803"/>
              <a:gd name="connsiteY0" fmla="*/ 0 h 6824907"/>
              <a:gd name="connsiteX1" fmla="*/ 6723803 w 6723803"/>
              <a:gd name="connsiteY1" fmla="*/ 6824907 h 6824907"/>
              <a:gd name="connsiteX2" fmla="*/ 2829368 w 6723803"/>
              <a:gd name="connsiteY2" fmla="*/ 6824907 h 6824907"/>
              <a:gd name="connsiteX3" fmla="*/ 0 w 6723803"/>
              <a:gd name="connsiteY3" fmla="*/ 4877830 h 6824907"/>
            </a:gdLst>
            <a:ahLst/>
            <a:cxnLst>
              <a:cxn ang="0">
                <a:pos x="connsiteX0" y="connsiteY0"/>
              </a:cxn>
              <a:cxn ang="0">
                <a:pos x="connsiteX1" y="connsiteY1"/>
              </a:cxn>
              <a:cxn ang="0">
                <a:pos x="connsiteX2" y="connsiteY2"/>
              </a:cxn>
              <a:cxn ang="0">
                <a:pos x="connsiteX3" y="connsiteY3"/>
              </a:cxn>
            </a:cxnLst>
            <a:rect l="l" t="t" r="r" b="b"/>
            <a:pathLst>
              <a:path w="6723803" h="6824907">
                <a:moveTo>
                  <a:pt x="6723802" y="0"/>
                </a:moveTo>
                <a:lnTo>
                  <a:pt x="6723803" y="6824907"/>
                </a:lnTo>
                <a:lnTo>
                  <a:pt x="2829368" y="6824907"/>
                </a:lnTo>
                <a:lnTo>
                  <a:pt x="0" y="4877830"/>
                </a:lnTo>
                <a:close/>
              </a:path>
            </a:pathLst>
          </a:custGeom>
          <a:noFill/>
        </p:spPr>
        <p:txBody>
          <a:bodyPr wrap="square">
            <a:noAutofit/>
          </a:bodyPr>
          <a:lstStyle>
            <a:lvl1pPr>
              <a:defRPr sz="3200" baseline="0">
                <a:solidFill>
                  <a:srgbClr val="6D6E6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 to add photo</a:t>
            </a:r>
          </a:p>
        </p:txBody>
      </p:sp>
      <p:sp>
        <p:nvSpPr>
          <p:cNvPr id="15" name="Text Placeholder 23"/>
          <p:cNvSpPr>
            <a:spLocks noGrp="1"/>
          </p:cNvSpPr>
          <p:nvPr>
            <p:ph type="body" sz="quarter" idx="12" hasCustomPrompt="1"/>
          </p:nvPr>
        </p:nvSpPr>
        <p:spPr>
          <a:xfrm>
            <a:off x="673903" y="2775739"/>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33" name="Freeform 3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2E95D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8"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21"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2" name="Picture 2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3"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38" name="Picture 37"/>
          <p:cNvPicPr>
            <a:picLocks noChangeAspect="1"/>
          </p:cNvPicPr>
          <p:nvPr userDrawn="1"/>
        </p:nvPicPr>
        <p:blipFill rotWithShape="1">
          <a:blip r:embed="rId3" cstate="print">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slide - PINK">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CE17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0"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2" name="Picture 21"/>
          <p:cNvPicPr>
            <a:picLocks noChangeAspect="1"/>
          </p:cNvPicPr>
          <p:nvPr userDrawn="1"/>
        </p:nvPicPr>
        <p:blipFill rotWithShape="1">
          <a:blip r:embed="rId3" cstate="print">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13" name="Freeform 12"/>
          <p:cNvSpPr/>
          <p:nvPr userDrawn="1"/>
        </p:nvSpPr>
        <p:spPr>
          <a:xfrm rot="5400000">
            <a:off x="2666997" y="-2667003"/>
            <a:ext cx="6858001" cy="12192005"/>
          </a:xfrm>
          <a:custGeom>
            <a:avLst/>
            <a:gdLst>
              <a:gd name="connsiteX0" fmla="*/ 0 w 6858001"/>
              <a:gd name="connsiteY0" fmla="*/ 12192005 h 12192005"/>
              <a:gd name="connsiteX1" fmla="*/ 4707729 w 6858001"/>
              <a:gd name="connsiteY1" fmla="*/ 0 h 12192005"/>
              <a:gd name="connsiteX2" fmla="*/ 5326371 w 6858001"/>
              <a:gd name="connsiteY2" fmla="*/ 0 h 12192005"/>
              <a:gd name="connsiteX3" fmla="*/ 6858001 w 6858001"/>
              <a:gd name="connsiteY3" fmla="*/ 7366532 h 12192005"/>
              <a:gd name="connsiteX4" fmla="*/ 6858001 w 6858001"/>
              <a:gd name="connsiteY4" fmla="*/ 12192005 h 12192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1" h="12192005">
                <a:moveTo>
                  <a:pt x="0" y="12192005"/>
                </a:moveTo>
                <a:lnTo>
                  <a:pt x="4707729" y="0"/>
                </a:lnTo>
                <a:lnTo>
                  <a:pt x="5326371" y="0"/>
                </a:lnTo>
                <a:lnTo>
                  <a:pt x="6858001" y="7366532"/>
                </a:lnTo>
                <a:lnTo>
                  <a:pt x="6858001" y="12192005"/>
                </a:lnTo>
                <a:close/>
              </a:path>
            </a:pathLst>
          </a:custGeom>
          <a:solidFill>
            <a:srgbClr val="EE712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 Placeholder 23"/>
          <p:cNvSpPr>
            <a:spLocks noGrp="1"/>
          </p:cNvSpPr>
          <p:nvPr>
            <p:ph type="body" sz="quarter" idx="14" hasCustomPrompt="1"/>
          </p:nvPr>
        </p:nvSpPr>
        <p:spPr>
          <a:xfrm>
            <a:off x="6113164" y="533355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5" name="Text Placeholder 23"/>
          <p:cNvSpPr>
            <a:spLocks noGrp="1"/>
          </p:cNvSpPr>
          <p:nvPr>
            <p:ph type="body" sz="quarter" idx="13" hasCustomPrompt="1"/>
          </p:nvPr>
        </p:nvSpPr>
        <p:spPr>
          <a:xfrm>
            <a:off x="411614" y="1598377"/>
            <a:ext cx="6398462" cy="4496164"/>
          </a:xfrm>
        </p:spPr>
        <p:txBody>
          <a:bodyPr anchor="ctr">
            <a:normAutofit/>
          </a:bodyPr>
          <a:lstStyle>
            <a:lvl1pPr marL="0" indent="0" algn="ctr">
              <a:buNone/>
              <a:defRPr sz="3000" i="1" baseline="0">
                <a:solidFill>
                  <a:schemeClr val="bg1"/>
                </a:solidFill>
                <a:latin typeface="+mn-lt"/>
              </a:defRPr>
            </a:lvl1pPr>
          </a:lstStyle>
          <a:p>
            <a:pPr lvl="0"/>
            <a:r>
              <a:rPr lang="en-US" dirty="0"/>
              <a:t>Quote Here</a:t>
            </a:r>
          </a:p>
        </p:txBody>
      </p:sp>
      <p:sp>
        <p:nvSpPr>
          <p:cNvPr id="17"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0" name="Picture 1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
        <p:nvSpPr>
          <p:cNvPr id="24" name="Text Placeholder 23"/>
          <p:cNvSpPr>
            <a:spLocks noGrp="1"/>
          </p:cNvSpPr>
          <p:nvPr>
            <p:ph type="body" sz="quarter" idx="15" hasCustomPrompt="1"/>
          </p:nvPr>
        </p:nvSpPr>
        <p:spPr>
          <a:xfrm>
            <a:off x="323198" y="1401059"/>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pic>
        <p:nvPicPr>
          <p:cNvPr id="26" name="Picture 25"/>
          <p:cNvPicPr>
            <a:picLocks noChangeAspect="1"/>
          </p:cNvPicPr>
          <p:nvPr userDrawn="1"/>
        </p:nvPicPr>
        <p:blipFill rotWithShape="1">
          <a:blip r:embed="rId3" cstate="print">
            <a:alphaModFix amt="93000"/>
            <a:extLst>
              <a:ext uri="{28A0092B-C50C-407E-A947-70E740481C1C}">
                <a14:useLocalDpi xmlns:a14="http://schemas.microsoft.com/office/drawing/2010/main"/>
              </a:ext>
            </a:extLst>
          </a:blip>
          <a:srcRect l="-2845" r="-4537" b="-2561"/>
          <a:stretch/>
        </p:blipFill>
        <p:spPr>
          <a:xfrm rot="14094074" flipH="1">
            <a:off x="9007406" y="1142923"/>
            <a:ext cx="4276427" cy="4597553"/>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1">
    <p:spTree>
      <p:nvGrpSpPr>
        <p:cNvPr id="1" name=""/>
        <p:cNvGrpSpPr/>
        <p:nvPr/>
      </p:nvGrpSpPr>
      <p:grpSpPr>
        <a:xfrm>
          <a:off x="0" y="0"/>
          <a:ext cx="0" cy="0"/>
          <a:chOff x="0" y="0"/>
          <a:chExt cx="0" cy="0"/>
        </a:xfrm>
      </p:grpSpPr>
      <p:cxnSp>
        <p:nvCxnSpPr>
          <p:cNvPr id="21" name="Straight Connector 20"/>
          <p:cNvCxnSpPr/>
          <p:nvPr userDrawn="1"/>
        </p:nvCxnSpPr>
        <p:spPr>
          <a:xfrm>
            <a:off x="-36415" y="2997017"/>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hasCustomPrompt="1"/>
          </p:nvPr>
        </p:nvSpPr>
        <p:spPr>
          <a:xfrm>
            <a:off x="303467" y="3332327"/>
            <a:ext cx="2672815" cy="239175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2" name="Text Placeholder 2"/>
          <p:cNvSpPr>
            <a:spLocks noGrp="1"/>
          </p:cNvSpPr>
          <p:nvPr>
            <p:ph type="body" sz="quarter" idx="11" hasCustomPrompt="1"/>
          </p:nvPr>
        </p:nvSpPr>
        <p:spPr>
          <a:xfrm>
            <a:off x="3243611" y="383455"/>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4" name="Text Placeholder 2"/>
          <p:cNvSpPr>
            <a:spLocks noGrp="1"/>
          </p:cNvSpPr>
          <p:nvPr>
            <p:ph type="body" sz="quarter" idx="12" hasCustomPrompt="1"/>
          </p:nvPr>
        </p:nvSpPr>
        <p:spPr>
          <a:xfrm>
            <a:off x="6115112" y="3320233"/>
            <a:ext cx="2672815" cy="2448096"/>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36" name="Text Placeholder 2"/>
          <p:cNvSpPr>
            <a:spLocks noGrp="1"/>
          </p:cNvSpPr>
          <p:nvPr>
            <p:ph type="body" sz="quarter" idx="13" hasCustomPrompt="1"/>
          </p:nvPr>
        </p:nvSpPr>
        <p:spPr>
          <a:xfrm>
            <a:off x="9068395" y="383458"/>
            <a:ext cx="2672815" cy="2224632"/>
          </a:xfrm>
        </p:spPr>
        <p:txBody>
          <a:bodyPr anchor="b">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4"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 name="Triangle 3"/>
          <p:cNvSpPr/>
          <p:nvPr userDrawn="1"/>
        </p:nvSpPr>
        <p:spPr>
          <a:xfrm rot="10800000">
            <a:off x="3720197" y="2997014"/>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iangle 18"/>
          <p:cNvSpPr/>
          <p:nvPr userDrawn="1"/>
        </p:nvSpPr>
        <p:spPr>
          <a:xfrm rot="10800000">
            <a:off x="9603595" y="3013755"/>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riangle 19"/>
          <p:cNvSpPr/>
          <p:nvPr userDrawn="1"/>
        </p:nvSpPr>
        <p:spPr>
          <a:xfrm>
            <a:off x="761097" y="1577778"/>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iangle 21"/>
          <p:cNvSpPr/>
          <p:nvPr userDrawn="1"/>
        </p:nvSpPr>
        <p:spPr>
          <a:xfrm>
            <a:off x="6644495" y="1594519"/>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6 column with icons slide - layout 1">
    <p:spTree>
      <p:nvGrpSpPr>
        <p:cNvPr id="1" name=""/>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id="{5503DB59-D7D5-0049-BEDC-8E055EA52870}"/>
              </a:ext>
            </a:extLst>
          </p:cNvPr>
          <p:cNvCxnSpPr/>
          <p:nvPr userDrawn="1"/>
        </p:nvCxnSpPr>
        <p:spPr>
          <a:xfrm>
            <a:off x="-16352" y="3984569"/>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9" name="テキスト プレースホルダー 36">
            <a:extLst>
              <a:ext uri="{FF2B5EF4-FFF2-40B4-BE49-F238E27FC236}">
                <a16:creationId xmlns:a16="http://schemas.microsoft.com/office/drawing/2014/main" id="{65933281-45EB-3640-903C-5A0A5A815D2A}"/>
              </a:ext>
            </a:extLst>
          </p:cNvPr>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a:extLst>
              <a:ext uri="{FF2B5EF4-FFF2-40B4-BE49-F238E27FC236}">
                <a16:creationId xmlns:a16="http://schemas.microsoft.com/office/drawing/2014/main" id="{43460853-3FC6-3640-B1F1-44CD760CC7D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46" name="Text Placeholder 2">
            <a:extLst>
              <a:ext uri="{FF2B5EF4-FFF2-40B4-BE49-F238E27FC236}">
                <a16:creationId xmlns:a16="http://schemas.microsoft.com/office/drawing/2014/main" id="{F2379B95-7D4C-A44C-8441-979EC41BA209}"/>
              </a:ext>
            </a:extLst>
          </p:cNvPr>
          <p:cNvSpPr>
            <a:spLocks noGrp="1"/>
          </p:cNvSpPr>
          <p:nvPr>
            <p:ph type="body" sz="quarter" idx="13" hasCustomPrompt="1"/>
          </p:nvPr>
        </p:nvSpPr>
        <p:spPr>
          <a:xfrm>
            <a:off x="6307130" y="1595577"/>
            <a:ext cx="1616199" cy="2224632"/>
          </a:xfrm>
        </p:spPr>
        <p:txBody>
          <a:bodyPr anchor="b">
            <a:normAutofit/>
          </a:bodyPr>
          <a:lstStyle>
            <a:lvl1pPr marL="0" indent="0" algn="ctr">
              <a:buNone/>
              <a:defRPr sz="2400" baseline="0">
                <a:solidFill>
                  <a:srgbClr val="FDC010"/>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47" name="Triangle 46">
            <a:extLst>
              <a:ext uri="{FF2B5EF4-FFF2-40B4-BE49-F238E27FC236}">
                <a16:creationId xmlns:a16="http://schemas.microsoft.com/office/drawing/2014/main" id="{F6215A52-44A3-854A-B70D-3FC03E8DD78B}"/>
              </a:ext>
            </a:extLst>
          </p:cNvPr>
          <p:cNvSpPr/>
          <p:nvPr userDrawn="1"/>
        </p:nvSpPr>
        <p:spPr>
          <a:xfrm rot="10800000">
            <a:off x="6307131" y="4002857"/>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 Placeholder 2">
            <a:extLst>
              <a:ext uri="{FF2B5EF4-FFF2-40B4-BE49-F238E27FC236}">
                <a16:creationId xmlns:a16="http://schemas.microsoft.com/office/drawing/2014/main" id="{D1519147-0D10-3544-A67C-2692135BF0E5}"/>
              </a:ext>
            </a:extLst>
          </p:cNvPr>
          <p:cNvSpPr>
            <a:spLocks noGrp="1"/>
          </p:cNvSpPr>
          <p:nvPr>
            <p:ph type="body" sz="quarter" idx="14" hasCustomPrompt="1"/>
          </p:nvPr>
        </p:nvSpPr>
        <p:spPr>
          <a:xfrm>
            <a:off x="8333286" y="4248541"/>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0" name="Text Placeholder 2">
            <a:extLst>
              <a:ext uri="{FF2B5EF4-FFF2-40B4-BE49-F238E27FC236}">
                <a16:creationId xmlns:a16="http://schemas.microsoft.com/office/drawing/2014/main" id="{22ACC1BC-A7F7-D646-9564-6F9FD561BA61}"/>
              </a:ext>
            </a:extLst>
          </p:cNvPr>
          <p:cNvSpPr>
            <a:spLocks noGrp="1"/>
          </p:cNvSpPr>
          <p:nvPr>
            <p:ph type="body" sz="quarter" idx="15" hasCustomPrompt="1"/>
          </p:nvPr>
        </p:nvSpPr>
        <p:spPr>
          <a:xfrm>
            <a:off x="10320914"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1" name="Triangle 50">
            <a:extLst>
              <a:ext uri="{FF2B5EF4-FFF2-40B4-BE49-F238E27FC236}">
                <a16:creationId xmlns:a16="http://schemas.microsoft.com/office/drawing/2014/main" id="{809F2C8C-0EA9-1244-9321-8F90D6B1BA2C}"/>
              </a:ext>
            </a:extLst>
          </p:cNvPr>
          <p:cNvSpPr/>
          <p:nvPr userDrawn="1"/>
        </p:nvSpPr>
        <p:spPr>
          <a:xfrm rot="10800000">
            <a:off x="10320915"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riangle 51">
            <a:extLst>
              <a:ext uri="{FF2B5EF4-FFF2-40B4-BE49-F238E27FC236}">
                <a16:creationId xmlns:a16="http://schemas.microsoft.com/office/drawing/2014/main" id="{EBB0FE5E-1698-314B-AD0A-A2C803A50C0F}"/>
              </a:ext>
            </a:extLst>
          </p:cNvPr>
          <p:cNvSpPr/>
          <p:nvPr userDrawn="1"/>
        </p:nvSpPr>
        <p:spPr>
          <a:xfrm>
            <a:off x="8333286" y="2579580"/>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 Placeholder 2">
            <a:extLst>
              <a:ext uri="{FF2B5EF4-FFF2-40B4-BE49-F238E27FC236}">
                <a16:creationId xmlns:a16="http://schemas.microsoft.com/office/drawing/2014/main" id="{2818968D-074C-604A-9AC8-3A65BE432D57}"/>
              </a:ext>
            </a:extLst>
          </p:cNvPr>
          <p:cNvSpPr>
            <a:spLocks noGrp="1"/>
          </p:cNvSpPr>
          <p:nvPr>
            <p:ph type="body" sz="quarter" idx="16" hasCustomPrompt="1"/>
          </p:nvPr>
        </p:nvSpPr>
        <p:spPr>
          <a:xfrm>
            <a:off x="2220016" y="1595577"/>
            <a:ext cx="1616199" cy="2224632"/>
          </a:xfrm>
        </p:spPr>
        <p:txBody>
          <a:bodyPr anchor="b">
            <a:normAutofit/>
          </a:bodyPr>
          <a:lstStyle>
            <a:lvl1pPr marL="0" indent="0" algn="ctr">
              <a:buNone/>
              <a:defRPr sz="2400" baseline="0">
                <a:solidFill>
                  <a:srgbClr val="CE1779"/>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riangle 53">
            <a:extLst>
              <a:ext uri="{FF2B5EF4-FFF2-40B4-BE49-F238E27FC236}">
                <a16:creationId xmlns:a16="http://schemas.microsoft.com/office/drawing/2014/main" id="{D5A92096-985D-E240-AD66-801D60B038F0}"/>
              </a:ext>
            </a:extLst>
          </p:cNvPr>
          <p:cNvSpPr/>
          <p:nvPr userDrawn="1"/>
        </p:nvSpPr>
        <p:spPr>
          <a:xfrm rot="10800000">
            <a:off x="2220017" y="4002857"/>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 Placeholder 2">
            <a:extLst>
              <a:ext uri="{FF2B5EF4-FFF2-40B4-BE49-F238E27FC236}">
                <a16:creationId xmlns:a16="http://schemas.microsoft.com/office/drawing/2014/main" id="{28849DE5-5280-794A-977E-F25DE95EBDBF}"/>
              </a:ext>
            </a:extLst>
          </p:cNvPr>
          <p:cNvSpPr>
            <a:spLocks noGrp="1"/>
          </p:cNvSpPr>
          <p:nvPr>
            <p:ph type="body" sz="quarter" idx="17" hasCustomPrompt="1"/>
          </p:nvPr>
        </p:nvSpPr>
        <p:spPr>
          <a:xfrm>
            <a:off x="4246172" y="4248541"/>
            <a:ext cx="1631052" cy="2391758"/>
          </a:xfrm>
        </p:spPr>
        <p:txBody>
          <a:bodyPr>
            <a:normAutofit/>
          </a:bodyPr>
          <a:lstStyle>
            <a:lvl1pPr marL="0" indent="0" algn="ctr">
              <a:buNone/>
              <a:defRPr sz="2400" baseline="0">
                <a:solidFill>
                  <a:srgbClr val="EE7123"/>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8" name="Triangle 57">
            <a:extLst>
              <a:ext uri="{FF2B5EF4-FFF2-40B4-BE49-F238E27FC236}">
                <a16:creationId xmlns:a16="http://schemas.microsoft.com/office/drawing/2014/main" id="{C8C71C43-2564-9949-B8EC-B6E492828570}"/>
              </a:ext>
            </a:extLst>
          </p:cNvPr>
          <p:cNvSpPr/>
          <p:nvPr userDrawn="1"/>
        </p:nvSpPr>
        <p:spPr>
          <a:xfrm>
            <a:off x="4246172" y="2579580"/>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 Placeholder 2">
            <a:extLst>
              <a:ext uri="{FF2B5EF4-FFF2-40B4-BE49-F238E27FC236}">
                <a16:creationId xmlns:a16="http://schemas.microsoft.com/office/drawing/2014/main" id="{D09F3077-198E-3B47-B50B-5AC670A1302E}"/>
              </a:ext>
            </a:extLst>
          </p:cNvPr>
          <p:cNvSpPr>
            <a:spLocks noGrp="1"/>
          </p:cNvSpPr>
          <p:nvPr>
            <p:ph type="body" sz="quarter" idx="18" hasCustomPrompt="1"/>
          </p:nvPr>
        </p:nvSpPr>
        <p:spPr>
          <a:xfrm>
            <a:off x="252336" y="4230254"/>
            <a:ext cx="1631052" cy="2391758"/>
          </a:xfrm>
        </p:spPr>
        <p:txBody>
          <a:bodyPr>
            <a:normAutofit/>
          </a:bodyPr>
          <a:lstStyle>
            <a:lvl1pPr marL="0" indent="0" algn="ctr">
              <a:buNone/>
              <a:defRPr sz="2400" baseline="0">
                <a:solidFill>
                  <a:srgbClr val="2E95D2"/>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60" name="Triangle 59">
            <a:extLst>
              <a:ext uri="{FF2B5EF4-FFF2-40B4-BE49-F238E27FC236}">
                <a16:creationId xmlns:a16="http://schemas.microsoft.com/office/drawing/2014/main" id="{01885070-E58F-7544-B91A-17853B8D6DEA}"/>
              </a:ext>
            </a:extLst>
          </p:cNvPr>
          <p:cNvSpPr/>
          <p:nvPr userDrawn="1"/>
        </p:nvSpPr>
        <p:spPr>
          <a:xfrm>
            <a:off x="252336" y="2561293"/>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23">
            <a:extLst>
              <a:ext uri="{FF2B5EF4-FFF2-40B4-BE49-F238E27FC236}">
                <a16:creationId xmlns:a16="http://schemas.microsoft.com/office/drawing/2014/main" id="{1253AEA5-EA77-E446-B498-F3EB5FD79F9F}"/>
              </a:ext>
            </a:extLst>
          </p:cNvPr>
          <p:cNvSpPr>
            <a:spLocks noGrp="1"/>
          </p:cNvSpPr>
          <p:nvPr>
            <p:ph type="body" sz="quarter" idx="19"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Tree>
    <p:extLst>
      <p:ext uri="{BB962C8B-B14F-4D97-AF65-F5344CB8AC3E}">
        <p14:creationId xmlns:p14="http://schemas.microsoft.com/office/powerpoint/2010/main" val="13704139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 column with icons slide - layout 2">
    <p:spTree>
      <p:nvGrpSpPr>
        <p:cNvPr id="1" name=""/>
        <p:cNvGrpSpPr/>
        <p:nvPr/>
      </p:nvGrpSpPr>
      <p:grpSpPr>
        <a:xfrm>
          <a:off x="0" y="0"/>
          <a:ext cx="0" cy="0"/>
          <a:chOff x="0" y="0"/>
          <a:chExt cx="0" cy="0"/>
        </a:xfrm>
      </p:grpSpPr>
      <p:cxnSp>
        <p:nvCxnSpPr>
          <p:cNvPr id="18" name="Straight Connector 17"/>
          <p:cNvCxnSpPr/>
          <p:nvPr userDrawn="1"/>
        </p:nvCxnSpPr>
        <p:spPr>
          <a:xfrm>
            <a:off x="0" y="477911"/>
            <a:ext cx="12192000" cy="0"/>
          </a:xfrm>
          <a:prstGeom prst="line">
            <a:avLst/>
          </a:prstGeom>
          <a:ln>
            <a:solidFill>
              <a:srgbClr val="353E47"/>
            </a:solidFill>
          </a:ln>
        </p:spPr>
        <p:style>
          <a:lnRef idx="1">
            <a:schemeClr val="accent1"/>
          </a:lnRef>
          <a:fillRef idx="0">
            <a:schemeClr val="accent1"/>
          </a:fillRef>
          <a:effectRef idx="0">
            <a:schemeClr val="accent1"/>
          </a:effectRef>
          <a:fontRef idx="minor">
            <a:schemeClr val="tx1"/>
          </a:fontRef>
        </p:style>
      </p:cxnSp>
      <p:sp>
        <p:nvSpPr>
          <p:cNvPr id="19" name="Text Placeholder 2"/>
          <p:cNvSpPr>
            <a:spLocks noGrp="1"/>
          </p:cNvSpPr>
          <p:nvPr>
            <p:ph type="body" sz="quarter" idx="10" hasCustomPrompt="1"/>
          </p:nvPr>
        </p:nvSpPr>
        <p:spPr>
          <a:xfrm>
            <a:off x="333621"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0" name="Text Placeholder 2"/>
          <p:cNvSpPr>
            <a:spLocks noGrp="1"/>
          </p:cNvSpPr>
          <p:nvPr>
            <p:ph type="body" sz="quarter" idx="11" hasCustomPrompt="1"/>
          </p:nvPr>
        </p:nvSpPr>
        <p:spPr>
          <a:xfrm>
            <a:off x="3273765"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1" name="Text Placeholder 2"/>
          <p:cNvSpPr>
            <a:spLocks noGrp="1"/>
          </p:cNvSpPr>
          <p:nvPr>
            <p:ph type="body" sz="quarter" idx="12" hasCustomPrompt="1"/>
          </p:nvPr>
        </p:nvSpPr>
        <p:spPr>
          <a:xfrm>
            <a:off x="6145266" y="2090693"/>
            <a:ext cx="2672815" cy="3712088"/>
          </a:xfrm>
        </p:spPr>
        <p:txBody>
          <a:bodyPr>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2" name="Text Placeholder 2"/>
          <p:cNvSpPr>
            <a:spLocks noGrp="1"/>
          </p:cNvSpPr>
          <p:nvPr>
            <p:ph type="body" sz="quarter" idx="13" hasCustomPrompt="1"/>
          </p:nvPr>
        </p:nvSpPr>
        <p:spPr>
          <a:xfrm>
            <a:off x="9098549" y="2090693"/>
            <a:ext cx="2672815" cy="3712088"/>
          </a:xfrm>
        </p:spPr>
        <p:txBody>
          <a:bodyPr anchor="t">
            <a:normAutofit/>
          </a:bodyPr>
          <a:lstStyle>
            <a:lvl1pPr marL="0" indent="0" algn="ctr">
              <a:buNone/>
              <a:defRPr sz="2400" baseline="0">
                <a:solidFill>
                  <a:srgbClr val="6D6E6C"/>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13"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15" name="Triangle 14"/>
          <p:cNvSpPr/>
          <p:nvPr userDrawn="1"/>
        </p:nvSpPr>
        <p:spPr>
          <a:xfrm rot="10800000">
            <a:off x="3726458" y="486571"/>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iangle 15"/>
          <p:cNvSpPr/>
          <p:nvPr userDrawn="1"/>
        </p:nvSpPr>
        <p:spPr>
          <a:xfrm rot="10800000">
            <a:off x="9609856" y="490612"/>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16"/>
          <p:cNvSpPr/>
          <p:nvPr userDrawn="1"/>
        </p:nvSpPr>
        <p:spPr>
          <a:xfrm rot="10800000">
            <a:off x="734413" y="477911"/>
            <a:ext cx="1651000" cy="1423276"/>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p:cNvSpPr/>
          <p:nvPr userDrawn="1"/>
        </p:nvSpPr>
        <p:spPr>
          <a:xfrm rot="10800000">
            <a:off x="6617811" y="494652"/>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 column with icons slide">
    <p:spTree>
      <p:nvGrpSpPr>
        <p:cNvPr id="1" name=""/>
        <p:cNvGrpSpPr/>
        <p:nvPr/>
      </p:nvGrpSpPr>
      <p:grpSpPr>
        <a:xfrm>
          <a:off x="0" y="0"/>
          <a:ext cx="0" cy="0"/>
          <a:chOff x="0" y="0"/>
          <a:chExt cx="0" cy="0"/>
        </a:xfrm>
      </p:grpSpPr>
      <p:sp>
        <p:nvSpPr>
          <p:cNvPr id="12" name="Rectangle 11"/>
          <p:cNvSpPr/>
          <p:nvPr userDrawn="1"/>
        </p:nvSpPr>
        <p:spPr>
          <a:xfrm>
            <a:off x="0" y="0"/>
            <a:ext cx="12192000" cy="23749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3C55"/>
              </a:solidFill>
            </a:endParaRPr>
          </a:p>
        </p:txBody>
      </p:sp>
      <p:sp>
        <p:nvSpPr>
          <p:cNvPr id="18" name="Text Placeholder 23"/>
          <p:cNvSpPr>
            <a:spLocks noGrp="1"/>
          </p:cNvSpPr>
          <p:nvPr>
            <p:ph type="body" sz="quarter" idx="13" hasCustomPrompt="1"/>
          </p:nvPr>
        </p:nvSpPr>
        <p:spPr>
          <a:xfrm>
            <a:off x="0" y="445647"/>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684287"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3" name="Text Placeholder 23"/>
          <p:cNvSpPr>
            <a:spLocks noGrp="1"/>
          </p:cNvSpPr>
          <p:nvPr>
            <p:ph type="body" sz="quarter" idx="15" hasCustomPrompt="1"/>
          </p:nvPr>
        </p:nvSpPr>
        <p:spPr>
          <a:xfrm>
            <a:off x="684287"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4" name="Straight Connector 3"/>
          <p:cNvCxnSpPr/>
          <p:nvPr userDrawn="1"/>
        </p:nvCxnSpPr>
        <p:spPr>
          <a:xfrm flipH="1">
            <a:off x="555813"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26" name="Text Placeholder 23"/>
          <p:cNvSpPr>
            <a:spLocks noGrp="1"/>
          </p:cNvSpPr>
          <p:nvPr>
            <p:ph type="body" sz="quarter" idx="16" hasCustomPrompt="1"/>
          </p:nvPr>
        </p:nvSpPr>
        <p:spPr>
          <a:xfrm>
            <a:off x="451221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27" name="Text Placeholder 23"/>
          <p:cNvSpPr>
            <a:spLocks noGrp="1"/>
          </p:cNvSpPr>
          <p:nvPr>
            <p:ph type="body" sz="quarter" idx="17" hasCustomPrompt="1"/>
          </p:nvPr>
        </p:nvSpPr>
        <p:spPr>
          <a:xfrm>
            <a:off x="451221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28" name="Straight Connector 27"/>
          <p:cNvCxnSpPr/>
          <p:nvPr userDrawn="1"/>
        </p:nvCxnSpPr>
        <p:spPr>
          <a:xfrm flipH="1">
            <a:off x="438374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0" name="Text Placeholder 23"/>
          <p:cNvSpPr>
            <a:spLocks noGrp="1"/>
          </p:cNvSpPr>
          <p:nvPr>
            <p:ph type="body" sz="quarter" idx="18" hasCustomPrompt="1"/>
          </p:nvPr>
        </p:nvSpPr>
        <p:spPr>
          <a:xfrm>
            <a:off x="8228086" y="3376016"/>
            <a:ext cx="3408830"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1" name="Text Placeholder 23"/>
          <p:cNvSpPr>
            <a:spLocks noGrp="1"/>
          </p:cNvSpPr>
          <p:nvPr>
            <p:ph type="body" sz="quarter" idx="19" hasCustomPrompt="1"/>
          </p:nvPr>
        </p:nvSpPr>
        <p:spPr>
          <a:xfrm>
            <a:off x="8228086" y="4571947"/>
            <a:ext cx="3408830" cy="1412740"/>
          </a:xfrm>
        </p:spPr>
        <p:txBody>
          <a:bodyPr>
            <a:normAutofit/>
          </a:bodyPr>
          <a:lstStyle>
            <a:lvl1pPr marL="0" indent="0" algn="ctr">
              <a:buNone/>
              <a:defRPr sz="2400">
                <a:solidFill>
                  <a:srgbClr val="6D6E6C"/>
                </a:solidFill>
                <a:latin typeface="+mn-lt"/>
              </a:defRPr>
            </a:lvl1pPr>
          </a:lstStyle>
          <a:p>
            <a:pPr lvl="0"/>
            <a:r>
              <a:rPr lang="en-US" dirty="0"/>
              <a:t>Main Body Text</a:t>
            </a:r>
          </a:p>
        </p:txBody>
      </p:sp>
      <p:cxnSp>
        <p:nvCxnSpPr>
          <p:cNvPr id="35" name="Straight Connector 34"/>
          <p:cNvCxnSpPr/>
          <p:nvPr userDrawn="1"/>
        </p:nvCxnSpPr>
        <p:spPr>
          <a:xfrm flipH="1">
            <a:off x="8099612" y="4482302"/>
            <a:ext cx="35910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34" name="Triangle 33"/>
          <p:cNvSpPr/>
          <p:nvPr userDrawn="1"/>
        </p:nvSpPr>
        <p:spPr>
          <a:xfrm rot="5400000">
            <a:off x="5461568" y="1673914"/>
            <a:ext cx="1651000" cy="1423276"/>
          </a:xfrm>
          <a:prstGeom prst="triangle">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riangle 36"/>
          <p:cNvSpPr/>
          <p:nvPr userDrawn="1"/>
        </p:nvSpPr>
        <p:spPr>
          <a:xfrm rot="5400000">
            <a:off x="1613532" y="1655489"/>
            <a:ext cx="1651000" cy="1423276"/>
          </a:xfrm>
          <a:prstGeom prst="triangle">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riangle 37"/>
          <p:cNvSpPr/>
          <p:nvPr userDrawn="1"/>
        </p:nvSpPr>
        <p:spPr>
          <a:xfrm rot="5400000">
            <a:off x="9107001" y="1673914"/>
            <a:ext cx="1651000" cy="1423276"/>
          </a:xfrm>
          <a:prstGeom prst="triangle">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3 column with icons slide">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CF9D0D72-C3F8-584A-8699-47CDAC0A99C9}"/>
              </a:ext>
            </a:extLst>
          </p:cNvPr>
          <p:cNvCxnSpPr>
            <a:cxnSpLocks/>
          </p:cNvCxnSpPr>
          <p:nvPr userDrawn="1"/>
        </p:nvCxnSpPr>
        <p:spPr>
          <a:xfrm>
            <a:off x="-3880" y="2086593"/>
            <a:ext cx="12192000" cy="0"/>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18" name="Text Placeholder 23"/>
          <p:cNvSpPr>
            <a:spLocks noGrp="1"/>
          </p:cNvSpPr>
          <p:nvPr>
            <p:ph type="body" sz="quarter" idx="13" hasCustomPrompt="1"/>
          </p:nvPr>
        </p:nvSpPr>
        <p:spPr>
          <a:xfrm>
            <a:off x="0" y="581242"/>
            <a:ext cx="12192000" cy="697353"/>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2" name="Text Placeholder 23"/>
          <p:cNvSpPr>
            <a:spLocks noGrp="1"/>
          </p:cNvSpPr>
          <p:nvPr>
            <p:ph type="body" sz="quarter" idx="14" hasCustomPrompt="1"/>
          </p:nvPr>
        </p:nvSpPr>
        <p:spPr>
          <a:xfrm>
            <a:off x="704165" y="3376016"/>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
        <p:nvSpPr>
          <p:cNvPr id="3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40" name="Picture 3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
        <p:nvSpPr>
          <p:cNvPr id="21" name="Text Placeholder 23">
            <a:extLst>
              <a:ext uri="{FF2B5EF4-FFF2-40B4-BE49-F238E27FC236}">
                <a16:creationId xmlns:a16="http://schemas.microsoft.com/office/drawing/2014/main" id="{46EB5BD2-E95A-9D49-86A1-BBE510B33216}"/>
              </a:ext>
            </a:extLst>
          </p:cNvPr>
          <p:cNvSpPr>
            <a:spLocks noGrp="1"/>
          </p:cNvSpPr>
          <p:nvPr>
            <p:ph type="body" sz="quarter" idx="16" hasCustomPrompt="1"/>
          </p:nvPr>
        </p:nvSpPr>
        <p:spPr>
          <a:xfrm>
            <a:off x="6765237" y="3346647"/>
            <a:ext cx="4563574" cy="1045795"/>
          </a:xfrm>
        </p:spPr>
        <p:txBody>
          <a:bodyPr anchor="ctr">
            <a:normAutofit/>
          </a:bodyPr>
          <a:lstStyle>
            <a:lvl1pPr marL="0" indent="0" algn="ctr">
              <a:buNone/>
              <a:defRPr sz="3000">
                <a:solidFill>
                  <a:srgbClr val="6D6E6C"/>
                </a:solidFill>
                <a:latin typeface="+mn-lt"/>
              </a:defRPr>
            </a:lvl1pPr>
          </a:lstStyle>
          <a:p>
            <a:pPr lvl="0"/>
            <a:r>
              <a:rPr lang="en-US" dirty="0"/>
              <a:t>Sub Title</a:t>
            </a:r>
          </a:p>
        </p:txBody>
      </p:sp>
    </p:spTree>
    <p:extLst>
      <p:ext uri="{BB962C8B-B14F-4D97-AF65-F5344CB8AC3E}">
        <p14:creationId xmlns:p14="http://schemas.microsoft.com/office/powerpoint/2010/main" val="334221377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 bullets slide">
    <p:spTree>
      <p:nvGrpSpPr>
        <p:cNvPr id="1" name=""/>
        <p:cNvGrpSpPr/>
        <p:nvPr/>
      </p:nvGrpSpPr>
      <p:grpSpPr>
        <a:xfrm>
          <a:off x="0" y="0"/>
          <a:ext cx="0" cy="0"/>
          <a:chOff x="0" y="0"/>
          <a:chExt cx="0" cy="0"/>
        </a:xfrm>
      </p:grpSpPr>
      <p:sp>
        <p:nvSpPr>
          <p:cNvPr id="34" name="Rectangle 33"/>
          <p:cNvSpPr/>
          <p:nvPr userDrawn="1"/>
        </p:nvSpPr>
        <p:spPr>
          <a:xfrm>
            <a:off x="4903304" y="1126433"/>
            <a:ext cx="7288696" cy="1302295"/>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p:cNvSpPr/>
          <p:nvPr userDrawn="1"/>
        </p:nvSpPr>
        <p:spPr>
          <a:xfrm>
            <a:off x="4903304" y="2749824"/>
            <a:ext cx="7288696" cy="1302295"/>
          </a:xfrm>
          <a:prstGeom prst="rect">
            <a:avLst/>
          </a:prstGeom>
          <a:solidFill>
            <a:srgbClr val="CE1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4903304" y="4373215"/>
            <a:ext cx="7288696" cy="1302295"/>
          </a:xfrm>
          <a:prstGeom prst="rect">
            <a:avLst/>
          </a:prstGeom>
          <a:solidFill>
            <a:srgbClr val="EE71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Connector 37"/>
          <p:cNvCxnSpPr/>
          <p:nvPr userDrawn="1"/>
        </p:nvCxnSpPr>
        <p:spPr>
          <a:xfrm>
            <a:off x="6175512" y="1223543"/>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6175512" y="285205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6175512" y="449638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3954456" y="677649"/>
            <a:ext cx="1176669" cy="5446643"/>
          </a:xfrm>
          <a:prstGeom prst="rect">
            <a:avLst/>
          </a:prstGeom>
        </p:spPr>
      </p:pic>
      <p:sp>
        <p:nvSpPr>
          <p:cNvPr id="42" name="Text Placeholder 23"/>
          <p:cNvSpPr>
            <a:spLocks noGrp="1"/>
          </p:cNvSpPr>
          <p:nvPr>
            <p:ph type="body" sz="quarter" idx="13" hasCustomPrompt="1"/>
          </p:nvPr>
        </p:nvSpPr>
        <p:spPr>
          <a:xfrm>
            <a:off x="643223" y="1079254"/>
            <a:ext cx="3821205"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43" name="Text Placeholder 25"/>
          <p:cNvSpPr>
            <a:spLocks noGrp="1"/>
          </p:cNvSpPr>
          <p:nvPr>
            <p:ph type="body" sz="quarter" idx="14" hasCustomPrompt="1"/>
          </p:nvPr>
        </p:nvSpPr>
        <p:spPr>
          <a:xfrm>
            <a:off x="643223" y="2087287"/>
            <a:ext cx="3821205"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44" name="Text Placeholder 23"/>
          <p:cNvSpPr>
            <a:spLocks noGrp="1"/>
          </p:cNvSpPr>
          <p:nvPr>
            <p:ph type="body" sz="quarter" idx="15" hasCustomPrompt="1"/>
          </p:nvPr>
        </p:nvSpPr>
        <p:spPr>
          <a:xfrm>
            <a:off x="4975024" y="1126433"/>
            <a:ext cx="1176670" cy="1292995"/>
          </a:xfrm>
        </p:spPr>
        <p:txBody>
          <a:bodyPr anchor="ctr">
            <a:normAutofit/>
          </a:bodyPr>
          <a:lstStyle>
            <a:lvl1pPr marL="0" indent="0" algn="ctr">
              <a:buNone/>
              <a:defRPr sz="4800">
                <a:solidFill>
                  <a:schemeClr val="bg1"/>
                </a:solidFill>
                <a:latin typeface="+mn-lt"/>
              </a:defRPr>
            </a:lvl1pPr>
          </a:lstStyle>
          <a:p>
            <a:pPr lvl="0"/>
            <a:r>
              <a:rPr lang="en-US" dirty="0"/>
              <a:t>01</a:t>
            </a:r>
          </a:p>
        </p:txBody>
      </p:sp>
      <p:sp>
        <p:nvSpPr>
          <p:cNvPr id="45" name="Text Placeholder 2"/>
          <p:cNvSpPr>
            <a:spLocks noGrp="1"/>
          </p:cNvSpPr>
          <p:nvPr>
            <p:ph type="body" sz="quarter" idx="12" hasCustomPrompt="1"/>
          </p:nvPr>
        </p:nvSpPr>
        <p:spPr>
          <a:xfrm>
            <a:off x="6271051" y="1126433"/>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cxnSp>
        <p:nvCxnSpPr>
          <p:cNvPr id="51" name="Straight Connector 50"/>
          <p:cNvCxnSpPr/>
          <p:nvPr userDrawn="1"/>
        </p:nvCxnSpPr>
        <p:spPr>
          <a:xfrm>
            <a:off x="417209" y="1920386"/>
            <a:ext cx="42875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52" name="Text Placeholder 23"/>
          <p:cNvSpPr>
            <a:spLocks noGrp="1"/>
          </p:cNvSpPr>
          <p:nvPr>
            <p:ph type="body" sz="quarter" idx="16" hasCustomPrompt="1"/>
          </p:nvPr>
        </p:nvSpPr>
        <p:spPr>
          <a:xfrm>
            <a:off x="4998842" y="2740524"/>
            <a:ext cx="1176670" cy="1292995"/>
          </a:xfrm>
        </p:spPr>
        <p:txBody>
          <a:bodyPr anchor="ctr">
            <a:normAutofit/>
          </a:bodyPr>
          <a:lstStyle>
            <a:lvl1pPr marL="0" indent="0" algn="ctr">
              <a:buNone/>
              <a:defRPr sz="4800">
                <a:solidFill>
                  <a:schemeClr val="bg1"/>
                </a:solidFill>
                <a:latin typeface="+mn-lt"/>
              </a:defRPr>
            </a:lvl1pPr>
          </a:lstStyle>
          <a:p>
            <a:pPr lvl="0"/>
            <a:r>
              <a:rPr lang="en-US" dirty="0"/>
              <a:t>02</a:t>
            </a:r>
          </a:p>
        </p:txBody>
      </p:sp>
      <p:sp>
        <p:nvSpPr>
          <p:cNvPr id="53" name="Text Placeholder 2"/>
          <p:cNvSpPr>
            <a:spLocks noGrp="1"/>
          </p:cNvSpPr>
          <p:nvPr>
            <p:ph type="body" sz="quarter" idx="17" hasCustomPrompt="1"/>
          </p:nvPr>
        </p:nvSpPr>
        <p:spPr>
          <a:xfrm>
            <a:off x="6294869" y="2740524"/>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54" name="Text Placeholder 23"/>
          <p:cNvSpPr>
            <a:spLocks noGrp="1"/>
          </p:cNvSpPr>
          <p:nvPr>
            <p:ph type="body" sz="quarter" idx="18" hasCustomPrompt="1"/>
          </p:nvPr>
        </p:nvSpPr>
        <p:spPr>
          <a:xfrm>
            <a:off x="4968894" y="4387646"/>
            <a:ext cx="1176670" cy="1292995"/>
          </a:xfrm>
        </p:spPr>
        <p:txBody>
          <a:bodyPr anchor="ctr">
            <a:normAutofit/>
          </a:bodyPr>
          <a:lstStyle>
            <a:lvl1pPr marL="0" indent="0" algn="ctr">
              <a:buNone/>
              <a:defRPr sz="4800">
                <a:solidFill>
                  <a:schemeClr val="bg1"/>
                </a:solidFill>
                <a:latin typeface="+mn-lt"/>
              </a:defRPr>
            </a:lvl1pPr>
          </a:lstStyle>
          <a:p>
            <a:pPr lvl="0"/>
            <a:r>
              <a:rPr lang="en-US" dirty="0"/>
              <a:t>03</a:t>
            </a:r>
          </a:p>
        </p:txBody>
      </p:sp>
      <p:sp>
        <p:nvSpPr>
          <p:cNvPr id="55" name="Text Placeholder 2"/>
          <p:cNvSpPr>
            <a:spLocks noGrp="1"/>
          </p:cNvSpPr>
          <p:nvPr>
            <p:ph type="body" sz="quarter" idx="19" hasCustomPrompt="1"/>
          </p:nvPr>
        </p:nvSpPr>
        <p:spPr>
          <a:xfrm>
            <a:off x="6264921" y="4387646"/>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24" name="Picture 2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Laptop slide 1">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l="8387" t="10823" r="9307" b="5574"/>
          <a:stretch/>
        </p:blipFill>
        <p:spPr>
          <a:xfrm>
            <a:off x="2000190" y="1447737"/>
            <a:ext cx="7941283" cy="4839954"/>
          </a:xfrm>
          <a:prstGeom prst="rect">
            <a:avLst/>
          </a:prstGeom>
        </p:spPr>
      </p:pic>
      <p:sp>
        <p:nvSpPr>
          <p:cNvPr id="25"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sp>
        <p:nvSpPr>
          <p:cNvPr id="26" name="Text Placeholder 25"/>
          <p:cNvSpPr>
            <a:spLocks noGrp="1"/>
          </p:cNvSpPr>
          <p:nvPr>
            <p:ph type="body" sz="quarter" idx="14" hasCustomPrompt="1"/>
          </p:nvPr>
        </p:nvSpPr>
        <p:spPr>
          <a:xfrm>
            <a:off x="0" y="1045042"/>
            <a:ext cx="12192000" cy="590599"/>
          </a:xfrm>
        </p:spPr>
        <p:txBody>
          <a:bodyPr>
            <a:noAutofit/>
          </a:bodyPr>
          <a:lstStyle>
            <a:lvl1pPr marL="0" indent="0" algn="ctr">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cxnSp>
        <p:nvCxnSpPr>
          <p:cNvPr id="27" name="Straight Connector 26"/>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3184071" y="1893434"/>
            <a:ext cx="5665788" cy="3478212"/>
          </a:xfrm>
          <a:prstGeom prst="rect">
            <a:avLst/>
          </a:prstGeom>
        </p:spPr>
        <p:txBody>
          <a:bodyPr anchor="t"/>
          <a:lstStyle>
            <a:lvl1pPr marL="228600" marR="0" indent="-228600" algn="ctr" defTabSz="914400" rtl="0" eaLnBrk="1" fontAlgn="auto" latinLnBrk="0" hangingPunct="1">
              <a:lnSpc>
                <a:spcPct val="90000"/>
              </a:lnSpc>
              <a:spcBef>
                <a:spcPts val="1000"/>
              </a:spcBef>
              <a:spcAft>
                <a:spcPts val="0"/>
              </a:spcAft>
              <a:buClrTx/>
              <a:buSzTx/>
              <a:buFont typeface="Arial"/>
              <a:buNone/>
              <a:tabLst/>
              <a:defRPr sz="28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endParaRPr lang="en-US" dirty="0"/>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sp>
        <p:nvSpPr>
          <p:cNvPr id="9" name="テキスト プレースホルダー 36"/>
          <p:cNvSpPr txBox="1">
            <a:spLocks/>
          </p:cNvSpPr>
          <p:nvPr userDrawn="1"/>
        </p:nvSpPr>
        <p:spPr bwMode="auto">
          <a:xfrm>
            <a:off x="421069" y="6460494"/>
            <a:ext cx="11400992" cy="41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sz="1100" b="0" kern="1200" dirty="0">
                <a:solidFill>
                  <a:srgbClr val="6D6E6C"/>
                </a:solidFill>
                <a:effectLst/>
                <a:latin typeface="+mn-lt"/>
                <a:ea typeface="MS PGothic" charset="-128"/>
                <a:cs typeface="Geneva" charset="0"/>
              </a:rPr>
              <a:t>training model for teaching entrepreneurial competences to sole-traders </a:t>
            </a:r>
            <a:endParaRPr kumimoji="1" lang="ja-JP" altLang="en-US" sz="1100" b="0" kern="1200" dirty="0">
              <a:solidFill>
                <a:srgbClr val="6D6E6C"/>
              </a:solidFill>
              <a:latin typeface="+mn-lt"/>
              <a:ea typeface="MS PGothic" charset="-128"/>
              <a:cs typeface="Geneva" charset="0"/>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6200000">
            <a:off x="5919401" y="6115051"/>
            <a:ext cx="345438" cy="38989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Design 2">
    <p:spTree>
      <p:nvGrpSpPr>
        <p:cNvPr id="1" name=""/>
        <p:cNvGrpSpPr/>
        <p:nvPr/>
      </p:nvGrpSpPr>
      <p:grpSpPr>
        <a:xfrm>
          <a:off x="0" y="0"/>
          <a:ext cx="0" cy="0"/>
          <a:chOff x="0" y="0"/>
          <a:chExt cx="0" cy="0"/>
        </a:xfrm>
      </p:grpSpPr>
      <p:sp>
        <p:nvSpPr>
          <p:cNvPr id="9" name="Rectangle 8"/>
          <p:cNvSpPr/>
          <p:nvPr userDrawn="1"/>
        </p:nvSpPr>
        <p:spPr>
          <a:xfrm>
            <a:off x="0" y="2320257"/>
            <a:ext cx="12192000" cy="2794000"/>
          </a:xfrm>
          <a:prstGeom prst="rect">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150100" y="677143"/>
            <a:ext cx="4467719" cy="1209253"/>
          </a:xfrm>
          <a:prstGeom prst="rect">
            <a:avLst/>
          </a:prstGeom>
        </p:spPr>
      </p:pic>
      <p:sp>
        <p:nvSpPr>
          <p:cNvPr id="11" name="Footer Placeholder 6"/>
          <p:cNvSpPr txBox="1">
            <a:spLocks noGrp="1"/>
          </p:cNvSpPr>
          <p:nvPr userDrawn="1"/>
        </p:nvSpPr>
        <p:spPr bwMode="auto">
          <a:xfrm>
            <a:off x="9625579" y="62353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2" name="Picture 8"/>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7809137" y="61390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104900" y="923006"/>
            <a:ext cx="5773175" cy="6516158"/>
          </a:xfrm>
          <a:prstGeom prst="rect">
            <a:avLst/>
          </a:prstGeom>
        </p:spPr>
      </p:pic>
      <p:sp>
        <p:nvSpPr>
          <p:cNvPr id="14" name="Picture Placeholder 7"/>
          <p:cNvSpPr>
            <a:spLocks noGrp="1"/>
          </p:cNvSpPr>
          <p:nvPr>
            <p:ph type="pic" sz="quarter" idx="10"/>
          </p:nvPr>
        </p:nvSpPr>
        <p:spPr>
          <a:xfrm>
            <a:off x="-1219200" y="-241300"/>
            <a:ext cx="7797799" cy="8856914"/>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15" name="Text Placeholder 23"/>
          <p:cNvSpPr>
            <a:spLocks noGrp="1"/>
          </p:cNvSpPr>
          <p:nvPr>
            <p:ph type="body" sz="quarter" idx="12" hasCustomPrompt="1"/>
          </p:nvPr>
        </p:nvSpPr>
        <p:spPr>
          <a:xfrm>
            <a:off x="7469651" y="3051307"/>
            <a:ext cx="4354050" cy="1650628"/>
          </a:xfrm>
        </p:spPr>
        <p:txBody>
          <a:bodyPr>
            <a:normAutofit/>
          </a:bodyPr>
          <a:lstStyle>
            <a:lvl1pPr marL="0" indent="0" algn="ctr">
              <a:lnSpc>
                <a:spcPts val="4000"/>
              </a:lnSpc>
              <a:buNone/>
              <a:defRPr sz="3600" b="0" baseline="0">
                <a:solidFill>
                  <a:schemeClr val="bg1"/>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Laptop slide 2">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7429500" y="740153"/>
            <a:ext cx="4762500" cy="5612853"/>
          </a:xfrm>
          <a:prstGeom prst="rect">
            <a:avLst/>
          </a:prstGeom>
        </p:spPr>
      </p:pic>
      <p:cxnSp>
        <p:nvCxnSpPr>
          <p:cNvPr id="27" name="Straight Connector 26"/>
          <p:cNvCxnSpPr/>
          <p:nvPr userDrawn="1"/>
        </p:nvCxnSpPr>
        <p:spPr>
          <a:xfrm flipH="1">
            <a:off x="378379" y="1908558"/>
            <a:ext cx="6789867"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Picture Placeholder 7"/>
          <p:cNvSpPr>
            <a:spLocks noGrp="1"/>
          </p:cNvSpPr>
          <p:nvPr>
            <p:ph type="pic" sz="quarter" idx="15" hasCustomPrompt="1"/>
          </p:nvPr>
        </p:nvSpPr>
        <p:spPr>
          <a:xfrm>
            <a:off x="8802435" y="1223694"/>
            <a:ext cx="3389565" cy="4033653"/>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here to add photo</a:t>
            </a:r>
          </a:p>
        </p:txBody>
      </p:sp>
      <p:sp>
        <p:nvSpPr>
          <p:cNvPr id="9" name="Text Placeholder 23"/>
          <p:cNvSpPr>
            <a:spLocks noGrp="1"/>
          </p:cNvSpPr>
          <p:nvPr>
            <p:ph type="body" sz="quarter" idx="16" hasCustomPrompt="1"/>
          </p:nvPr>
        </p:nvSpPr>
        <p:spPr>
          <a:xfrm>
            <a:off x="643223" y="1079254"/>
            <a:ext cx="6361734"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0" name="Text Placeholder 25"/>
          <p:cNvSpPr>
            <a:spLocks noGrp="1"/>
          </p:cNvSpPr>
          <p:nvPr>
            <p:ph type="body" sz="quarter" idx="17" hasCustomPrompt="1"/>
          </p:nvPr>
        </p:nvSpPr>
        <p:spPr>
          <a:xfrm>
            <a:off x="643223" y="2087287"/>
            <a:ext cx="6361734"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13"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hone Slide 1">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l="-3425" t="-1173" r="6562" b="12394"/>
          <a:stretch/>
        </p:blipFill>
        <p:spPr>
          <a:xfrm>
            <a:off x="2449287" y="1355271"/>
            <a:ext cx="9742714" cy="5502729"/>
          </a:xfrm>
          <a:prstGeom prst="rect">
            <a:avLst/>
          </a:prstGeom>
        </p:spPr>
      </p:pic>
      <p:sp>
        <p:nvSpPr>
          <p:cNvPr id="6" name="Picture Placeholder 5"/>
          <p:cNvSpPr>
            <a:spLocks noGrp="1"/>
          </p:cNvSpPr>
          <p:nvPr>
            <p:ph type="pic" sz="quarter" idx="18" hasCustomPrompt="1"/>
          </p:nvPr>
        </p:nvSpPr>
        <p:spPr>
          <a:xfrm>
            <a:off x="3731480" y="2335213"/>
            <a:ext cx="4098925" cy="2628900"/>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r>
              <a:rPr lang="en-US" dirty="0"/>
              <a:t>Click here to add photo</a:t>
            </a:r>
          </a:p>
        </p:txBody>
      </p:sp>
      <p:sp>
        <p:nvSpPr>
          <p:cNvPr id="14" name="Text Placeholder 23"/>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6D6E6C"/>
                </a:solidFill>
                <a:latin typeface="+mn-lt"/>
              </a:defRPr>
            </a:lvl1pPr>
          </a:lstStyle>
          <a:p>
            <a:pPr lvl="0"/>
            <a:r>
              <a:rPr lang="en-US" dirty="0"/>
              <a:t>TITLE</a:t>
            </a:r>
          </a:p>
        </p:txBody>
      </p:sp>
      <p:cxnSp>
        <p:nvCxnSpPr>
          <p:cNvPr id="15" name="Straight Connector 14"/>
          <p:cNvCxnSpPr/>
          <p:nvPr userDrawn="1"/>
        </p:nvCxnSpPr>
        <p:spPr>
          <a:xfrm flipH="1">
            <a:off x="280404" y="945173"/>
            <a:ext cx="11623126"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ne Slid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a:ext>
            </a:extLst>
          </a:blip>
          <a:srcRect r="3454" b="8248"/>
          <a:stretch/>
        </p:blipFill>
        <p:spPr>
          <a:xfrm>
            <a:off x="6890657" y="550299"/>
            <a:ext cx="5479143" cy="6292294"/>
          </a:xfrm>
          <a:prstGeom prst="rect">
            <a:avLst/>
          </a:prstGeom>
        </p:spPr>
      </p:pic>
      <p:sp>
        <p:nvSpPr>
          <p:cNvPr id="7" name="Picture Placeholder 6"/>
          <p:cNvSpPr>
            <a:spLocks noGrp="1"/>
          </p:cNvSpPr>
          <p:nvPr>
            <p:ph type="pic" sz="quarter" idx="14" hasCustomPrompt="1"/>
          </p:nvPr>
        </p:nvSpPr>
        <p:spPr>
          <a:xfrm>
            <a:off x="7754938" y="1192681"/>
            <a:ext cx="2187575" cy="3886200"/>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a:buNone/>
              <a:tabLst/>
              <a:defRPr>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dirty="0"/>
              <a:t> Click here to add photo</a:t>
            </a:r>
          </a:p>
        </p:txBody>
      </p:sp>
      <p:cxnSp>
        <p:nvCxnSpPr>
          <p:cNvPr id="11" name="Straight Connector 10"/>
          <p:cNvCxnSpPr/>
          <p:nvPr userDrawn="1"/>
        </p:nvCxnSpPr>
        <p:spPr>
          <a:xfrm flipH="1">
            <a:off x="378380" y="1908558"/>
            <a:ext cx="6348991"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sp>
        <p:nvSpPr>
          <p:cNvPr id="12" name="Text Placeholder 23"/>
          <p:cNvSpPr>
            <a:spLocks noGrp="1"/>
          </p:cNvSpPr>
          <p:nvPr>
            <p:ph type="body" sz="quarter" idx="16" hasCustomPrompt="1"/>
          </p:nvPr>
        </p:nvSpPr>
        <p:spPr>
          <a:xfrm>
            <a:off x="643223" y="1079254"/>
            <a:ext cx="5839220"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3" name="Text Placeholder 25"/>
          <p:cNvSpPr>
            <a:spLocks noGrp="1"/>
          </p:cNvSpPr>
          <p:nvPr>
            <p:ph type="body" sz="quarter" idx="17" hasCustomPrompt="1"/>
          </p:nvPr>
        </p:nvSpPr>
        <p:spPr>
          <a:xfrm>
            <a:off x="643223" y="2087287"/>
            <a:ext cx="5839220" cy="3642009"/>
          </a:xfrm>
        </p:spPr>
        <p:txBody>
          <a:bodyPr>
            <a:noAutofit/>
          </a:bodyPr>
          <a:lstStyle>
            <a:lvl1pPr marL="0" indent="0" algn="l">
              <a:buNone/>
              <a:defRPr sz="300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sp>
        <p:nvSpPr>
          <p:cNvPr id="9" name="テキスト プレースホルダー 36"/>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4" name="Text Placeholder 23"/>
          <p:cNvSpPr>
            <a:spLocks noGrp="1"/>
          </p:cNvSpPr>
          <p:nvPr>
            <p:ph type="body" sz="quarter" idx="13" hasCustomPrompt="1"/>
          </p:nvPr>
        </p:nvSpPr>
        <p:spPr>
          <a:xfrm>
            <a:off x="427462" y="853210"/>
            <a:ext cx="2730297" cy="1841017"/>
          </a:xfrm>
        </p:spPr>
        <p:txBody>
          <a:bodyPr anchor="ctr">
            <a:noAutofit/>
          </a:bodyPr>
          <a:lstStyle>
            <a:lvl1pPr marL="0" indent="0" algn="l">
              <a:buNone/>
              <a:defRPr sz="5400" baseline="0">
                <a:solidFill>
                  <a:srgbClr val="6D6E6C"/>
                </a:solidFill>
                <a:latin typeface="+mn-lt"/>
              </a:defRPr>
            </a:lvl1pPr>
          </a:lstStyle>
          <a:p>
            <a:pPr lvl="0"/>
            <a:r>
              <a:rPr lang="en-US" dirty="0"/>
              <a:t>UP NEXT</a:t>
            </a:r>
          </a:p>
        </p:txBody>
      </p:sp>
      <p:sp>
        <p:nvSpPr>
          <p:cNvPr id="25" name="Text Placeholder 25"/>
          <p:cNvSpPr>
            <a:spLocks noGrp="1"/>
          </p:cNvSpPr>
          <p:nvPr>
            <p:ph type="body" sz="quarter" idx="14" hasCustomPrompt="1"/>
          </p:nvPr>
        </p:nvSpPr>
        <p:spPr>
          <a:xfrm>
            <a:off x="3474722" y="858821"/>
            <a:ext cx="4770814" cy="1841017"/>
          </a:xfrm>
        </p:spPr>
        <p:txBody>
          <a:bodyPr anchor="ctr">
            <a:noAutofit/>
          </a:bodyPr>
          <a:lstStyle>
            <a:lvl1pPr marL="0" indent="0" algn="l">
              <a:buNone/>
              <a:defRPr sz="2800" i="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Any Questions?</a:t>
            </a:r>
          </a:p>
        </p:txBody>
      </p:sp>
      <p:cxnSp>
        <p:nvCxnSpPr>
          <p:cNvPr id="26" name="Straight Connector 25"/>
          <p:cNvCxnSpPr>
            <a:cxnSpLocks/>
          </p:cNvCxnSpPr>
          <p:nvPr userDrawn="1"/>
        </p:nvCxnSpPr>
        <p:spPr>
          <a:xfrm>
            <a:off x="3304063" y="834922"/>
            <a:ext cx="0" cy="1999718"/>
          </a:xfrm>
          <a:prstGeom prst="line">
            <a:avLst/>
          </a:prstGeom>
          <a:ln w="19050">
            <a:solidFill>
              <a:srgbClr val="CE1779"/>
            </a:solidFill>
          </a:ln>
        </p:spPr>
        <p:style>
          <a:lnRef idx="1">
            <a:schemeClr val="accent1"/>
          </a:lnRef>
          <a:fillRef idx="0">
            <a:schemeClr val="accent1"/>
          </a:fillRef>
          <a:effectRef idx="0">
            <a:schemeClr val="accent1"/>
          </a:effectRef>
          <a:fontRef idx="minor">
            <a:schemeClr val="tx1"/>
          </a:fontRef>
        </p:style>
      </p:cxnSp>
      <p:sp>
        <p:nvSpPr>
          <p:cNvPr id="2" name="Freeform 1">
            <a:extLst>
              <a:ext uri="{FF2B5EF4-FFF2-40B4-BE49-F238E27FC236}">
                <a16:creationId xmlns:a16="http://schemas.microsoft.com/office/drawing/2014/main" id="{880D545A-B2E4-E04A-9869-68D29DE3E866}"/>
              </a:ext>
            </a:extLst>
          </p:cNvPr>
          <p:cNvSpPr/>
          <p:nvPr userDrawn="1"/>
        </p:nvSpPr>
        <p:spPr>
          <a:xfrm>
            <a:off x="3035808" y="566928"/>
            <a:ext cx="9198864" cy="6309360"/>
          </a:xfrm>
          <a:custGeom>
            <a:avLst/>
            <a:gdLst>
              <a:gd name="connsiteX0" fmla="*/ 9162288 w 9198864"/>
              <a:gd name="connsiteY0" fmla="*/ 0 h 6309360"/>
              <a:gd name="connsiteX1" fmla="*/ 9162288 w 9198864"/>
              <a:gd name="connsiteY1" fmla="*/ 0 h 6309360"/>
              <a:gd name="connsiteX2" fmla="*/ 0 w 9198864"/>
              <a:gd name="connsiteY2" fmla="*/ 6309360 h 6309360"/>
              <a:gd name="connsiteX3" fmla="*/ 9198864 w 9198864"/>
              <a:gd name="connsiteY3" fmla="*/ 6309360 h 6309360"/>
              <a:gd name="connsiteX4" fmla="*/ 9162288 w 9198864"/>
              <a:gd name="connsiteY4" fmla="*/ 0 h 6309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8864" h="6309360">
                <a:moveTo>
                  <a:pt x="9162288" y="0"/>
                </a:moveTo>
                <a:lnTo>
                  <a:pt x="9162288" y="0"/>
                </a:lnTo>
                <a:lnTo>
                  <a:pt x="0" y="6309360"/>
                </a:lnTo>
                <a:lnTo>
                  <a:pt x="9198864" y="6309360"/>
                </a:lnTo>
                <a:lnTo>
                  <a:pt x="9162288" y="0"/>
                </a:lnTo>
                <a:close/>
              </a:path>
            </a:pathLst>
          </a:cu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E95D2"/>
              </a:solidFill>
            </a:endParaRPr>
          </a:p>
        </p:txBody>
      </p:sp>
      <p:pic>
        <p:nvPicPr>
          <p:cNvPr id="13" name="Picture 12">
            <a:extLst>
              <a:ext uri="{FF2B5EF4-FFF2-40B4-BE49-F238E27FC236}">
                <a16:creationId xmlns:a16="http://schemas.microsoft.com/office/drawing/2014/main" id="{E0F80F4D-8E9D-4E44-8C15-5A389442395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19496" y="4593271"/>
            <a:ext cx="4704093" cy="1273231"/>
          </a:xfrm>
          <a:prstGeom prst="rect">
            <a:avLst/>
          </a:prstGeom>
        </p:spPr>
      </p:pic>
      <p:sp>
        <p:nvSpPr>
          <p:cNvPr id="14" name="Text Placeholder 2">
            <a:extLst>
              <a:ext uri="{FF2B5EF4-FFF2-40B4-BE49-F238E27FC236}">
                <a16:creationId xmlns:a16="http://schemas.microsoft.com/office/drawing/2014/main" id="{EDC3F543-D829-4C4F-8BC0-87126215E886}"/>
              </a:ext>
            </a:extLst>
          </p:cNvPr>
          <p:cNvSpPr>
            <a:spLocks noGrp="1"/>
          </p:cNvSpPr>
          <p:nvPr>
            <p:ph type="body" sz="quarter" idx="18" hasCustomPrompt="1"/>
          </p:nvPr>
        </p:nvSpPr>
        <p:spPr>
          <a:xfrm>
            <a:off x="8173004" y="3523263"/>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5" name="Diamond 14">
            <a:extLst>
              <a:ext uri="{FF2B5EF4-FFF2-40B4-BE49-F238E27FC236}">
                <a16:creationId xmlns:a16="http://schemas.microsoft.com/office/drawing/2014/main" id="{0D6CBF79-4370-F34F-9007-D1AA45DEEDB2}"/>
              </a:ext>
            </a:extLst>
          </p:cNvPr>
          <p:cNvSpPr/>
          <p:nvPr userDrawn="1"/>
        </p:nvSpPr>
        <p:spPr>
          <a:xfrm rot="341170">
            <a:off x="7432937" y="3077610"/>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
            <a:extLst>
              <a:ext uri="{FF2B5EF4-FFF2-40B4-BE49-F238E27FC236}">
                <a16:creationId xmlns:a16="http://schemas.microsoft.com/office/drawing/2014/main" id="{D1F57243-0F4E-AA4F-868C-347A56FC0669}"/>
              </a:ext>
            </a:extLst>
          </p:cNvPr>
          <p:cNvSpPr>
            <a:spLocks noGrp="1"/>
          </p:cNvSpPr>
          <p:nvPr>
            <p:ph type="body" sz="quarter" idx="19" hasCustomPrompt="1"/>
          </p:nvPr>
        </p:nvSpPr>
        <p:spPr>
          <a:xfrm>
            <a:off x="7195575" y="4231446"/>
            <a:ext cx="2812464" cy="323455"/>
          </a:xfrm>
        </p:spPr>
        <p:txBody>
          <a:bodyPr anchor="t">
            <a:normAutofit/>
          </a:bodyPr>
          <a:lstStyle>
            <a:lvl1pPr marL="0" indent="0">
              <a:buNone/>
              <a:defRPr sz="1600">
                <a:solidFill>
                  <a:schemeClr val="bg1"/>
                </a:solidFill>
              </a:defRPr>
            </a:lvl1pPr>
          </a:lstStyle>
          <a:p>
            <a:pPr lvl="0"/>
            <a:r>
              <a:rPr lang="en-US" dirty="0"/>
              <a:t>Text 1</a:t>
            </a:r>
          </a:p>
        </p:txBody>
      </p:sp>
      <p:sp>
        <p:nvSpPr>
          <p:cNvPr id="19" name="Diamond 18">
            <a:extLst>
              <a:ext uri="{FF2B5EF4-FFF2-40B4-BE49-F238E27FC236}">
                <a16:creationId xmlns:a16="http://schemas.microsoft.com/office/drawing/2014/main" id="{BA3808A1-2A98-1D4C-90F4-35D474687F46}"/>
              </a:ext>
            </a:extLst>
          </p:cNvPr>
          <p:cNvSpPr/>
          <p:nvPr userDrawn="1"/>
        </p:nvSpPr>
        <p:spPr>
          <a:xfrm rot="341170">
            <a:off x="6355812" y="3967076"/>
            <a:ext cx="776064" cy="776064"/>
          </a:xfrm>
          <a:prstGeom prst="diamond">
            <a:avLst/>
          </a:prstGeom>
          <a:solidFill>
            <a:srgbClr val="FDC0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a:ext>
            </a:extLst>
          </a:blip>
          <a:srcRect l="-9801" b="-15543"/>
          <a:stretch/>
        </p:blipFill>
        <p:spPr>
          <a:xfrm>
            <a:off x="8906226" y="-36577"/>
            <a:ext cx="3270440" cy="2694227"/>
          </a:xfrm>
          <a:prstGeom prst="rect">
            <a:avLst/>
          </a:prstGeom>
        </p:spPr>
      </p:pic>
    </p:spTree>
    <p:extLst>
      <p:ext uri="{BB962C8B-B14F-4D97-AF65-F5344CB8AC3E}">
        <p14:creationId xmlns:p14="http://schemas.microsoft.com/office/powerpoint/2010/main" val="64295131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37" name="Triangle 36">
            <a:extLst>
              <a:ext uri="{FF2B5EF4-FFF2-40B4-BE49-F238E27FC236}">
                <a16:creationId xmlns:a16="http://schemas.microsoft.com/office/drawing/2014/main" id="{38BFE6A4-BBAE-CA4B-839F-DE5C143E8AD3}"/>
              </a:ext>
            </a:extLst>
          </p:cNvPr>
          <p:cNvSpPr/>
          <p:nvPr userDrawn="1"/>
        </p:nvSpPr>
        <p:spPr>
          <a:xfrm rot="5400000" flipV="1">
            <a:off x="6614891" y="723087"/>
            <a:ext cx="6300196" cy="4854022"/>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34" name="テキスト プレースホルダー 36">
            <a:extLst>
              <a:ext uri="{FF2B5EF4-FFF2-40B4-BE49-F238E27FC236}">
                <a16:creationId xmlns:a16="http://schemas.microsoft.com/office/drawing/2014/main" id="{238A4793-5502-844C-9067-4344AA518ED1}"/>
              </a:ext>
            </a:extLst>
          </p:cNvPr>
          <p:cNvSpPr txBox="1">
            <a:spLocks/>
          </p:cNvSpPr>
          <p:nvPr userDrawn="1"/>
        </p:nvSpPr>
        <p:spPr bwMode="auto">
          <a:xfrm>
            <a:off x="794412" y="6300196"/>
            <a:ext cx="10818501"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35" name="Picture 34">
            <a:extLst>
              <a:ext uri="{FF2B5EF4-FFF2-40B4-BE49-F238E27FC236}">
                <a16:creationId xmlns:a16="http://schemas.microsoft.com/office/drawing/2014/main" id="{568B6B40-4FEF-704C-BA00-8092469DEA4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flipH="1">
            <a:off x="10047508" y="3557239"/>
            <a:ext cx="2144492" cy="4335476"/>
          </a:xfrm>
          <a:prstGeom prst="rect">
            <a:avLst/>
          </a:prstGeom>
        </p:spPr>
      </p:pic>
      <p:pic>
        <p:nvPicPr>
          <p:cNvPr id="36" name="Picture 35">
            <a:extLst>
              <a:ext uri="{FF2B5EF4-FFF2-40B4-BE49-F238E27FC236}">
                <a16:creationId xmlns:a16="http://schemas.microsoft.com/office/drawing/2014/main" id="{30400D71-66F5-7F4B-9F2F-41E002AB9C8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10800000">
            <a:off x="476270" y="6245726"/>
            <a:ext cx="345438" cy="389895"/>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 ">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6">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Design 3">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537013" y="603682"/>
            <a:ext cx="4948628" cy="1339418"/>
          </a:xfrm>
          <a:prstGeom prst="rect">
            <a:avLst/>
          </a:prstGeom>
        </p:spPr>
      </p:pic>
      <p:sp>
        <p:nvSpPr>
          <p:cNvPr id="14" name="Footer Placeholder 6"/>
          <p:cNvSpPr txBox="1">
            <a:spLocks noGrp="1"/>
          </p:cNvSpPr>
          <p:nvPr userDrawn="1"/>
        </p:nvSpPr>
        <p:spPr bwMode="auto">
          <a:xfrm>
            <a:off x="2493155" y="6032177"/>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dirty="0">
                <a:solidFill>
                  <a:schemeClr val="tx1"/>
                </a:solidFill>
                <a:latin typeface="Calibri" charset="0"/>
              </a:rPr>
              <a:t> This programme has been funded with support from the European Commission </a:t>
            </a:r>
          </a:p>
        </p:txBody>
      </p:sp>
      <p:pic>
        <p:nvPicPr>
          <p:cNvPr id="19" name="Picture 8"/>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676713" y="5935801"/>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10800000">
            <a:off x="4178299" y="1244309"/>
            <a:ext cx="6457791" cy="7288881"/>
          </a:xfrm>
          <a:prstGeom prst="rect">
            <a:avLst/>
          </a:prstGeom>
        </p:spPr>
      </p:pic>
      <p:sp>
        <p:nvSpPr>
          <p:cNvPr id="21" name="Picture Placeholder 7"/>
          <p:cNvSpPr>
            <a:spLocks noGrp="1"/>
          </p:cNvSpPr>
          <p:nvPr>
            <p:ph type="pic" sz="quarter" idx="10"/>
          </p:nvPr>
        </p:nvSpPr>
        <p:spPr>
          <a:xfrm flipH="1">
            <a:off x="5081903" y="-409549"/>
            <a:ext cx="9329451" cy="10596598"/>
          </a:xfrm>
          <a:custGeom>
            <a:avLst/>
            <a:gdLst>
              <a:gd name="connsiteX0" fmla="*/ 0 w 6845300"/>
              <a:gd name="connsiteY0" fmla="*/ 1108471 h 3784600"/>
              <a:gd name="connsiteX1" fmla="*/ 1108471 w 6845300"/>
              <a:gd name="connsiteY1" fmla="*/ 0 h 3784600"/>
              <a:gd name="connsiteX2" fmla="*/ 5736829 w 6845300"/>
              <a:gd name="connsiteY2" fmla="*/ 0 h 3784600"/>
              <a:gd name="connsiteX3" fmla="*/ 6845300 w 6845300"/>
              <a:gd name="connsiteY3" fmla="*/ 1108471 h 3784600"/>
              <a:gd name="connsiteX4" fmla="*/ 6845300 w 6845300"/>
              <a:gd name="connsiteY4" fmla="*/ 2676129 h 3784600"/>
              <a:gd name="connsiteX5" fmla="*/ 5736829 w 6845300"/>
              <a:gd name="connsiteY5" fmla="*/ 3784600 h 3784600"/>
              <a:gd name="connsiteX6" fmla="*/ 1108471 w 6845300"/>
              <a:gd name="connsiteY6" fmla="*/ 3784600 h 3784600"/>
              <a:gd name="connsiteX7" fmla="*/ 0 w 6845300"/>
              <a:gd name="connsiteY7" fmla="*/ 2676129 h 3784600"/>
              <a:gd name="connsiteX8" fmla="*/ 0 w 6845300"/>
              <a:gd name="connsiteY8" fmla="*/ 1108471 h 3784600"/>
              <a:gd name="connsiteX0" fmla="*/ 0 w 6845300"/>
              <a:gd name="connsiteY0" fmla="*/ 1819671 h 4495800"/>
              <a:gd name="connsiteX1" fmla="*/ 4893071 w 6845300"/>
              <a:gd name="connsiteY1" fmla="*/ 0 h 4495800"/>
              <a:gd name="connsiteX2" fmla="*/ 5736829 w 6845300"/>
              <a:gd name="connsiteY2" fmla="*/ 711200 h 4495800"/>
              <a:gd name="connsiteX3" fmla="*/ 6845300 w 6845300"/>
              <a:gd name="connsiteY3" fmla="*/ 1819671 h 4495800"/>
              <a:gd name="connsiteX4" fmla="*/ 6845300 w 6845300"/>
              <a:gd name="connsiteY4" fmla="*/ 3387329 h 4495800"/>
              <a:gd name="connsiteX5" fmla="*/ 5736829 w 6845300"/>
              <a:gd name="connsiteY5" fmla="*/ 4495800 h 4495800"/>
              <a:gd name="connsiteX6" fmla="*/ 1108471 w 6845300"/>
              <a:gd name="connsiteY6" fmla="*/ 4495800 h 4495800"/>
              <a:gd name="connsiteX7" fmla="*/ 0 w 6845300"/>
              <a:gd name="connsiteY7" fmla="*/ 3387329 h 4495800"/>
              <a:gd name="connsiteX8" fmla="*/ 0 w 6845300"/>
              <a:gd name="connsiteY8" fmla="*/ 1819671 h 4495800"/>
              <a:gd name="connsiteX0" fmla="*/ 0 w 7645400"/>
              <a:gd name="connsiteY0" fmla="*/ 1819671 h 4495800"/>
              <a:gd name="connsiteX1" fmla="*/ 4893071 w 7645400"/>
              <a:gd name="connsiteY1" fmla="*/ 0 h 4495800"/>
              <a:gd name="connsiteX2" fmla="*/ 5736829 w 7645400"/>
              <a:gd name="connsiteY2" fmla="*/ 711200 h 4495800"/>
              <a:gd name="connsiteX3" fmla="*/ 7645400 w 7645400"/>
              <a:gd name="connsiteY3" fmla="*/ 3750071 h 4495800"/>
              <a:gd name="connsiteX4" fmla="*/ 6845300 w 7645400"/>
              <a:gd name="connsiteY4" fmla="*/ 3387329 h 4495800"/>
              <a:gd name="connsiteX5" fmla="*/ 5736829 w 7645400"/>
              <a:gd name="connsiteY5" fmla="*/ 4495800 h 4495800"/>
              <a:gd name="connsiteX6" fmla="*/ 1108471 w 7645400"/>
              <a:gd name="connsiteY6" fmla="*/ 4495800 h 4495800"/>
              <a:gd name="connsiteX7" fmla="*/ 0 w 7645400"/>
              <a:gd name="connsiteY7" fmla="*/ 3387329 h 4495800"/>
              <a:gd name="connsiteX8" fmla="*/ 0 w 7645400"/>
              <a:gd name="connsiteY8" fmla="*/ 1819671 h 4495800"/>
              <a:gd name="connsiteX0" fmla="*/ 0 w 8937229"/>
              <a:gd name="connsiteY0" fmla="*/ 18196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0 w 8937229"/>
              <a:gd name="connsiteY8" fmla="*/ 1819671 h 4495800"/>
              <a:gd name="connsiteX0" fmla="*/ 3530600 w 8937229"/>
              <a:gd name="connsiteY0" fmla="*/ 8798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530600 w 8937229"/>
              <a:gd name="connsiteY8" fmla="*/ 8798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5736829 w 8937229"/>
              <a:gd name="connsiteY5" fmla="*/ 44958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4495800"/>
              <a:gd name="connsiteX1" fmla="*/ 4893071 w 8937229"/>
              <a:gd name="connsiteY1" fmla="*/ 0 h 4495800"/>
              <a:gd name="connsiteX2" fmla="*/ 8937229 w 8937229"/>
              <a:gd name="connsiteY2" fmla="*/ 2844800 h 4495800"/>
              <a:gd name="connsiteX3" fmla="*/ 7645400 w 8937229"/>
              <a:gd name="connsiteY3" fmla="*/ 3750071 h 4495800"/>
              <a:gd name="connsiteX4" fmla="*/ 6845300 w 8937229"/>
              <a:gd name="connsiteY4" fmla="*/ 3387329 h 4495800"/>
              <a:gd name="connsiteX5" fmla="*/ 3781029 w 8937229"/>
              <a:gd name="connsiteY5" fmla="*/ 3556000 h 4495800"/>
              <a:gd name="connsiteX6" fmla="*/ 1108471 w 8937229"/>
              <a:gd name="connsiteY6" fmla="*/ 4495800 h 4495800"/>
              <a:gd name="connsiteX7" fmla="*/ 0 w 8937229"/>
              <a:gd name="connsiteY7" fmla="*/ 3387329 h 4495800"/>
              <a:gd name="connsiteX8" fmla="*/ 3848100 w 8937229"/>
              <a:gd name="connsiteY8" fmla="*/ 727471 h 4495800"/>
              <a:gd name="connsiteX0" fmla="*/ 3848100 w 8937229"/>
              <a:gd name="connsiteY0" fmla="*/ 727471 h 5743971"/>
              <a:gd name="connsiteX1" fmla="*/ 4893071 w 8937229"/>
              <a:gd name="connsiteY1" fmla="*/ 0 h 5743971"/>
              <a:gd name="connsiteX2" fmla="*/ 8937229 w 8937229"/>
              <a:gd name="connsiteY2" fmla="*/ 2844800 h 5743971"/>
              <a:gd name="connsiteX3" fmla="*/ 4876800 w 8937229"/>
              <a:gd name="connsiteY3" fmla="*/ 5743971 h 5743971"/>
              <a:gd name="connsiteX4" fmla="*/ 6845300 w 8937229"/>
              <a:gd name="connsiteY4" fmla="*/ 3387329 h 5743971"/>
              <a:gd name="connsiteX5" fmla="*/ 3781029 w 8937229"/>
              <a:gd name="connsiteY5" fmla="*/ 3556000 h 5743971"/>
              <a:gd name="connsiteX6" fmla="*/ 1108471 w 8937229"/>
              <a:gd name="connsiteY6" fmla="*/ 4495800 h 5743971"/>
              <a:gd name="connsiteX7" fmla="*/ 0 w 8937229"/>
              <a:gd name="connsiteY7" fmla="*/ 3387329 h 5743971"/>
              <a:gd name="connsiteX8" fmla="*/ 3848100 w 8937229"/>
              <a:gd name="connsiteY8" fmla="*/ 727471 h 5743971"/>
              <a:gd name="connsiteX0" fmla="*/ 3848100 w 8937229"/>
              <a:gd name="connsiteY0" fmla="*/ 727471 h 5769371"/>
              <a:gd name="connsiteX1" fmla="*/ 4893071 w 8937229"/>
              <a:gd name="connsiteY1" fmla="*/ 0 h 5769371"/>
              <a:gd name="connsiteX2" fmla="*/ 8937229 w 8937229"/>
              <a:gd name="connsiteY2" fmla="*/ 2844800 h 5769371"/>
              <a:gd name="connsiteX3" fmla="*/ 4902200 w 8937229"/>
              <a:gd name="connsiteY3" fmla="*/ 5769371 h 5769371"/>
              <a:gd name="connsiteX4" fmla="*/ 6845300 w 8937229"/>
              <a:gd name="connsiteY4" fmla="*/ 3387329 h 5769371"/>
              <a:gd name="connsiteX5" fmla="*/ 3781029 w 8937229"/>
              <a:gd name="connsiteY5" fmla="*/ 3556000 h 5769371"/>
              <a:gd name="connsiteX6" fmla="*/ 1108471 w 8937229"/>
              <a:gd name="connsiteY6" fmla="*/ 4495800 h 5769371"/>
              <a:gd name="connsiteX7" fmla="*/ 0 w 8937229"/>
              <a:gd name="connsiteY7" fmla="*/ 3387329 h 5769371"/>
              <a:gd name="connsiteX8" fmla="*/ 3848100 w 8937229"/>
              <a:gd name="connsiteY8" fmla="*/ 727471 h 5769371"/>
              <a:gd name="connsiteX0" fmla="*/ 3848100 w 8949929"/>
              <a:gd name="connsiteY0" fmla="*/ 727471 h 5769371"/>
              <a:gd name="connsiteX1" fmla="*/ 4893071 w 8949929"/>
              <a:gd name="connsiteY1" fmla="*/ 0 h 5769371"/>
              <a:gd name="connsiteX2" fmla="*/ 8949929 w 8949929"/>
              <a:gd name="connsiteY2" fmla="*/ 2832100 h 5769371"/>
              <a:gd name="connsiteX3" fmla="*/ 4902200 w 8949929"/>
              <a:gd name="connsiteY3" fmla="*/ 5769371 h 5769371"/>
              <a:gd name="connsiteX4" fmla="*/ 6845300 w 8949929"/>
              <a:gd name="connsiteY4" fmla="*/ 3387329 h 5769371"/>
              <a:gd name="connsiteX5" fmla="*/ 3781029 w 8949929"/>
              <a:gd name="connsiteY5" fmla="*/ 3556000 h 5769371"/>
              <a:gd name="connsiteX6" fmla="*/ 1108471 w 8949929"/>
              <a:gd name="connsiteY6" fmla="*/ 4495800 h 5769371"/>
              <a:gd name="connsiteX7" fmla="*/ 0 w 8949929"/>
              <a:gd name="connsiteY7" fmla="*/ 3387329 h 5769371"/>
              <a:gd name="connsiteX8" fmla="*/ 3848100 w 8949929"/>
              <a:gd name="connsiteY8" fmla="*/ 727471 h 5769371"/>
              <a:gd name="connsiteX0" fmla="*/ 3848100 w 8949929"/>
              <a:gd name="connsiteY0" fmla="*/ 752871 h 5794771"/>
              <a:gd name="connsiteX1" fmla="*/ 4867671 w 8949929"/>
              <a:gd name="connsiteY1" fmla="*/ 0 h 5794771"/>
              <a:gd name="connsiteX2" fmla="*/ 8949929 w 8949929"/>
              <a:gd name="connsiteY2" fmla="*/ 2857500 h 5794771"/>
              <a:gd name="connsiteX3" fmla="*/ 4902200 w 8949929"/>
              <a:gd name="connsiteY3" fmla="*/ 5794771 h 5794771"/>
              <a:gd name="connsiteX4" fmla="*/ 6845300 w 8949929"/>
              <a:gd name="connsiteY4" fmla="*/ 3412729 h 5794771"/>
              <a:gd name="connsiteX5" fmla="*/ 3781029 w 8949929"/>
              <a:gd name="connsiteY5" fmla="*/ 3581400 h 5794771"/>
              <a:gd name="connsiteX6" fmla="*/ 1108471 w 8949929"/>
              <a:gd name="connsiteY6" fmla="*/ 4521200 h 5794771"/>
              <a:gd name="connsiteX7" fmla="*/ 0 w 8949929"/>
              <a:gd name="connsiteY7" fmla="*/ 3412729 h 5794771"/>
              <a:gd name="connsiteX8" fmla="*/ 3848100 w 8949929"/>
              <a:gd name="connsiteY8" fmla="*/ 752871 h 5794771"/>
              <a:gd name="connsiteX0" fmla="*/ 2739629 w 7841458"/>
              <a:gd name="connsiteY0" fmla="*/ 752871 h 5794771"/>
              <a:gd name="connsiteX1" fmla="*/ 3759200 w 7841458"/>
              <a:gd name="connsiteY1" fmla="*/ 0 h 5794771"/>
              <a:gd name="connsiteX2" fmla="*/ 7841458 w 7841458"/>
              <a:gd name="connsiteY2" fmla="*/ 2857500 h 5794771"/>
              <a:gd name="connsiteX3" fmla="*/ 3793729 w 7841458"/>
              <a:gd name="connsiteY3" fmla="*/ 5794771 h 5794771"/>
              <a:gd name="connsiteX4" fmla="*/ 5736829 w 7841458"/>
              <a:gd name="connsiteY4" fmla="*/ 3412729 h 5794771"/>
              <a:gd name="connsiteX5" fmla="*/ 2672558 w 7841458"/>
              <a:gd name="connsiteY5" fmla="*/ 3581400 h 5794771"/>
              <a:gd name="connsiteX6" fmla="*/ 0 w 7841458"/>
              <a:gd name="connsiteY6" fmla="*/ 4521200 h 5794771"/>
              <a:gd name="connsiteX7" fmla="*/ 4797029 w 7841458"/>
              <a:gd name="connsiteY7" fmla="*/ 2193529 h 5794771"/>
              <a:gd name="connsiteX8" fmla="*/ 2739629 w 7841458"/>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3064271 w 5168900"/>
              <a:gd name="connsiteY4" fmla="*/ 34127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67071 w 5168900"/>
              <a:gd name="connsiteY0" fmla="*/ 752871 h 5794771"/>
              <a:gd name="connsiteX1" fmla="*/ 1086642 w 5168900"/>
              <a:gd name="connsiteY1" fmla="*/ 0 h 5794771"/>
              <a:gd name="connsiteX2" fmla="*/ 5168900 w 5168900"/>
              <a:gd name="connsiteY2" fmla="*/ 2857500 h 5794771"/>
              <a:gd name="connsiteX3" fmla="*/ 1121171 w 5168900"/>
              <a:gd name="connsiteY3" fmla="*/ 5794771 h 5794771"/>
              <a:gd name="connsiteX4" fmla="*/ 155971 w 5168900"/>
              <a:gd name="connsiteY4" fmla="*/ 5076429 h 5794771"/>
              <a:gd name="connsiteX5" fmla="*/ 0 w 5168900"/>
              <a:gd name="connsiteY5" fmla="*/ 3581400 h 5794771"/>
              <a:gd name="connsiteX6" fmla="*/ 1073942 w 5168900"/>
              <a:gd name="connsiteY6" fmla="*/ 2959100 h 5794771"/>
              <a:gd name="connsiteX7" fmla="*/ 2124471 w 5168900"/>
              <a:gd name="connsiteY7" fmla="*/ 2193529 h 5794771"/>
              <a:gd name="connsiteX8" fmla="*/ 67071 w 5168900"/>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88900 w 5101829"/>
              <a:gd name="connsiteY4" fmla="*/ 50764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0541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59100 h 5794771"/>
              <a:gd name="connsiteX7" fmla="*/ 2057400 w 5101829"/>
              <a:gd name="connsiteY7" fmla="*/ 2193529 h 5794771"/>
              <a:gd name="connsiteX8" fmla="*/ 0 w 5101829"/>
              <a:gd name="connsiteY8" fmla="*/ 752871 h 5794771"/>
              <a:gd name="connsiteX0" fmla="*/ 0 w 5101829"/>
              <a:gd name="connsiteY0" fmla="*/ 752871 h 5794771"/>
              <a:gd name="connsiteX1" fmla="*/ 1019571 w 5101829"/>
              <a:gd name="connsiteY1" fmla="*/ 0 h 5794771"/>
              <a:gd name="connsiteX2" fmla="*/ 5101829 w 5101829"/>
              <a:gd name="connsiteY2" fmla="*/ 2857500 h 5794771"/>
              <a:gd name="connsiteX3" fmla="*/ 1104900 w 5101829"/>
              <a:gd name="connsiteY3" fmla="*/ 5794771 h 5794771"/>
              <a:gd name="connsiteX4" fmla="*/ 50800 w 5101829"/>
              <a:gd name="connsiteY4" fmla="*/ 5038329 h 5794771"/>
              <a:gd name="connsiteX5" fmla="*/ 1964929 w 5101829"/>
              <a:gd name="connsiteY5" fmla="*/ 3670300 h 5794771"/>
              <a:gd name="connsiteX6" fmla="*/ 1006871 w 5101829"/>
              <a:gd name="connsiteY6" fmla="*/ 2997200 h 5794771"/>
              <a:gd name="connsiteX7" fmla="*/ 2057400 w 5101829"/>
              <a:gd name="connsiteY7" fmla="*/ 2193529 h 5794771"/>
              <a:gd name="connsiteX8" fmla="*/ 0 w 5101829"/>
              <a:gd name="connsiteY8" fmla="*/ 752871 h 579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829" h="5794771">
                <a:moveTo>
                  <a:pt x="0" y="752871"/>
                </a:moveTo>
                <a:lnTo>
                  <a:pt x="1019571" y="0"/>
                </a:lnTo>
                <a:lnTo>
                  <a:pt x="5101829" y="2857500"/>
                </a:lnTo>
                <a:lnTo>
                  <a:pt x="1104900" y="5794771"/>
                </a:lnTo>
                <a:lnTo>
                  <a:pt x="50800" y="5038329"/>
                </a:lnTo>
                <a:lnTo>
                  <a:pt x="1964929" y="3670300"/>
                </a:lnTo>
                <a:lnTo>
                  <a:pt x="1006871" y="2997200"/>
                </a:lnTo>
                <a:lnTo>
                  <a:pt x="2057400" y="2193529"/>
                </a:lnTo>
                <a:lnTo>
                  <a:pt x="0" y="752871"/>
                </a:lnTo>
                <a:close/>
              </a:path>
            </a:pathLst>
          </a:custGeom>
          <a:noFill/>
          <a:ln>
            <a:noFill/>
          </a:ln>
        </p:spPr>
        <p:txBody>
          <a:bodyPr>
            <a:normAutofit/>
          </a:bodyPr>
          <a:lstStyle>
            <a:lvl1pPr algn="l">
              <a:defRPr sz="3000">
                <a:solidFill>
                  <a:schemeClr val="bg1"/>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                    Click here</a:t>
            </a:r>
          </a:p>
          <a:p>
            <a:r>
              <a:rPr lang="en-US" dirty="0"/>
              <a:t>                 to add photo</a:t>
            </a:r>
          </a:p>
        </p:txBody>
      </p:sp>
      <p:sp>
        <p:nvSpPr>
          <p:cNvPr id="22" name="Text Placeholder 23"/>
          <p:cNvSpPr>
            <a:spLocks noGrp="1"/>
          </p:cNvSpPr>
          <p:nvPr>
            <p:ph type="body" sz="quarter" idx="12" hasCustomPrompt="1"/>
          </p:nvPr>
        </p:nvSpPr>
        <p:spPr>
          <a:xfrm>
            <a:off x="404782" y="2765791"/>
            <a:ext cx="4354050" cy="1650628"/>
          </a:xfrm>
        </p:spPr>
        <p:txBody>
          <a:bodyPr>
            <a:normAutofit/>
          </a:bodyPr>
          <a:lstStyle>
            <a:lvl1pPr marL="0" indent="0" algn="l">
              <a:lnSpc>
                <a:spcPts val="4000"/>
              </a:lnSpc>
              <a:buNone/>
              <a:defRPr sz="3600" b="0" baseline="0">
                <a:solidFill>
                  <a:srgbClr val="6D6E6C"/>
                </a:solidFill>
              </a:defRPr>
            </a:lvl1pPr>
            <a:lvl2pPr marL="457200" indent="0">
              <a:buNone/>
              <a:defRPr b="1">
                <a:solidFill>
                  <a:schemeClr val="bg1"/>
                </a:solidFill>
              </a:defRPr>
            </a:lvl2pPr>
            <a:lvl3pPr marL="914400" indent="0">
              <a:buNone/>
              <a:defRPr b="1">
                <a:solidFill>
                  <a:schemeClr val="bg1"/>
                </a:solidFill>
              </a:defRPr>
            </a:lvl3pPr>
            <a:lvl4pPr marL="1371600" indent="0">
              <a:buNone/>
              <a:defRPr b="1">
                <a:solidFill>
                  <a:schemeClr val="bg1"/>
                </a:solidFill>
              </a:defRPr>
            </a:lvl4pPr>
            <a:lvl5pPr marL="1828800" indent="0">
              <a:buNone/>
              <a:defRPr b="1">
                <a:solidFill>
                  <a:schemeClr val="bg1"/>
                </a:solidFill>
              </a:defRPr>
            </a:lvl5pPr>
          </a:lstStyle>
          <a:p>
            <a:pPr lvl="0"/>
            <a:r>
              <a:rPr lang="en-US" dirty="0"/>
              <a:t>Title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7">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8">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680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nly with 1 colum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sp>
        <p:nvSpPr>
          <p:cNvPr id="17" name="Text Placeholder 25"/>
          <p:cNvSpPr>
            <a:spLocks noGrp="1"/>
          </p:cNvSpPr>
          <p:nvPr>
            <p:ph type="body" sz="quarter" idx="14" hasCustomPrompt="1"/>
          </p:nvPr>
        </p:nvSpPr>
        <p:spPr>
          <a:xfrm>
            <a:off x="4161985" y="2117448"/>
            <a:ext cx="7407087"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nly with 2 colums - RIGHT">
    <p:spTree>
      <p:nvGrpSpPr>
        <p:cNvPr id="1" name=""/>
        <p:cNvGrpSpPr/>
        <p:nvPr/>
      </p:nvGrpSpPr>
      <p:grpSpPr>
        <a:xfrm>
          <a:off x="0" y="0"/>
          <a:ext cx="0" cy="0"/>
          <a:chOff x="0" y="0"/>
          <a:chExt cx="0" cy="0"/>
        </a:xfrm>
      </p:grpSpPr>
      <p:sp>
        <p:nvSpPr>
          <p:cNvPr id="15"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8" name="Straight Connector 17"/>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24" name="Text Placeholder 25"/>
          <p:cNvSpPr>
            <a:spLocks noGrp="1"/>
          </p:cNvSpPr>
          <p:nvPr>
            <p:ph type="body" sz="quarter" idx="15" hasCustomPrompt="1"/>
          </p:nvPr>
        </p:nvSpPr>
        <p:spPr>
          <a:xfrm>
            <a:off x="4161986" y="2127058"/>
            <a:ext cx="360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5" name="Text Placeholder 25"/>
          <p:cNvSpPr>
            <a:spLocks noGrp="1"/>
          </p:cNvSpPr>
          <p:nvPr>
            <p:ph type="body" sz="quarter" idx="16" hasCustomPrompt="1"/>
          </p:nvPr>
        </p:nvSpPr>
        <p:spPr>
          <a:xfrm>
            <a:off x="7969071" y="2107839"/>
            <a:ext cx="3600000" cy="3975101"/>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9"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nly with 3 colums - RIGHT">
    <p:spTree>
      <p:nvGrpSpPr>
        <p:cNvPr id="1" name=""/>
        <p:cNvGrpSpPr/>
        <p:nvPr/>
      </p:nvGrpSpPr>
      <p:grpSpPr>
        <a:xfrm>
          <a:off x="0" y="0"/>
          <a:ext cx="0" cy="0"/>
          <a:chOff x="0" y="0"/>
          <a:chExt cx="0" cy="0"/>
        </a:xfrm>
      </p:grpSpPr>
      <p:sp>
        <p:nvSpPr>
          <p:cNvPr id="14" name="Text Placeholder 23"/>
          <p:cNvSpPr>
            <a:spLocks noGrp="1"/>
          </p:cNvSpPr>
          <p:nvPr>
            <p:ph type="body" sz="quarter" idx="13" hasCustomPrompt="1"/>
          </p:nvPr>
        </p:nvSpPr>
        <p:spPr>
          <a:xfrm>
            <a:off x="4161984" y="1007773"/>
            <a:ext cx="7407087" cy="697353"/>
          </a:xfrm>
        </p:spPr>
        <p:txBody>
          <a:bodyPr>
            <a:normAutofit/>
          </a:bodyPr>
          <a:lstStyle>
            <a:lvl1pPr marL="0" indent="0" algn="l">
              <a:buNone/>
              <a:defRPr sz="3600">
                <a:solidFill>
                  <a:srgbClr val="6D6E6C"/>
                </a:solidFill>
                <a:latin typeface="+mn-lt"/>
              </a:defRPr>
            </a:lvl1pPr>
          </a:lstStyle>
          <a:p>
            <a:pPr lvl="0"/>
            <a:r>
              <a:rPr lang="en-US" dirty="0"/>
              <a:t>TITLE</a:t>
            </a:r>
          </a:p>
        </p:txBody>
      </p:sp>
      <p:cxnSp>
        <p:nvCxnSpPr>
          <p:cNvPr id="16" name="Straight Connector 15"/>
          <p:cNvCxnSpPr>
            <a:cxnSpLocks/>
          </p:cNvCxnSpPr>
          <p:nvPr userDrawn="1"/>
        </p:nvCxnSpPr>
        <p:spPr>
          <a:xfrm flipH="1">
            <a:off x="3764072" y="1901746"/>
            <a:ext cx="8178914" cy="0"/>
          </a:xfrm>
          <a:prstGeom prst="line">
            <a:avLst/>
          </a:prstGeom>
          <a:ln w="28575">
            <a:solidFill>
              <a:srgbClr val="CE1779"/>
            </a:solidFill>
          </a:ln>
        </p:spPr>
        <p:style>
          <a:lnRef idx="1">
            <a:schemeClr val="accent1"/>
          </a:lnRef>
          <a:fillRef idx="0">
            <a:schemeClr val="accent1"/>
          </a:fillRef>
          <a:effectRef idx="0">
            <a:schemeClr val="accent1"/>
          </a:effectRef>
          <a:fontRef idx="minor">
            <a:schemeClr val="tx1"/>
          </a:fontRef>
        </p:style>
      </p:cxnSp>
      <p:sp>
        <p:nvSpPr>
          <p:cNvPr id="33" name="Text Placeholder 25"/>
          <p:cNvSpPr>
            <a:spLocks noGrp="1"/>
          </p:cNvSpPr>
          <p:nvPr>
            <p:ph type="body" sz="quarter" idx="15" hasCustomPrompt="1"/>
          </p:nvPr>
        </p:nvSpPr>
        <p:spPr>
          <a:xfrm>
            <a:off x="4175360" y="2128494"/>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4" name="Text Placeholder 25"/>
          <p:cNvSpPr>
            <a:spLocks noGrp="1"/>
          </p:cNvSpPr>
          <p:nvPr>
            <p:ph type="body" sz="quarter" idx="16" hasCustomPrompt="1"/>
          </p:nvPr>
        </p:nvSpPr>
        <p:spPr>
          <a:xfrm>
            <a:off x="9228157"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5" name="Text Placeholder 25"/>
          <p:cNvSpPr>
            <a:spLocks noGrp="1"/>
          </p:cNvSpPr>
          <p:nvPr>
            <p:ph type="body" sz="quarter" idx="17" hasCustomPrompt="1"/>
          </p:nvPr>
        </p:nvSpPr>
        <p:spPr>
          <a:xfrm>
            <a:off x="6723190" y="2123341"/>
            <a:ext cx="2340000" cy="3960000"/>
          </a:xfrm>
        </p:spPr>
        <p:txBody>
          <a:bodyPr>
            <a:noAutofit/>
          </a:bodyPr>
          <a:lstStyle>
            <a:lvl1pPr marL="0" indent="0" algn="l">
              <a:buNone/>
              <a:defRPr sz="2400" baseline="0">
                <a:solidFill>
                  <a:srgbClr val="6D6E6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0" name="テキスト プレースホルダー 36"/>
          <p:cNvSpPr txBox="1">
            <a:spLocks/>
          </p:cNvSpPr>
          <p:nvPr userDrawn="1"/>
        </p:nvSpPr>
        <p:spPr bwMode="auto">
          <a:xfrm>
            <a:off x="411614" y="6368435"/>
            <a:ext cx="11283187" cy="3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sz="1100" b="0" kern="1200" dirty="0">
                <a:solidFill>
                  <a:srgbClr val="6D6E6C"/>
                </a:solidFill>
                <a:effectLst/>
                <a:latin typeface="+mn-lt"/>
                <a:ea typeface="MS PGothic" charset="-128"/>
                <a:cs typeface="Geneva" charset="0"/>
              </a:rPr>
              <a:t>training model for teaching entrepreneurial competences to sole-traders</a:t>
            </a:r>
            <a:r>
              <a:rPr lang="en-US" sz="1100" b="0" dirty="0">
                <a:solidFill>
                  <a:srgbClr val="6D6E6C"/>
                </a:solidFill>
                <a:effectLst/>
                <a:latin typeface="+mn-lt"/>
              </a:rPr>
              <a:t> </a:t>
            </a:r>
            <a:endParaRPr kumimoji="1" lang="ja-JP" altLang="en-US" sz="1100" b="0" dirty="0">
              <a:solidFill>
                <a:srgbClr val="6D6E6C"/>
              </a:solidFill>
              <a:latin typeface="+mn-lt"/>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a:ext>
            </a:extLst>
          </a:blip>
          <a:srcRect t="-1782" r="-8732" b="-11970"/>
          <a:stretch/>
        </p:blipFill>
        <p:spPr>
          <a:xfrm>
            <a:off x="10040" y="-676466"/>
            <a:ext cx="2863971" cy="5790031"/>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69731" y="6313965"/>
            <a:ext cx="345438" cy="3898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587680-F485-A944-B74B-98B26E054E49}" type="datetimeFigureOut">
              <a:rPr lang="en-US" smtClean="0"/>
              <a:t>5/5/2020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004C27-DD68-9D4F-8D80-21602C2A289B}" type="slidenum">
              <a:rPr lang="en-US" smtClean="0"/>
              <a:t>‹#›</a:t>
            </a:fld>
            <a:endParaRPr lang="en-US" dirty="0"/>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722" r:id="rId1"/>
    <p:sldLayoutId id="2147483760" r:id="rId2"/>
    <p:sldLayoutId id="2147483714" r:id="rId3"/>
    <p:sldLayoutId id="2147483700" r:id="rId4"/>
    <p:sldLayoutId id="2147483766" r:id="rId5"/>
    <p:sldLayoutId id="2147483762" r:id="rId6"/>
    <p:sldLayoutId id="2147483742" r:id="rId7"/>
    <p:sldLayoutId id="2147483743" r:id="rId8"/>
    <p:sldLayoutId id="2147483710" r:id="rId9"/>
    <p:sldLayoutId id="2147483771" r:id="rId10"/>
    <p:sldLayoutId id="2147483745" r:id="rId11"/>
    <p:sldLayoutId id="2147483707" r:id="rId12"/>
    <p:sldLayoutId id="2147483744" r:id="rId13"/>
    <p:sldLayoutId id="2147483720" r:id="rId14"/>
    <p:sldLayoutId id="2147483701" r:id="rId15"/>
    <p:sldLayoutId id="2147483698" r:id="rId16"/>
    <p:sldLayoutId id="2147483716" r:id="rId17"/>
    <p:sldLayoutId id="2147483715" r:id="rId18"/>
    <p:sldLayoutId id="2147483708" r:id="rId19"/>
    <p:sldLayoutId id="2147483719" r:id="rId20"/>
    <p:sldLayoutId id="2147483718" r:id="rId21"/>
    <p:sldLayoutId id="2147483723" r:id="rId22"/>
    <p:sldLayoutId id="2147483725" r:id="rId23"/>
    <p:sldLayoutId id="2147483721" r:id="rId24"/>
    <p:sldLayoutId id="2147483706" r:id="rId25"/>
    <p:sldLayoutId id="2147483765" r:id="rId26"/>
    <p:sldLayoutId id="2147483764" r:id="rId27"/>
    <p:sldLayoutId id="2147483736" r:id="rId28"/>
    <p:sldLayoutId id="2147483703" r:id="rId29"/>
    <p:sldLayoutId id="2147483699" r:id="rId30"/>
    <p:sldLayoutId id="2147483711" r:id="rId31"/>
    <p:sldLayoutId id="2147483768" r:id="rId32"/>
    <p:sldLayoutId id="2147483769" r:id="rId33"/>
    <p:sldLayoutId id="2147483770" r:id="rId34"/>
    <p:sldLayoutId id="2147483704" r:id="rId35"/>
    <p:sldLayoutId id="2147483738" r:id="rId36"/>
    <p:sldLayoutId id="2147483739" r:id="rId37"/>
    <p:sldLayoutId id="2147483741" r:id="rId38"/>
    <p:sldLayoutId id="2147483686" r:id="rId39"/>
    <p:sldLayoutId id="2147483755" r:id="rId40"/>
    <p:sldLayoutId id="2147483756" r:id="rId41"/>
    <p:sldLayoutId id="2147483753" r:id="rId42"/>
    <p:sldLayoutId id="2147483746" r:id="rId43"/>
    <p:sldLayoutId id="2147483772" r:id="rId44"/>
    <p:sldLayoutId id="2147483734" r:id="rId45"/>
    <p:sldLayoutId id="2147483747" r:id="rId46"/>
    <p:sldLayoutId id="2147483767" r:id="rId47"/>
    <p:sldLayoutId id="2147483748" r:id="rId48"/>
    <p:sldLayoutId id="2147483749" r:id="rId49"/>
    <p:sldLayoutId id="2147483750" r:id="rId50"/>
    <p:sldLayoutId id="2147483751" r:id="rId51"/>
    <p:sldLayoutId id="2147483752" r:id="rId52"/>
    <p:sldLayoutId id="2147483687" r:id="rId53"/>
    <p:sldLayoutId id="2147483754" r:id="rId54"/>
    <p:sldLayoutId id="2147483740" r:id="rId55"/>
    <p:sldLayoutId id="2147483705" r:id="rId56"/>
    <p:sldLayoutId id="2147483737" r:id="rId57"/>
    <p:sldLayoutId id="2147483735" r:id="rId58"/>
    <p:sldLayoutId id="2147483709" r:id="rId59"/>
    <p:sldLayoutId id="2147483717" r:id="rId60"/>
    <p:sldLayoutId id="2147483654" r:id="rId61"/>
  </p:sldLayoutIdLst>
  <p:txStyles>
    <p:titleStyle>
      <a:lvl1pPr algn="l" defTabSz="914400" rtl="0" eaLnBrk="1" latinLnBrk="0" hangingPunct="1">
        <a:lnSpc>
          <a:spcPct val="90000"/>
        </a:lnSpc>
        <a:spcBef>
          <a:spcPct val="0"/>
        </a:spcBef>
        <a:buNone/>
        <a:defRPr sz="48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1.xml"/><Relationship Id="rId5" Type="http://schemas.openxmlformats.org/officeDocument/2006/relationships/hyperlink" Target="http://stephaniededhar.wordpress.com/category/instructional-design" TargetMode="External"/><Relationship Id="rId4" Type="http://schemas.openxmlformats.org/officeDocument/2006/relationships/image" Target="../media/image33.jpg"/></Relationships>
</file>

<file path=ppt/slides/_rels/slide14.xml.rels><?xml version="1.0" encoding="UTF-8" standalone="yes"?>
<Relationships xmlns="http://schemas.openxmlformats.org/package/2006/relationships"><Relationship Id="rId3" Type="http://schemas.openxmlformats.org/officeDocument/2006/relationships/hyperlink" Target="https://commons.wikimedia.org/wiki/File:Corporate_Woman_Shaking_Hands_With_a_Corporate_Man.svg" TargetMode="External"/><Relationship Id="rId2" Type="http://schemas.openxmlformats.org/officeDocument/2006/relationships/image" Target="../media/image34.png"/><Relationship Id="rId1" Type="http://schemas.openxmlformats.org/officeDocument/2006/relationships/slideLayout" Target="../slideLayouts/slideLayout4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hyperlink" Target="https://www.peoplematters.in/article/strategic-hr/decoding-employee-experience-15052" TargetMode="External"/><Relationship Id="rId2" Type="http://schemas.openxmlformats.org/officeDocument/2006/relationships/image" Target="../media/image35.jpeg"/><Relationship Id="rId1" Type="http://schemas.openxmlformats.org/officeDocument/2006/relationships/slideLayout" Target="../slideLayouts/slideLayout9.xml"/><Relationship Id="rId4" Type="http://schemas.openxmlformats.org/officeDocument/2006/relationships/hyperlink" Target="https://www.americanexpress.com/us/small-business/openforum/articles/10-simple-ways-to-cut-business-costs/"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hyperlink" Target="https://bimblog.house/2016/06/06/plq2-1-existing-information/" TargetMode="External"/><Relationship Id="rId2" Type="http://schemas.openxmlformats.org/officeDocument/2006/relationships/image" Target="../media/image37.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hyperlink" Target="https://medium.com/swlh/3-things-that-are-stopping-your-business-growing-ede2424f680c" TargetMode="External"/><Relationship Id="rId2" Type="http://schemas.openxmlformats.org/officeDocument/2006/relationships/hyperlink" Target="https://medium.com/@stewartstanbra?source=post_page-----ede2424f680c----------------------" TargetMode="External"/><Relationship Id="rId1" Type="http://schemas.openxmlformats.org/officeDocument/2006/relationships/slideLayout" Target="../slideLayouts/slideLayout12.xml"/><Relationship Id="rId5" Type="http://schemas.openxmlformats.org/officeDocument/2006/relationships/hyperlink" Target="https://pixabay.com/en/think-about-salaried-worker-1184858/" TargetMode="Externa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hyperlink" Target="https://psutafalumnigolf.blogspot.com/2011/10/is-penn-state-number-14-most-powerful.html" TargetMode="External"/><Relationship Id="rId2" Type="http://schemas.openxmlformats.org/officeDocument/2006/relationships/image" Target="../media/image40.jpg"/><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3" Type="http://schemas.openxmlformats.org/officeDocument/2006/relationships/hyperlink" Target="https://psutafalumnigolf.blogspot.com/2011/10/is-penn-state-number-14-most-powerful.html" TargetMode="External"/><Relationship Id="rId2" Type="http://schemas.openxmlformats.org/officeDocument/2006/relationships/image" Target="../media/image40.jpg"/><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3" Type="http://schemas.openxmlformats.org/officeDocument/2006/relationships/hyperlink" Target="https://psutafalumnigolf.blogspot.com/2011/10/is-penn-state-number-14-most-powerful.html" TargetMode="External"/><Relationship Id="rId2" Type="http://schemas.openxmlformats.org/officeDocument/2006/relationships/image" Target="../media/image40.jpg"/><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hyperlink" Target="https://www.choosehelp.com/topics/addiction-treatment/quitting-cannabis-avoid-boredom-relapse-with-50-fun-alternatives-to-getting-high" TargetMode="External"/><Relationship Id="rId2" Type="http://schemas.openxmlformats.org/officeDocument/2006/relationships/image" Target="../media/image42.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realbusiness.co.uk/hr-and-management/2013/08/13/entrepreneurs-work-63-longer-than-average-workers/" TargetMode="External"/><Relationship Id="rId1" Type="http://schemas.openxmlformats.org/officeDocument/2006/relationships/slideLayout" Target="../slideLayouts/slideLayout50.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www.amazon.com/Chained-Desk-Third-Workaholics-Clinicians/dp/0814789234" TargetMode="Externa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hyperlink" Target="http://people-equation.com/develop-leaders-by-loaning-your-belief/" TargetMode="External"/><Relationship Id="rId2" Type="http://schemas.openxmlformats.org/officeDocument/2006/relationships/image" Target="../media/image46.jpe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hyperlink" Target="https://www.maxpixel.net/Stressed-Desperate-Problem-Man-Stress-Worried-2676555" TargetMode="External"/><Relationship Id="rId2" Type="http://schemas.openxmlformats.org/officeDocument/2006/relationships/image" Target="../media/image47.png"/><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13" Type="http://schemas.microsoft.com/office/2007/relationships/hdphoto" Target="../media/hdphoto6.wdp"/><Relationship Id="rId3" Type="http://schemas.microsoft.com/office/2007/relationships/hdphoto" Target="../media/hdphoto1.wdp"/><Relationship Id="rId7" Type="http://schemas.microsoft.com/office/2007/relationships/hdphoto" Target="../media/hdphoto3.wdp"/><Relationship Id="rId12" Type="http://schemas.openxmlformats.org/officeDocument/2006/relationships/image" Target="../media/image54.png"/><Relationship Id="rId2" Type="http://schemas.openxmlformats.org/officeDocument/2006/relationships/image" Target="../media/image49.png"/><Relationship Id="rId1" Type="http://schemas.openxmlformats.org/officeDocument/2006/relationships/slideLayout" Target="../slideLayouts/slideLayout44.xml"/><Relationship Id="rId6" Type="http://schemas.openxmlformats.org/officeDocument/2006/relationships/image" Target="../media/image51.png"/><Relationship Id="rId11" Type="http://schemas.microsoft.com/office/2007/relationships/hdphoto" Target="../media/hdphoto5.wdp"/><Relationship Id="rId5" Type="http://schemas.microsoft.com/office/2007/relationships/hdphoto" Target="../media/hdphoto2.wdp"/><Relationship Id="rId10" Type="http://schemas.openxmlformats.org/officeDocument/2006/relationships/image" Target="../media/image53.png"/><Relationship Id="rId4" Type="http://schemas.openxmlformats.org/officeDocument/2006/relationships/image" Target="../media/image50.png"/><Relationship Id="rId9" Type="http://schemas.microsoft.com/office/2007/relationships/hdphoto" Target="../media/hdphoto4.wdp"/></Relationships>
</file>

<file path=ppt/slides/_rels/slide39.xml.rels><?xml version="1.0" encoding="UTF-8" standalone="yes"?>
<Relationships xmlns="http://schemas.openxmlformats.org/package/2006/relationships"><Relationship Id="rId3" Type="http://schemas.openxmlformats.org/officeDocument/2006/relationships/hyperlink" Target="https://researchleap.com/product/data-collection-2/" TargetMode="External"/><Relationship Id="rId2" Type="http://schemas.openxmlformats.org/officeDocument/2006/relationships/image" Target="../media/image55.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hyperlink" Target="https://organisatieontwerp.nl/leapsecond/" TargetMode="External"/><Relationship Id="rId2" Type="http://schemas.openxmlformats.org/officeDocument/2006/relationships/image" Target="../media/image24.jpeg"/><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56.png"/><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hyperlink" Target="http://technofaq.org/posts/2017/03/why-social-media-for-the-growth-and-success-of-your-business/" TargetMode="External"/><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hyperlink" Target="https://creativecommons.org/licenses/by-nc-sa/3.0/"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en.wikipedia.org/wiki/Occupational_stress" TargetMode="External"/><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erson sitting at a table&#10;&#10;Description automatically generated">
            <a:extLst>
              <a:ext uri="{FF2B5EF4-FFF2-40B4-BE49-F238E27FC236}">
                <a16:creationId xmlns:a16="http://schemas.microsoft.com/office/drawing/2014/main" id="{0D7F4CA9-0CB3-BF46-BAB4-F6840307CBE1}"/>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a:ext>
            </a:extLst>
          </a:blip>
          <a:srcRect b="-83"/>
          <a:stretch/>
        </p:blipFill>
        <p:spPr>
          <a:xfrm>
            <a:off x="5466248" y="38783"/>
            <a:ext cx="6723803" cy="6824907"/>
          </a:xfrm>
        </p:spPr>
      </p:pic>
      <p:sp>
        <p:nvSpPr>
          <p:cNvPr id="10" name="Text Placeholder 9"/>
          <p:cNvSpPr>
            <a:spLocks noGrp="1"/>
          </p:cNvSpPr>
          <p:nvPr>
            <p:ph type="body" sz="quarter" idx="12"/>
          </p:nvPr>
        </p:nvSpPr>
        <p:spPr>
          <a:xfrm>
            <a:off x="348782" y="2022869"/>
            <a:ext cx="5584657" cy="2812261"/>
          </a:xfrm>
        </p:spPr>
        <p:txBody>
          <a:bodyPr>
            <a:normAutofit/>
          </a:bodyPr>
          <a:lstStyle/>
          <a:p>
            <a:r>
              <a:rPr lang="en-US" sz="2800" b="1" dirty="0">
                <a:solidFill>
                  <a:srgbClr val="CE1779"/>
                </a:solidFill>
              </a:rPr>
              <a:t>MODULE 1: </a:t>
            </a:r>
            <a:r>
              <a:rPr lang="en-US" b="1" dirty="0"/>
              <a:t>	</a:t>
            </a:r>
          </a:p>
          <a:p>
            <a:pPr>
              <a:lnSpc>
                <a:spcPct val="100000"/>
              </a:lnSpc>
            </a:pPr>
            <a:endParaRPr lang="en-US" sz="300" b="1" dirty="0"/>
          </a:p>
          <a:p>
            <a:pPr>
              <a:lnSpc>
                <a:spcPct val="100000"/>
              </a:lnSpc>
              <a:spcBef>
                <a:spcPts val="0"/>
              </a:spcBef>
            </a:pPr>
            <a:r>
              <a:rPr lang="en-US" b="1" dirty="0"/>
              <a:t>TAKING ON YOUR FIRST EMPLOYEE - WHEN THE </a:t>
            </a:r>
          </a:p>
          <a:p>
            <a:pPr>
              <a:lnSpc>
                <a:spcPct val="100000"/>
              </a:lnSpc>
              <a:spcBef>
                <a:spcPts val="0"/>
              </a:spcBef>
            </a:pPr>
            <a:r>
              <a:rPr lang="en-US" b="1" dirty="0"/>
              <a:t>TIME IS RIGHT</a:t>
            </a:r>
            <a:endParaRPr lang="en-IE" b="1" dirty="0"/>
          </a:p>
          <a:p>
            <a:endParaRPr lang="en-US" dirty="0"/>
          </a:p>
        </p:txBody>
      </p:sp>
    </p:spTree>
    <p:extLst>
      <p:ext uri="{BB962C8B-B14F-4D97-AF65-F5344CB8AC3E}">
        <p14:creationId xmlns:p14="http://schemas.microsoft.com/office/powerpoint/2010/main" val="1112550672"/>
      </p:ext>
    </p:extLst>
  </p:cSld>
  <p:clrMapOvr>
    <a:masterClrMapping/>
  </p:clrMapOvr>
  <mc:AlternateContent xmlns:mc="http://schemas.openxmlformats.org/markup-compatibility/2006">
    <mc:Choice xmlns:p14="http://schemas.microsoft.com/office/powerpoint/2010/main" Requires="p14">
      <p:transition spd="slow" p14:dur="2000" advTm="6167"/>
    </mc:Choice>
    <mc:Fallback>
      <p:transition spd="slow" advTm="616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a:extLst>
              <a:ext uri="{FF2B5EF4-FFF2-40B4-BE49-F238E27FC236}">
                <a16:creationId xmlns:a16="http://schemas.microsoft.com/office/drawing/2014/main" id="{33665D56-4317-6D44-865D-D169479B0BEE}"/>
              </a:ext>
            </a:extLst>
          </p:cNvPr>
          <p:cNvSpPr>
            <a:spLocks noGrp="1"/>
          </p:cNvSpPr>
          <p:nvPr>
            <p:ph type="body" sz="quarter" idx="22"/>
          </p:nvPr>
        </p:nvSpPr>
        <p:spPr>
          <a:xfrm>
            <a:off x="1384609" y="2263698"/>
            <a:ext cx="9422781" cy="3635297"/>
          </a:xfrm>
        </p:spPr>
        <p:txBody>
          <a:bodyPr>
            <a:normAutofit/>
          </a:bodyPr>
          <a:lstStyle/>
          <a:p>
            <a:r>
              <a:rPr lang="en-US" sz="2400" dirty="0"/>
              <a:t>“For me, it was when I  worked every night until after midnight and every weekend for five weeks in a row and still had more work coming in than I was getting out. I knew I needed help  when the quality of service started to slip and clients had to wait longer and longer for projects.” </a:t>
            </a:r>
          </a:p>
          <a:p>
            <a:endParaRPr lang="en-IE" sz="2400" dirty="0"/>
          </a:p>
          <a:p>
            <a:r>
              <a:rPr lang="en-US" sz="2400" b="1" i="0" dirty="0">
                <a:solidFill>
                  <a:srgbClr val="CE1779"/>
                </a:solidFill>
              </a:rPr>
              <a:t>John, Security Software Business, UK</a:t>
            </a:r>
            <a:r>
              <a:rPr lang="en-IE" sz="2400" b="1" i="0" dirty="0">
                <a:solidFill>
                  <a:srgbClr val="CE1779"/>
                </a:solidFill>
              </a:rPr>
              <a:t> </a:t>
            </a:r>
          </a:p>
        </p:txBody>
      </p:sp>
      <p:sp>
        <p:nvSpPr>
          <p:cNvPr id="16" name="Text Placeholder 1">
            <a:extLst>
              <a:ext uri="{FF2B5EF4-FFF2-40B4-BE49-F238E27FC236}">
                <a16:creationId xmlns:a16="http://schemas.microsoft.com/office/drawing/2014/main" id="{28A2E25A-B5E8-7842-B085-F74F88CFB88A}"/>
              </a:ext>
            </a:extLst>
          </p:cNvPr>
          <p:cNvSpPr>
            <a:spLocks noGrp="1"/>
          </p:cNvSpPr>
          <p:nvPr>
            <p:ph type="body" sz="quarter" idx="14"/>
          </p:nvPr>
        </p:nvSpPr>
        <p:spPr>
          <a:xfrm>
            <a:off x="5703336" y="852823"/>
            <a:ext cx="785328" cy="964819"/>
          </a:xfrm>
        </p:spPr>
        <p:txBody>
          <a:bodyPr>
            <a:normAutofit fontScale="77500" lnSpcReduction="20000"/>
          </a:bodyPr>
          <a:lstStyle/>
          <a:p>
            <a:r>
              <a:rPr lang="en-US" dirty="0"/>
              <a:t>”</a:t>
            </a:r>
          </a:p>
        </p:txBody>
      </p:sp>
    </p:spTree>
    <p:extLst>
      <p:ext uri="{BB962C8B-B14F-4D97-AF65-F5344CB8AC3E}">
        <p14:creationId xmlns:p14="http://schemas.microsoft.com/office/powerpoint/2010/main" val="2016773756"/>
      </p:ext>
    </p:extLst>
  </p:cSld>
  <p:clrMapOvr>
    <a:masterClrMapping/>
  </p:clrMapOvr>
  <mc:AlternateContent xmlns:mc="http://schemas.openxmlformats.org/markup-compatibility/2006">
    <mc:Choice xmlns:p14="http://schemas.microsoft.com/office/powerpoint/2010/main" Requires="p14">
      <p:transition spd="slow" p14:dur="2000" advTm="15903"/>
    </mc:Choice>
    <mc:Fallback>
      <p:transition spd="slow" advTm="15903"/>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5"/>
          </p:nvPr>
        </p:nvSpPr>
        <p:spPr>
          <a:xfrm>
            <a:off x="313974" y="4368371"/>
            <a:ext cx="11878026" cy="633861"/>
          </a:xfrm>
          <a:solidFill>
            <a:schemeClr val="bg1"/>
          </a:solidFill>
        </p:spPr>
        <p:txBody>
          <a:bodyPr/>
          <a:lstStyle/>
          <a:p>
            <a:r>
              <a:rPr lang="en-US" dirty="0"/>
              <a:t>k</a:t>
            </a:r>
          </a:p>
        </p:txBody>
      </p:sp>
      <p:sp>
        <p:nvSpPr>
          <p:cNvPr id="2" name="Text Placeholder 1"/>
          <p:cNvSpPr>
            <a:spLocks noGrp="1"/>
          </p:cNvSpPr>
          <p:nvPr>
            <p:ph type="body" sz="quarter" idx="20"/>
          </p:nvPr>
        </p:nvSpPr>
        <p:spPr>
          <a:xfrm>
            <a:off x="457293" y="4097348"/>
            <a:ext cx="11420733" cy="1809768"/>
          </a:xfrm>
          <a:solidFill>
            <a:schemeClr val="bg1"/>
          </a:solidFill>
        </p:spPr>
        <p:txBody>
          <a:bodyPr/>
          <a:lstStyle/>
          <a:p>
            <a:r>
              <a:rPr lang="en-US" sz="2600" dirty="0"/>
              <a:t>However, for many </a:t>
            </a:r>
            <a:r>
              <a:rPr lang="en-US" sz="2600" b="1" dirty="0">
                <a:solidFill>
                  <a:srgbClr val="CE1779"/>
                </a:solidFill>
              </a:rPr>
              <a:t>solo entrepreneurs like Maria and John</a:t>
            </a:r>
            <a:r>
              <a:rPr lang="en-US" sz="2600" dirty="0"/>
              <a:t>, choosing whether or not to take on a first employee is never cut-and-dry, and sometimes you don't know if you made the right choice until later.  For many, it will be </a:t>
            </a:r>
            <a:r>
              <a:rPr lang="en-US" sz="2600" b="1" dirty="0">
                <a:solidFill>
                  <a:srgbClr val="CE1779"/>
                </a:solidFill>
              </a:rPr>
              <a:t>largest investment they make</a:t>
            </a:r>
            <a:r>
              <a:rPr lang="en-US" sz="2600" dirty="0"/>
              <a:t>, and it is important not to get it wrong by making an expensive mistake.</a:t>
            </a:r>
            <a:r>
              <a:rPr lang="en-IE" sz="2600" dirty="0"/>
              <a:t> </a:t>
            </a:r>
            <a:endParaRPr lang="en-US" sz="2600" dirty="0"/>
          </a:p>
        </p:txBody>
      </p:sp>
      <p:pic>
        <p:nvPicPr>
          <p:cNvPr id="6" name="Picture Placeholder 5" descr="Two people standing in front of a computer&#10;&#10;Description automatically generated">
            <a:extLst>
              <a:ext uri="{FF2B5EF4-FFF2-40B4-BE49-F238E27FC236}">
                <a16:creationId xmlns:a16="http://schemas.microsoft.com/office/drawing/2014/main" id="{0D8C72FB-89DE-9740-BD54-0DD3F7B1C6AC}"/>
              </a:ext>
            </a:extLst>
          </p:cNvPr>
          <p:cNvPicPr>
            <a:picLocks noGrp="1" noChangeAspect="1"/>
          </p:cNvPicPr>
          <p:nvPr>
            <p:ph type="pic" sz="quarter" idx="27"/>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574499138"/>
      </p:ext>
    </p:extLst>
  </p:cSld>
  <p:clrMapOvr>
    <a:masterClrMapping/>
  </p:clrMapOvr>
  <mc:AlternateContent xmlns:mc="http://schemas.openxmlformats.org/markup-compatibility/2006">
    <mc:Choice xmlns:p14="http://schemas.microsoft.com/office/powerpoint/2010/main" Requires="p14">
      <p:transition spd="slow" p14:dur="2000" advTm="16319"/>
    </mc:Choice>
    <mc:Fallback>
      <p:transition spd="slow" advTm="16319"/>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0" y="475256"/>
            <a:ext cx="12192000" cy="1390880"/>
          </a:xfrm>
        </p:spPr>
        <p:txBody>
          <a:bodyPr>
            <a:normAutofit/>
          </a:bodyPr>
          <a:lstStyle/>
          <a:p>
            <a:r>
              <a:rPr lang="en-US" dirty="0"/>
              <a:t>FIRST AND FOREMOST, IT’S BEEN SAID THAT THE </a:t>
            </a:r>
          </a:p>
          <a:p>
            <a:r>
              <a:rPr lang="en-US" b="1" dirty="0"/>
              <a:t>ONLY TWO PURPOSES OF AN EMPLOYEE</a:t>
            </a:r>
            <a:r>
              <a:rPr lang="en-US" dirty="0"/>
              <a:t> ARE TO: </a:t>
            </a:r>
            <a:endParaRPr lang="en-IE" dirty="0"/>
          </a:p>
          <a:p>
            <a:endParaRPr lang="en-US" dirty="0"/>
          </a:p>
        </p:txBody>
      </p:sp>
      <p:sp>
        <p:nvSpPr>
          <p:cNvPr id="5" name="Text Placeholder 4">
            <a:extLst>
              <a:ext uri="{FF2B5EF4-FFF2-40B4-BE49-F238E27FC236}">
                <a16:creationId xmlns:a16="http://schemas.microsoft.com/office/drawing/2014/main" id="{40AB45D6-956D-CF45-8A11-C3E7871D0819}"/>
              </a:ext>
            </a:extLst>
          </p:cNvPr>
          <p:cNvSpPr>
            <a:spLocks noGrp="1"/>
          </p:cNvSpPr>
          <p:nvPr>
            <p:ph type="body" sz="quarter" idx="14"/>
          </p:nvPr>
        </p:nvSpPr>
        <p:spPr>
          <a:xfrm>
            <a:off x="1115429" y="4867992"/>
            <a:ext cx="3565293" cy="1045795"/>
          </a:xfrm>
        </p:spPr>
        <p:txBody>
          <a:bodyPr/>
          <a:lstStyle/>
          <a:p>
            <a:r>
              <a:rPr lang="en-US" b="1" dirty="0">
                <a:solidFill>
                  <a:srgbClr val="EE7123"/>
                </a:solidFill>
              </a:rPr>
              <a:t>MAKE MONEY FOR THE BUSINESS</a:t>
            </a:r>
            <a:r>
              <a:rPr lang="en-IE" dirty="0">
                <a:solidFill>
                  <a:srgbClr val="EE7123"/>
                </a:solidFill>
              </a:rPr>
              <a:t> </a:t>
            </a:r>
            <a:endParaRPr lang="en-US" dirty="0">
              <a:solidFill>
                <a:srgbClr val="EE7123"/>
              </a:solidFill>
            </a:endParaRPr>
          </a:p>
        </p:txBody>
      </p:sp>
      <p:sp>
        <p:nvSpPr>
          <p:cNvPr id="6" name="Text Placeholder 5">
            <a:extLst>
              <a:ext uri="{FF2B5EF4-FFF2-40B4-BE49-F238E27FC236}">
                <a16:creationId xmlns:a16="http://schemas.microsoft.com/office/drawing/2014/main" id="{4EE17DAE-6A83-F94E-BDD6-811DF0C02ECC}"/>
              </a:ext>
            </a:extLst>
          </p:cNvPr>
          <p:cNvSpPr>
            <a:spLocks noGrp="1"/>
          </p:cNvSpPr>
          <p:nvPr>
            <p:ph type="body" sz="quarter" idx="16"/>
          </p:nvPr>
        </p:nvSpPr>
        <p:spPr>
          <a:xfrm>
            <a:off x="7511279" y="4898953"/>
            <a:ext cx="3411611" cy="1045795"/>
          </a:xfrm>
        </p:spPr>
        <p:txBody>
          <a:bodyPr/>
          <a:lstStyle/>
          <a:p>
            <a:r>
              <a:rPr lang="en-US" b="1" dirty="0">
                <a:solidFill>
                  <a:srgbClr val="CE1779"/>
                </a:solidFill>
              </a:rPr>
              <a:t>SAVE MONEY FOR THE BUSINESS</a:t>
            </a:r>
            <a:r>
              <a:rPr lang="en-IE" dirty="0">
                <a:solidFill>
                  <a:srgbClr val="CE1779"/>
                </a:solidFill>
              </a:rPr>
              <a:t> </a:t>
            </a:r>
            <a:endParaRPr lang="en-US" dirty="0">
              <a:solidFill>
                <a:srgbClr val="CE1779"/>
              </a:solidFill>
            </a:endParaRPr>
          </a:p>
        </p:txBody>
      </p:sp>
      <p:grpSp>
        <p:nvGrpSpPr>
          <p:cNvPr id="22" name="Google Shape;674;p39"/>
          <p:cNvGrpSpPr/>
          <p:nvPr/>
        </p:nvGrpSpPr>
        <p:grpSpPr>
          <a:xfrm>
            <a:off x="9501016" y="2153346"/>
            <a:ext cx="539899" cy="539869"/>
            <a:chOff x="576250" y="4319400"/>
            <a:chExt cx="442075" cy="442050"/>
          </a:xfrm>
        </p:grpSpPr>
        <p:sp>
          <p:nvSpPr>
            <p:cNvPr id="23" name="Google Shape;675;p39"/>
            <p:cNvSpPr/>
            <p:nvPr/>
          </p:nvSpPr>
          <p:spPr>
            <a:xfrm>
              <a:off x="576250" y="4319400"/>
              <a:ext cx="442075" cy="442050"/>
            </a:xfrm>
            <a:custGeom>
              <a:avLst/>
              <a:gdLst/>
              <a:ahLst/>
              <a:cxnLst/>
              <a:rect l="l" t="t" r="r" b="b"/>
              <a:pathLst>
                <a:path w="17683" h="17682" fill="none" extrusionOk="0">
                  <a:moveTo>
                    <a:pt x="11472" y="17292"/>
                  </a:moveTo>
                  <a:lnTo>
                    <a:pt x="11472" y="12153"/>
                  </a:lnTo>
                  <a:lnTo>
                    <a:pt x="16416" y="7209"/>
                  </a:lnTo>
                  <a:lnTo>
                    <a:pt x="16416" y="7209"/>
                  </a:lnTo>
                  <a:lnTo>
                    <a:pt x="16562" y="7063"/>
                  </a:lnTo>
                  <a:lnTo>
                    <a:pt x="16684" y="6868"/>
                  </a:lnTo>
                  <a:lnTo>
                    <a:pt x="16830" y="6674"/>
                  </a:lnTo>
                  <a:lnTo>
                    <a:pt x="16927" y="6479"/>
                  </a:lnTo>
                  <a:lnTo>
                    <a:pt x="17146" y="6040"/>
                  </a:lnTo>
                  <a:lnTo>
                    <a:pt x="17317" y="5553"/>
                  </a:lnTo>
                  <a:lnTo>
                    <a:pt x="17439" y="5042"/>
                  </a:lnTo>
                  <a:lnTo>
                    <a:pt x="17560" y="4506"/>
                  </a:lnTo>
                  <a:lnTo>
                    <a:pt x="17633" y="3970"/>
                  </a:lnTo>
                  <a:lnTo>
                    <a:pt x="17658" y="3434"/>
                  </a:lnTo>
                  <a:lnTo>
                    <a:pt x="17682" y="2898"/>
                  </a:lnTo>
                  <a:lnTo>
                    <a:pt x="17682" y="2411"/>
                  </a:lnTo>
                  <a:lnTo>
                    <a:pt x="17658" y="1949"/>
                  </a:lnTo>
                  <a:lnTo>
                    <a:pt x="17609" y="1510"/>
                  </a:lnTo>
                  <a:lnTo>
                    <a:pt x="17536" y="1145"/>
                  </a:lnTo>
                  <a:lnTo>
                    <a:pt x="17463" y="828"/>
                  </a:lnTo>
                  <a:lnTo>
                    <a:pt x="17366" y="585"/>
                  </a:lnTo>
                  <a:lnTo>
                    <a:pt x="17292" y="487"/>
                  </a:lnTo>
                  <a:lnTo>
                    <a:pt x="17244" y="439"/>
                  </a:lnTo>
                  <a:lnTo>
                    <a:pt x="17244" y="439"/>
                  </a:lnTo>
                  <a:lnTo>
                    <a:pt x="17195" y="390"/>
                  </a:lnTo>
                  <a:lnTo>
                    <a:pt x="17098" y="317"/>
                  </a:lnTo>
                  <a:lnTo>
                    <a:pt x="16854" y="219"/>
                  </a:lnTo>
                  <a:lnTo>
                    <a:pt x="16537" y="146"/>
                  </a:lnTo>
                  <a:lnTo>
                    <a:pt x="16172" y="73"/>
                  </a:lnTo>
                  <a:lnTo>
                    <a:pt x="15734" y="25"/>
                  </a:lnTo>
                  <a:lnTo>
                    <a:pt x="15271" y="0"/>
                  </a:lnTo>
                  <a:lnTo>
                    <a:pt x="14784" y="0"/>
                  </a:lnTo>
                  <a:lnTo>
                    <a:pt x="14248" y="25"/>
                  </a:lnTo>
                  <a:lnTo>
                    <a:pt x="13712" y="49"/>
                  </a:lnTo>
                  <a:lnTo>
                    <a:pt x="13176" y="122"/>
                  </a:lnTo>
                  <a:lnTo>
                    <a:pt x="12641" y="244"/>
                  </a:lnTo>
                  <a:lnTo>
                    <a:pt x="12129" y="366"/>
                  </a:lnTo>
                  <a:lnTo>
                    <a:pt x="11642" y="536"/>
                  </a:lnTo>
                  <a:lnTo>
                    <a:pt x="11204" y="755"/>
                  </a:lnTo>
                  <a:lnTo>
                    <a:pt x="10985" y="853"/>
                  </a:lnTo>
                  <a:lnTo>
                    <a:pt x="10814" y="999"/>
                  </a:lnTo>
                  <a:lnTo>
                    <a:pt x="10619" y="1121"/>
                  </a:lnTo>
                  <a:lnTo>
                    <a:pt x="10473" y="1267"/>
                  </a:lnTo>
                  <a:lnTo>
                    <a:pt x="5529" y="6211"/>
                  </a:lnTo>
                  <a:lnTo>
                    <a:pt x="390" y="6211"/>
                  </a:lnTo>
                  <a:lnTo>
                    <a:pt x="390" y="6211"/>
                  </a:lnTo>
                  <a:lnTo>
                    <a:pt x="244" y="6235"/>
                  </a:lnTo>
                  <a:lnTo>
                    <a:pt x="147" y="6259"/>
                  </a:lnTo>
                  <a:lnTo>
                    <a:pt x="49" y="6308"/>
                  </a:lnTo>
                  <a:lnTo>
                    <a:pt x="0" y="6381"/>
                  </a:lnTo>
                  <a:lnTo>
                    <a:pt x="0" y="6454"/>
                  </a:lnTo>
                  <a:lnTo>
                    <a:pt x="25" y="6552"/>
                  </a:lnTo>
                  <a:lnTo>
                    <a:pt x="74" y="6649"/>
                  </a:lnTo>
                  <a:lnTo>
                    <a:pt x="171" y="6771"/>
                  </a:lnTo>
                  <a:lnTo>
                    <a:pt x="2582" y="9158"/>
                  </a:lnTo>
                  <a:lnTo>
                    <a:pt x="2265" y="9474"/>
                  </a:lnTo>
                  <a:lnTo>
                    <a:pt x="950" y="9718"/>
                  </a:lnTo>
                  <a:lnTo>
                    <a:pt x="950" y="9718"/>
                  </a:lnTo>
                  <a:lnTo>
                    <a:pt x="804" y="9767"/>
                  </a:lnTo>
                  <a:lnTo>
                    <a:pt x="682" y="9815"/>
                  </a:lnTo>
                  <a:lnTo>
                    <a:pt x="609" y="9913"/>
                  </a:lnTo>
                  <a:lnTo>
                    <a:pt x="561" y="9986"/>
                  </a:lnTo>
                  <a:lnTo>
                    <a:pt x="561" y="10083"/>
                  </a:lnTo>
                  <a:lnTo>
                    <a:pt x="585" y="10205"/>
                  </a:lnTo>
                  <a:lnTo>
                    <a:pt x="634" y="10302"/>
                  </a:lnTo>
                  <a:lnTo>
                    <a:pt x="731" y="10424"/>
                  </a:lnTo>
                  <a:lnTo>
                    <a:pt x="7258" y="16951"/>
                  </a:lnTo>
                  <a:lnTo>
                    <a:pt x="7258" y="16951"/>
                  </a:lnTo>
                  <a:lnTo>
                    <a:pt x="7380" y="17049"/>
                  </a:lnTo>
                  <a:lnTo>
                    <a:pt x="7477" y="17097"/>
                  </a:lnTo>
                  <a:lnTo>
                    <a:pt x="7599" y="17122"/>
                  </a:lnTo>
                  <a:lnTo>
                    <a:pt x="7697" y="17122"/>
                  </a:lnTo>
                  <a:lnTo>
                    <a:pt x="7770" y="17073"/>
                  </a:lnTo>
                  <a:lnTo>
                    <a:pt x="7867" y="17000"/>
                  </a:lnTo>
                  <a:lnTo>
                    <a:pt x="7916" y="16878"/>
                  </a:lnTo>
                  <a:lnTo>
                    <a:pt x="7965" y="16732"/>
                  </a:lnTo>
                  <a:lnTo>
                    <a:pt x="8208" y="15417"/>
                  </a:lnTo>
                  <a:lnTo>
                    <a:pt x="8525" y="15100"/>
                  </a:lnTo>
                  <a:lnTo>
                    <a:pt x="10911" y="17511"/>
                  </a:lnTo>
                  <a:lnTo>
                    <a:pt x="10911" y="17511"/>
                  </a:lnTo>
                  <a:lnTo>
                    <a:pt x="11033" y="17609"/>
                  </a:lnTo>
                  <a:lnTo>
                    <a:pt x="11131" y="17658"/>
                  </a:lnTo>
                  <a:lnTo>
                    <a:pt x="11228" y="17682"/>
                  </a:lnTo>
                  <a:lnTo>
                    <a:pt x="11301" y="17682"/>
                  </a:lnTo>
                  <a:lnTo>
                    <a:pt x="11374" y="17633"/>
                  </a:lnTo>
                  <a:lnTo>
                    <a:pt x="11423" y="17536"/>
                  </a:lnTo>
                  <a:lnTo>
                    <a:pt x="11447" y="17438"/>
                  </a:lnTo>
                  <a:lnTo>
                    <a:pt x="11472" y="17292"/>
                  </a:lnTo>
                  <a:lnTo>
                    <a:pt x="11472" y="17292"/>
                  </a:lnTo>
                  <a:close/>
                  <a:moveTo>
                    <a:pt x="6162" y="12202"/>
                  </a:moveTo>
                  <a:lnTo>
                    <a:pt x="6162" y="12202"/>
                  </a:lnTo>
                  <a:lnTo>
                    <a:pt x="6089" y="12275"/>
                  </a:lnTo>
                  <a:lnTo>
                    <a:pt x="6016" y="12324"/>
                  </a:lnTo>
                  <a:lnTo>
                    <a:pt x="5919" y="12348"/>
                  </a:lnTo>
                  <a:lnTo>
                    <a:pt x="5821" y="12348"/>
                  </a:lnTo>
                  <a:lnTo>
                    <a:pt x="5724" y="12348"/>
                  </a:lnTo>
                  <a:lnTo>
                    <a:pt x="5626" y="12324"/>
                  </a:lnTo>
                  <a:lnTo>
                    <a:pt x="5553" y="12275"/>
                  </a:lnTo>
                  <a:lnTo>
                    <a:pt x="5480" y="12202"/>
                  </a:lnTo>
                  <a:lnTo>
                    <a:pt x="5480" y="12202"/>
                  </a:lnTo>
                  <a:lnTo>
                    <a:pt x="5407" y="12129"/>
                  </a:lnTo>
                  <a:lnTo>
                    <a:pt x="5359" y="12056"/>
                  </a:lnTo>
                  <a:lnTo>
                    <a:pt x="5334" y="11959"/>
                  </a:lnTo>
                  <a:lnTo>
                    <a:pt x="5334" y="11861"/>
                  </a:lnTo>
                  <a:lnTo>
                    <a:pt x="5334" y="11764"/>
                  </a:lnTo>
                  <a:lnTo>
                    <a:pt x="5359" y="11666"/>
                  </a:lnTo>
                  <a:lnTo>
                    <a:pt x="5407" y="11593"/>
                  </a:lnTo>
                  <a:lnTo>
                    <a:pt x="5480" y="11520"/>
                  </a:lnTo>
                  <a:lnTo>
                    <a:pt x="8013" y="8987"/>
                  </a:lnTo>
                  <a:lnTo>
                    <a:pt x="8013" y="8987"/>
                  </a:lnTo>
                  <a:lnTo>
                    <a:pt x="8086" y="8939"/>
                  </a:lnTo>
                  <a:lnTo>
                    <a:pt x="8159" y="8890"/>
                  </a:lnTo>
                  <a:lnTo>
                    <a:pt x="8257" y="8865"/>
                  </a:lnTo>
                  <a:lnTo>
                    <a:pt x="8354" y="8841"/>
                  </a:lnTo>
                  <a:lnTo>
                    <a:pt x="8452" y="8865"/>
                  </a:lnTo>
                  <a:lnTo>
                    <a:pt x="8525" y="8890"/>
                  </a:lnTo>
                  <a:lnTo>
                    <a:pt x="8622" y="8939"/>
                  </a:lnTo>
                  <a:lnTo>
                    <a:pt x="8695" y="8987"/>
                  </a:lnTo>
                  <a:lnTo>
                    <a:pt x="8695" y="8987"/>
                  </a:lnTo>
                  <a:lnTo>
                    <a:pt x="8744" y="9060"/>
                  </a:lnTo>
                  <a:lnTo>
                    <a:pt x="8793" y="9158"/>
                  </a:lnTo>
                  <a:lnTo>
                    <a:pt x="8817" y="9231"/>
                  </a:lnTo>
                  <a:lnTo>
                    <a:pt x="8841" y="9328"/>
                  </a:lnTo>
                  <a:lnTo>
                    <a:pt x="8817" y="9426"/>
                  </a:lnTo>
                  <a:lnTo>
                    <a:pt x="8793" y="9523"/>
                  </a:lnTo>
                  <a:lnTo>
                    <a:pt x="8744" y="9596"/>
                  </a:lnTo>
                  <a:lnTo>
                    <a:pt x="8695" y="9669"/>
                  </a:lnTo>
                  <a:lnTo>
                    <a:pt x="6162" y="12202"/>
                  </a:lnTo>
                  <a:close/>
                  <a:moveTo>
                    <a:pt x="13396" y="7307"/>
                  </a:moveTo>
                  <a:lnTo>
                    <a:pt x="13396" y="7307"/>
                  </a:lnTo>
                  <a:lnTo>
                    <a:pt x="13274" y="7404"/>
                  </a:lnTo>
                  <a:lnTo>
                    <a:pt x="13152" y="7477"/>
                  </a:lnTo>
                  <a:lnTo>
                    <a:pt x="13006" y="7526"/>
                  </a:lnTo>
                  <a:lnTo>
                    <a:pt x="12836" y="7550"/>
                  </a:lnTo>
                  <a:lnTo>
                    <a:pt x="12689" y="7526"/>
                  </a:lnTo>
                  <a:lnTo>
                    <a:pt x="12543" y="7477"/>
                  </a:lnTo>
                  <a:lnTo>
                    <a:pt x="12421" y="7404"/>
                  </a:lnTo>
                  <a:lnTo>
                    <a:pt x="12300" y="7307"/>
                  </a:lnTo>
                  <a:lnTo>
                    <a:pt x="10376" y="5383"/>
                  </a:lnTo>
                  <a:lnTo>
                    <a:pt x="10376" y="5383"/>
                  </a:lnTo>
                  <a:lnTo>
                    <a:pt x="10278" y="5261"/>
                  </a:lnTo>
                  <a:lnTo>
                    <a:pt x="10205" y="5139"/>
                  </a:lnTo>
                  <a:lnTo>
                    <a:pt x="10156" y="4993"/>
                  </a:lnTo>
                  <a:lnTo>
                    <a:pt x="10132" y="4847"/>
                  </a:lnTo>
                  <a:lnTo>
                    <a:pt x="10156" y="4676"/>
                  </a:lnTo>
                  <a:lnTo>
                    <a:pt x="10205" y="4530"/>
                  </a:lnTo>
                  <a:lnTo>
                    <a:pt x="10278" y="4408"/>
                  </a:lnTo>
                  <a:lnTo>
                    <a:pt x="10376" y="4287"/>
                  </a:lnTo>
                  <a:lnTo>
                    <a:pt x="10376" y="4287"/>
                  </a:lnTo>
                  <a:lnTo>
                    <a:pt x="11326" y="3313"/>
                  </a:lnTo>
                  <a:lnTo>
                    <a:pt x="11326" y="3313"/>
                  </a:lnTo>
                  <a:lnTo>
                    <a:pt x="11496" y="3166"/>
                  </a:lnTo>
                  <a:lnTo>
                    <a:pt x="11666" y="3045"/>
                  </a:lnTo>
                  <a:lnTo>
                    <a:pt x="11861" y="2947"/>
                  </a:lnTo>
                  <a:lnTo>
                    <a:pt x="12032" y="2850"/>
                  </a:lnTo>
                  <a:lnTo>
                    <a:pt x="12227" y="2777"/>
                  </a:lnTo>
                  <a:lnTo>
                    <a:pt x="12446" y="2728"/>
                  </a:lnTo>
                  <a:lnTo>
                    <a:pt x="12641" y="2704"/>
                  </a:lnTo>
                  <a:lnTo>
                    <a:pt x="12836" y="2704"/>
                  </a:lnTo>
                  <a:lnTo>
                    <a:pt x="13055" y="2704"/>
                  </a:lnTo>
                  <a:lnTo>
                    <a:pt x="13250" y="2728"/>
                  </a:lnTo>
                  <a:lnTo>
                    <a:pt x="13469" y="2777"/>
                  </a:lnTo>
                  <a:lnTo>
                    <a:pt x="13664" y="2850"/>
                  </a:lnTo>
                  <a:lnTo>
                    <a:pt x="13834" y="2947"/>
                  </a:lnTo>
                  <a:lnTo>
                    <a:pt x="14029" y="3045"/>
                  </a:lnTo>
                  <a:lnTo>
                    <a:pt x="14199" y="3166"/>
                  </a:lnTo>
                  <a:lnTo>
                    <a:pt x="14370" y="3313"/>
                  </a:lnTo>
                  <a:lnTo>
                    <a:pt x="14370" y="3313"/>
                  </a:lnTo>
                  <a:lnTo>
                    <a:pt x="14516" y="3483"/>
                  </a:lnTo>
                  <a:lnTo>
                    <a:pt x="14638" y="3653"/>
                  </a:lnTo>
                  <a:lnTo>
                    <a:pt x="14735" y="3848"/>
                  </a:lnTo>
                  <a:lnTo>
                    <a:pt x="14833" y="4019"/>
                  </a:lnTo>
                  <a:lnTo>
                    <a:pt x="14906" y="4214"/>
                  </a:lnTo>
                  <a:lnTo>
                    <a:pt x="14954" y="4433"/>
                  </a:lnTo>
                  <a:lnTo>
                    <a:pt x="14979" y="4628"/>
                  </a:lnTo>
                  <a:lnTo>
                    <a:pt x="14979" y="4847"/>
                  </a:lnTo>
                  <a:lnTo>
                    <a:pt x="14979" y="5042"/>
                  </a:lnTo>
                  <a:lnTo>
                    <a:pt x="14954" y="5237"/>
                  </a:lnTo>
                  <a:lnTo>
                    <a:pt x="14906" y="5456"/>
                  </a:lnTo>
                  <a:lnTo>
                    <a:pt x="14833" y="5651"/>
                  </a:lnTo>
                  <a:lnTo>
                    <a:pt x="14735" y="5821"/>
                  </a:lnTo>
                  <a:lnTo>
                    <a:pt x="14638" y="6016"/>
                  </a:lnTo>
                  <a:lnTo>
                    <a:pt x="14516" y="6186"/>
                  </a:lnTo>
                  <a:lnTo>
                    <a:pt x="14370" y="6357"/>
                  </a:lnTo>
                  <a:lnTo>
                    <a:pt x="14370" y="6357"/>
                  </a:lnTo>
                  <a:lnTo>
                    <a:pt x="13396" y="7307"/>
                  </a:lnTo>
                  <a:lnTo>
                    <a:pt x="13396" y="7307"/>
                  </a:lnTo>
                  <a:close/>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76;p39"/>
            <p:cNvSpPr/>
            <p:nvPr/>
          </p:nvSpPr>
          <p:spPr>
            <a:xfrm>
              <a:off x="595725" y="4668875"/>
              <a:ext cx="73100" cy="73100"/>
            </a:xfrm>
            <a:custGeom>
              <a:avLst/>
              <a:gdLst/>
              <a:ahLst/>
              <a:cxnLst/>
              <a:rect l="l" t="t" r="r" b="b"/>
              <a:pathLst>
                <a:path w="2924" h="2924" fill="none" extrusionOk="0">
                  <a:moveTo>
                    <a:pt x="2656" y="269"/>
                  </a:moveTo>
                  <a:lnTo>
                    <a:pt x="2656" y="269"/>
                  </a:lnTo>
                  <a:lnTo>
                    <a:pt x="2509" y="147"/>
                  </a:lnTo>
                  <a:lnTo>
                    <a:pt x="2363" y="74"/>
                  </a:lnTo>
                  <a:lnTo>
                    <a:pt x="2193" y="25"/>
                  </a:lnTo>
                  <a:lnTo>
                    <a:pt x="2022" y="1"/>
                  </a:lnTo>
                  <a:lnTo>
                    <a:pt x="1852" y="25"/>
                  </a:lnTo>
                  <a:lnTo>
                    <a:pt x="1681" y="74"/>
                  </a:lnTo>
                  <a:lnTo>
                    <a:pt x="1511" y="147"/>
                  </a:lnTo>
                  <a:lnTo>
                    <a:pt x="1365" y="269"/>
                  </a:lnTo>
                  <a:lnTo>
                    <a:pt x="1365" y="269"/>
                  </a:lnTo>
                  <a:lnTo>
                    <a:pt x="1219" y="488"/>
                  </a:lnTo>
                  <a:lnTo>
                    <a:pt x="999" y="829"/>
                  </a:lnTo>
                  <a:lnTo>
                    <a:pt x="561" y="1730"/>
                  </a:lnTo>
                  <a:lnTo>
                    <a:pt x="171" y="2558"/>
                  </a:lnTo>
                  <a:lnTo>
                    <a:pt x="1" y="2924"/>
                  </a:lnTo>
                  <a:lnTo>
                    <a:pt x="1" y="2924"/>
                  </a:lnTo>
                  <a:lnTo>
                    <a:pt x="366" y="2753"/>
                  </a:lnTo>
                  <a:lnTo>
                    <a:pt x="1194" y="2363"/>
                  </a:lnTo>
                  <a:lnTo>
                    <a:pt x="2095" y="1925"/>
                  </a:lnTo>
                  <a:lnTo>
                    <a:pt x="2436" y="1706"/>
                  </a:lnTo>
                  <a:lnTo>
                    <a:pt x="2656" y="1560"/>
                  </a:lnTo>
                  <a:lnTo>
                    <a:pt x="2656" y="1560"/>
                  </a:lnTo>
                  <a:lnTo>
                    <a:pt x="2777" y="1414"/>
                  </a:lnTo>
                  <a:lnTo>
                    <a:pt x="2850" y="1243"/>
                  </a:lnTo>
                  <a:lnTo>
                    <a:pt x="2899" y="1073"/>
                  </a:lnTo>
                  <a:lnTo>
                    <a:pt x="2923" y="902"/>
                  </a:lnTo>
                  <a:lnTo>
                    <a:pt x="2899" y="732"/>
                  </a:lnTo>
                  <a:lnTo>
                    <a:pt x="2850" y="561"/>
                  </a:lnTo>
                  <a:lnTo>
                    <a:pt x="2777" y="415"/>
                  </a:lnTo>
                  <a:lnTo>
                    <a:pt x="2656" y="269"/>
                  </a:lnTo>
                  <a:lnTo>
                    <a:pt x="2656" y="269"/>
                  </a:lnTo>
                  <a:close/>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77;p39"/>
            <p:cNvSpPr/>
            <p:nvPr/>
          </p:nvSpPr>
          <p:spPr>
            <a:xfrm>
              <a:off x="652350" y="4711500"/>
              <a:ext cx="46925" cy="46925"/>
            </a:xfrm>
            <a:custGeom>
              <a:avLst/>
              <a:gdLst/>
              <a:ahLst/>
              <a:cxnLst/>
              <a:rect l="l" t="t" r="r" b="b"/>
              <a:pathLst>
                <a:path w="1877" h="1877" fill="none" extrusionOk="0">
                  <a:moveTo>
                    <a:pt x="1657" y="244"/>
                  </a:moveTo>
                  <a:lnTo>
                    <a:pt x="1657" y="244"/>
                  </a:lnTo>
                  <a:lnTo>
                    <a:pt x="1535" y="147"/>
                  </a:lnTo>
                  <a:lnTo>
                    <a:pt x="1413" y="74"/>
                  </a:lnTo>
                  <a:lnTo>
                    <a:pt x="1267" y="25"/>
                  </a:lnTo>
                  <a:lnTo>
                    <a:pt x="1121" y="1"/>
                  </a:lnTo>
                  <a:lnTo>
                    <a:pt x="975" y="25"/>
                  </a:lnTo>
                  <a:lnTo>
                    <a:pt x="829" y="74"/>
                  </a:lnTo>
                  <a:lnTo>
                    <a:pt x="707" y="147"/>
                  </a:lnTo>
                  <a:lnTo>
                    <a:pt x="585" y="244"/>
                  </a:lnTo>
                  <a:lnTo>
                    <a:pt x="585" y="244"/>
                  </a:lnTo>
                  <a:lnTo>
                    <a:pt x="464" y="391"/>
                  </a:lnTo>
                  <a:lnTo>
                    <a:pt x="366" y="610"/>
                  </a:lnTo>
                  <a:lnTo>
                    <a:pt x="269" y="878"/>
                  </a:lnTo>
                  <a:lnTo>
                    <a:pt x="171" y="1170"/>
                  </a:lnTo>
                  <a:lnTo>
                    <a:pt x="50" y="1681"/>
                  </a:lnTo>
                  <a:lnTo>
                    <a:pt x="1" y="1876"/>
                  </a:lnTo>
                  <a:lnTo>
                    <a:pt x="1" y="1876"/>
                  </a:lnTo>
                  <a:lnTo>
                    <a:pt x="220" y="1852"/>
                  </a:lnTo>
                  <a:lnTo>
                    <a:pt x="731" y="1706"/>
                  </a:lnTo>
                  <a:lnTo>
                    <a:pt x="999" y="1633"/>
                  </a:lnTo>
                  <a:lnTo>
                    <a:pt x="1267" y="1535"/>
                  </a:lnTo>
                  <a:lnTo>
                    <a:pt x="1511" y="1413"/>
                  </a:lnTo>
                  <a:lnTo>
                    <a:pt x="1657" y="1316"/>
                  </a:lnTo>
                  <a:lnTo>
                    <a:pt x="1657" y="1316"/>
                  </a:lnTo>
                  <a:lnTo>
                    <a:pt x="1754" y="1194"/>
                  </a:lnTo>
                  <a:lnTo>
                    <a:pt x="1827" y="1048"/>
                  </a:lnTo>
                  <a:lnTo>
                    <a:pt x="1876" y="926"/>
                  </a:lnTo>
                  <a:lnTo>
                    <a:pt x="1876" y="780"/>
                  </a:lnTo>
                  <a:lnTo>
                    <a:pt x="1876" y="634"/>
                  </a:lnTo>
                  <a:lnTo>
                    <a:pt x="1827" y="488"/>
                  </a:lnTo>
                  <a:lnTo>
                    <a:pt x="1754" y="366"/>
                  </a:lnTo>
                  <a:lnTo>
                    <a:pt x="1657" y="244"/>
                  </a:lnTo>
                  <a:lnTo>
                    <a:pt x="1657" y="244"/>
                  </a:lnTo>
                  <a:close/>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678;p39"/>
            <p:cNvSpPr/>
            <p:nvPr/>
          </p:nvSpPr>
          <p:spPr>
            <a:xfrm>
              <a:off x="579300" y="4638450"/>
              <a:ext cx="46900" cy="46900"/>
            </a:xfrm>
            <a:custGeom>
              <a:avLst/>
              <a:gdLst/>
              <a:ahLst/>
              <a:cxnLst/>
              <a:rect l="l" t="t" r="r" b="b"/>
              <a:pathLst>
                <a:path w="1876" h="1876" fill="none" extrusionOk="0">
                  <a:moveTo>
                    <a:pt x="1632" y="219"/>
                  </a:moveTo>
                  <a:lnTo>
                    <a:pt x="1632" y="219"/>
                  </a:lnTo>
                  <a:lnTo>
                    <a:pt x="1510" y="122"/>
                  </a:lnTo>
                  <a:lnTo>
                    <a:pt x="1388" y="49"/>
                  </a:lnTo>
                  <a:lnTo>
                    <a:pt x="1242" y="0"/>
                  </a:lnTo>
                  <a:lnTo>
                    <a:pt x="1096" y="0"/>
                  </a:lnTo>
                  <a:lnTo>
                    <a:pt x="950" y="0"/>
                  </a:lnTo>
                  <a:lnTo>
                    <a:pt x="828" y="49"/>
                  </a:lnTo>
                  <a:lnTo>
                    <a:pt x="682" y="122"/>
                  </a:lnTo>
                  <a:lnTo>
                    <a:pt x="560" y="219"/>
                  </a:lnTo>
                  <a:lnTo>
                    <a:pt x="560" y="219"/>
                  </a:lnTo>
                  <a:lnTo>
                    <a:pt x="463" y="366"/>
                  </a:lnTo>
                  <a:lnTo>
                    <a:pt x="341" y="609"/>
                  </a:lnTo>
                  <a:lnTo>
                    <a:pt x="244" y="877"/>
                  </a:lnTo>
                  <a:lnTo>
                    <a:pt x="171" y="1145"/>
                  </a:lnTo>
                  <a:lnTo>
                    <a:pt x="25" y="1656"/>
                  </a:lnTo>
                  <a:lnTo>
                    <a:pt x="0" y="1876"/>
                  </a:lnTo>
                  <a:lnTo>
                    <a:pt x="0" y="1876"/>
                  </a:lnTo>
                  <a:lnTo>
                    <a:pt x="195" y="1827"/>
                  </a:lnTo>
                  <a:lnTo>
                    <a:pt x="707" y="1705"/>
                  </a:lnTo>
                  <a:lnTo>
                    <a:pt x="999" y="1608"/>
                  </a:lnTo>
                  <a:lnTo>
                    <a:pt x="1267" y="1510"/>
                  </a:lnTo>
                  <a:lnTo>
                    <a:pt x="1486" y="1413"/>
                  </a:lnTo>
                  <a:lnTo>
                    <a:pt x="1632" y="1291"/>
                  </a:lnTo>
                  <a:lnTo>
                    <a:pt x="1632" y="1291"/>
                  </a:lnTo>
                  <a:lnTo>
                    <a:pt x="1729" y="1169"/>
                  </a:lnTo>
                  <a:lnTo>
                    <a:pt x="1802" y="1048"/>
                  </a:lnTo>
                  <a:lnTo>
                    <a:pt x="1851" y="901"/>
                  </a:lnTo>
                  <a:lnTo>
                    <a:pt x="1876" y="755"/>
                  </a:lnTo>
                  <a:lnTo>
                    <a:pt x="1851" y="609"/>
                  </a:lnTo>
                  <a:lnTo>
                    <a:pt x="1802" y="463"/>
                  </a:lnTo>
                  <a:lnTo>
                    <a:pt x="1729" y="341"/>
                  </a:lnTo>
                  <a:lnTo>
                    <a:pt x="1632" y="219"/>
                  </a:lnTo>
                  <a:lnTo>
                    <a:pt x="1632" y="219"/>
                  </a:lnTo>
                  <a:close/>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8" name="Picture 7" descr="A picture containing object, drawing, plate&#10;&#10;Description automatically generated">
            <a:extLst>
              <a:ext uri="{FF2B5EF4-FFF2-40B4-BE49-F238E27FC236}">
                <a16:creationId xmlns:a16="http://schemas.microsoft.com/office/drawing/2014/main" id="{2BA72EDC-D439-7F4D-89B4-0BCF83F465A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57870" y="2542997"/>
            <a:ext cx="1880409" cy="2125299"/>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45D2050A-BC23-BD44-8661-1F3E61E4FF1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111944" y="2477400"/>
            <a:ext cx="2234626" cy="2190896"/>
          </a:xfrm>
          <a:prstGeom prst="rect">
            <a:avLst/>
          </a:prstGeom>
        </p:spPr>
      </p:pic>
      <p:cxnSp>
        <p:nvCxnSpPr>
          <p:cNvPr id="27" name="Straight Connector 26">
            <a:extLst>
              <a:ext uri="{FF2B5EF4-FFF2-40B4-BE49-F238E27FC236}">
                <a16:creationId xmlns:a16="http://schemas.microsoft.com/office/drawing/2014/main" id="{D1EC4AF4-6E34-7E4F-94E9-1E4A2D519B42}"/>
              </a:ext>
            </a:extLst>
          </p:cNvPr>
          <p:cNvCxnSpPr>
            <a:cxnSpLocks/>
          </p:cNvCxnSpPr>
          <p:nvPr/>
        </p:nvCxnSpPr>
        <p:spPr>
          <a:xfrm>
            <a:off x="6096000" y="2091702"/>
            <a:ext cx="0" cy="3822085"/>
          </a:xfrm>
          <a:prstGeom prst="line">
            <a:avLst/>
          </a:prstGeom>
          <a:ln>
            <a:solidFill>
              <a:srgbClr val="6D6E6C"/>
            </a:solidFill>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5F3A6387-8161-444D-9612-55E19F1C3025}"/>
              </a:ext>
            </a:extLst>
          </p:cNvPr>
          <p:cNvSpPr/>
          <p:nvPr/>
        </p:nvSpPr>
        <p:spPr>
          <a:xfrm>
            <a:off x="5671335" y="3267182"/>
            <a:ext cx="863029" cy="863029"/>
          </a:xfrm>
          <a:prstGeom prst="ellipse">
            <a:avLst/>
          </a:prstGeom>
          <a:solidFill>
            <a:srgbClr val="6D6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Placeholder 5">
            <a:extLst>
              <a:ext uri="{FF2B5EF4-FFF2-40B4-BE49-F238E27FC236}">
                <a16:creationId xmlns:a16="http://schemas.microsoft.com/office/drawing/2014/main" id="{B0FF0320-5A87-274B-BED6-F5F98657849A}"/>
              </a:ext>
            </a:extLst>
          </p:cNvPr>
          <p:cNvSpPr txBox="1">
            <a:spLocks/>
          </p:cNvSpPr>
          <p:nvPr/>
        </p:nvSpPr>
        <p:spPr>
          <a:xfrm>
            <a:off x="5664485" y="3175798"/>
            <a:ext cx="863029" cy="1045795"/>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a:buNone/>
              <a:defRPr sz="300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b="1" dirty="0">
                <a:solidFill>
                  <a:schemeClr val="bg1"/>
                </a:solidFill>
              </a:rPr>
              <a:t>or</a:t>
            </a:r>
            <a:endParaRPr lang="en-US" dirty="0">
              <a:solidFill>
                <a:schemeClr val="bg1"/>
              </a:solidFill>
            </a:endParaRPr>
          </a:p>
        </p:txBody>
      </p:sp>
    </p:spTree>
    <p:extLst>
      <p:ext uri="{BB962C8B-B14F-4D97-AF65-F5344CB8AC3E}">
        <p14:creationId xmlns:p14="http://schemas.microsoft.com/office/powerpoint/2010/main" val="1974489271"/>
      </p:ext>
    </p:extLst>
  </p:cSld>
  <p:clrMapOvr>
    <a:masterClrMapping/>
  </p:clrMapOvr>
  <mc:AlternateContent xmlns:mc="http://schemas.openxmlformats.org/markup-compatibility/2006">
    <mc:Choice xmlns:p14="http://schemas.microsoft.com/office/powerpoint/2010/main" Requires="p14">
      <p:transition spd="slow" p14:dur="2000" advTm="10392"/>
    </mc:Choice>
    <mc:Fallback>
      <p:transition spd="slow" advTm="10392"/>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464394" y="1569172"/>
            <a:ext cx="8260506" cy="697353"/>
          </a:xfrm>
          <a:solidFill>
            <a:schemeClr val="bg1"/>
          </a:solidFill>
        </p:spPr>
        <p:txBody>
          <a:bodyPr/>
          <a:lstStyle/>
          <a:p>
            <a:r>
              <a:rPr lang="en-US" dirty="0">
                <a:solidFill>
                  <a:schemeClr val="bg1"/>
                </a:solidFill>
              </a:rPr>
              <a:t>k</a:t>
            </a:r>
          </a:p>
        </p:txBody>
      </p:sp>
      <p:sp>
        <p:nvSpPr>
          <p:cNvPr id="6" name="Text Placeholder 5"/>
          <p:cNvSpPr>
            <a:spLocks noGrp="1"/>
          </p:cNvSpPr>
          <p:nvPr>
            <p:ph type="body" sz="quarter" idx="14"/>
          </p:nvPr>
        </p:nvSpPr>
        <p:spPr>
          <a:xfrm>
            <a:off x="292101" y="907077"/>
            <a:ext cx="8966199" cy="3975101"/>
          </a:xfrm>
        </p:spPr>
        <p:txBody>
          <a:bodyPr/>
          <a:lstStyle/>
          <a:p>
            <a:pPr algn="ctr"/>
            <a:r>
              <a:rPr lang="en-US" sz="3200" dirty="0"/>
              <a:t>If you have a reasonable degree of confidence           that your new hire will </a:t>
            </a:r>
            <a:r>
              <a:rPr lang="en-US" sz="3200" b="1" dirty="0"/>
              <a:t>do at least one of those          two things, then go for it</a:t>
            </a:r>
            <a:r>
              <a:rPr lang="en-US" sz="3200" dirty="0"/>
              <a:t>. </a:t>
            </a:r>
          </a:p>
          <a:p>
            <a:pPr algn="ctr"/>
            <a:endParaRPr lang="en-US" sz="1200" dirty="0"/>
          </a:p>
          <a:p>
            <a:pPr algn="ctr"/>
            <a:r>
              <a:rPr lang="en-US" sz="3200" dirty="0"/>
              <a:t>As an entrepreneur, making mistakes are an essential part of growing, improving and expanding. </a:t>
            </a:r>
          </a:p>
          <a:p>
            <a:pPr algn="ctr"/>
            <a:endParaRPr lang="en-US" sz="1800" dirty="0"/>
          </a:p>
          <a:p>
            <a:pPr algn="ctr"/>
            <a:r>
              <a:rPr lang="en-US" sz="3200" dirty="0"/>
              <a:t>The caveat is that you learn from these mistakes,         act quickly and move on !</a:t>
            </a:r>
            <a:endParaRPr lang="en-IE" sz="3200" dirty="0"/>
          </a:p>
          <a:p>
            <a:endParaRPr lang="en-US" dirty="0"/>
          </a:p>
        </p:txBody>
      </p:sp>
      <p:pic>
        <p:nvPicPr>
          <p:cNvPr id="10" name="Picture 9" descr="A picture containing object, drawing, plate&#10;&#10;Description automatically generated">
            <a:extLst>
              <a:ext uri="{FF2B5EF4-FFF2-40B4-BE49-F238E27FC236}">
                <a16:creationId xmlns:a16="http://schemas.microsoft.com/office/drawing/2014/main" id="{EF4014B9-DD1D-DC46-B63D-D45447C8A22A}"/>
              </a:ext>
            </a:extLst>
          </p:cNvPr>
          <p:cNvPicPr>
            <a:picLocks noChangeAspect="1"/>
          </p:cNvPicPr>
          <p:nvPr/>
        </p:nvPicPr>
        <p:blipFill>
          <a:blip r:embed="rId2" cstate="print">
            <a:biLevel thresh="25000"/>
            <a:extLst>
              <a:ext uri="{28A0092B-C50C-407E-A947-70E740481C1C}">
                <a14:useLocalDpi xmlns:a14="http://schemas.microsoft.com/office/drawing/2010/main"/>
              </a:ext>
            </a:extLst>
          </a:blip>
          <a:stretch>
            <a:fillRect/>
          </a:stretch>
        </p:blipFill>
        <p:spPr>
          <a:xfrm>
            <a:off x="10962757" y="907077"/>
            <a:ext cx="705884" cy="797813"/>
          </a:xfrm>
          <a:prstGeom prst="rect">
            <a:avLst/>
          </a:prstGeom>
        </p:spPr>
      </p:pic>
      <p:pic>
        <p:nvPicPr>
          <p:cNvPr id="11" name="Picture 10" descr="A picture containing drawing&#10;&#10;Description automatically generated">
            <a:extLst>
              <a:ext uri="{FF2B5EF4-FFF2-40B4-BE49-F238E27FC236}">
                <a16:creationId xmlns:a16="http://schemas.microsoft.com/office/drawing/2014/main" id="{9FFAB4C9-E9CD-4141-B27D-C011BB99E669}"/>
              </a:ext>
            </a:extLst>
          </p:cNvPr>
          <p:cNvPicPr>
            <a:picLocks noChangeAspect="1"/>
          </p:cNvPicPr>
          <p:nvPr/>
        </p:nvPicPr>
        <p:blipFill>
          <a:blip r:embed="rId3" cstate="print">
            <a:biLevel thresh="25000"/>
            <a:extLst>
              <a:ext uri="{28A0092B-C50C-407E-A947-70E740481C1C}">
                <a14:useLocalDpi xmlns:a14="http://schemas.microsoft.com/office/drawing/2010/main"/>
              </a:ext>
            </a:extLst>
          </a:blip>
          <a:stretch>
            <a:fillRect/>
          </a:stretch>
        </p:blipFill>
        <p:spPr>
          <a:xfrm>
            <a:off x="10888753" y="2266525"/>
            <a:ext cx="838853" cy="822437"/>
          </a:xfrm>
          <a:prstGeom prst="rect">
            <a:avLst/>
          </a:prstGeom>
        </p:spPr>
      </p:pic>
      <p:pic>
        <p:nvPicPr>
          <p:cNvPr id="3" name="Picture 2" descr="A close up of a persons hand&#10;&#10;Description automatically generated">
            <a:extLst>
              <a:ext uri="{FF2B5EF4-FFF2-40B4-BE49-F238E27FC236}">
                <a16:creationId xmlns:a16="http://schemas.microsoft.com/office/drawing/2014/main" id="{93BF1DE9-E2E1-4F4A-B74C-68B34647DA77}"/>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8705782" y="3918857"/>
            <a:ext cx="3486217" cy="2788974"/>
          </a:xfrm>
          <a:prstGeom prst="rect">
            <a:avLst/>
          </a:prstGeom>
        </p:spPr>
      </p:pic>
    </p:spTree>
    <p:extLst>
      <p:ext uri="{BB962C8B-B14F-4D97-AF65-F5344CB8AC3E}">
        <p14:creationId xmlns:p14="http://schemas.microsoft.com/office/powerpoint/2010/main" val="2093497480"/>
      </p:ext>
    </p:extLst>
  </p:cSld>
  <p:clrMapOvr>
    <a:masterClrMapping/>
  </p:clrMapOvr>
  <mc:AlternateContent xmlns:mc="http://schemas.openxmlformats.org/markup-compatibility/2006">
    <mc:Choice xmlns:p14="http://schemas.microsoft.com/office/powerpoint/2010/main" Requires="p14">
      <p:transition spd="slow" p14:dur="2000" advTm="17175"/>
    </mc:Choice>
    <mc:Fallback>
      <p:transition spd="slow" advTm="17175"/>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11614" y="3831771"/>
            <a:ext cx="6903586" cy="2427362"/>
          </a:xfrm>
        </p:spPr>
        <p:txBody>
          <a:bodyPr>
            <a:normAutofit/>
          </a:bodyPr>
          <a:lstStyle/>
          <a:p>
            <a:r>
              <a:rPr lang="en-IE" sz="4000" dirty="0"/>
              <a:t>The bottom line - </a:t>
            </a:r>
            <a:r>
              <a:rPr lang="en-US" sz="4000" dirty="0"/>
              <a:t>your first hire is the first step to making your business bigger and better.</a:t>
            </a:r>
          </a:p>
        </p:txBody>
      </p:sp>
      <p:pic>
        <p:nvPicPr>
          <p:cNvPr id="12" name="Picture 11" descr="A close up of a womans face&#10;&#10;Description automatically generated">
            <a:extLst>
              <a:ext uri="{FF2B5EF4-FFF2-40B4-BE49-F238E27FC236}">
                <a16:creationId xmlns:a16="http://schemas.microsoft.com/office/drawing/2014/main" id="{D416AF5D-9EF2-4BF4-AC06-8224A5FB63B9}"/>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986973" y="-250219"/>
            <a:ext cx="8456720" cy="4756905"/>
          </a:xfrm>
          <a:prstGeom prst="rect">
            <a:avLst/>
          </a:prstGeom>
        </p:spPr>
      </p:pic>
    </p:spTree>
    <p:extLst>
      <p:ext uri="{BB962C8B-B14F-4D97-AF65-F5344CB8AC3E}">
        <p14:creationId xmlns:p14="http://schemas.microsoft.com/office/powerpoint/2010/main" val="535046245"/>
      </p:ext>
    </p:extLst>
  </p:cSld>
  <p:clrMapOvr>
    <a:masterClrMapping/>
  </p:clrMapOvr>
  <mc:AlternateContent xmlns:mc="http://schemas.openxmlformats.org/markup-compatibility/2006">
    <mc:Choice xmlns:p14="http://schemas.microsoft.com/office/powerpoint/2010/main" Requires="p14">
      <p:transition spd="slow" p14:dur="2000" advTm="7911"/>
    </mc:Choice>
    <mc:Fallback>
      <p:transition spd="slow" advTm="7911"/>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0"/>
          </p:nvPr>
        </p:nvSpPr>
        <p:spPr>
          <a:xfrm>
            <a:off x="1421137" y="2047063"/>
            <a:ext cx="4778495" cy="3872188"/>
          </a:xfrm>
        </p:spPr>
        <p:txBody>
          <a:bodyPr/>
          <a:lstStyle/>
          <a:p>
            <a:pPr lvl="0"/>
            <a:r>
              <a:rPr lang="en-IE" dirty="0"/>
              <a:t>You’re turning down new clients or new projects from existing clients</a:t>
            </a:r>
          </a:p>
          <a:p>
            <a:pPr lvl="0"/>
            <a:r>
              <a:rPr lang="en-IE" dirty="0"/>
              <a:t>Your customer service is suffering</a:t>
            </a:r>
          </a:p>
          <a:p>
            <a:pPr lvl="0"/>
            <a:r>
              <a:rPr lang="en-IE" dirty="0"/>
              <a:t>How many hours are you working on average each week? How many would you like to be working?</a:t>
            </a:r>
          </a:p>
          <a:p>
            <a:pPr lvl="0"/>
            <a:r>
              <a:rPr lang="en-US" dirty="0"/>
              <a:t>Think about how much your time is worth – we will come back to this shortly. </a:t>
            </a:r>
          </a:p>
        </p:txBody>
      </p:sp>
      <p:sp>
        <p:nvSpPr>
          <p:cNvPr id="3" name="Text Placeholder 2"/>
          <p:cNvSpPr>
            <a:spLocks noGrp="1"/>
          </p:cNvSpPr>
          <p:nvPr>
            <p:ph type="body" sz="quarter" idx="21"/>
          </p:nvPr>
        </p:nvSpPr>
        <p:spPr>
          <a:xfrm>
            <a:off x="1545336" y="602391"/>
            <a:ext cx="9381743" cy="1281274"/>
          </a:xfrm>
        </p:spPr>
        <p:txBody>
          <a:bodyPr>
            <a:normAutofit/>
          </a:bodyPr>
          <a:lstStyle/>
          <a:p>
            <a:r>
              <a:rPr lang="en-IE" dirty="0"/>
              <a:t>FACTORS TO CONSIDER WHEN ASSESSING IF THE </a:t>
            </a:r>
            <a:r>
              <a:rPr lang="en-IE" b="1" dirty="0"/>
              <a:t>TIME IS RIGHT TO HIRE YOUR FIRST EMPLOYEE</a:t>
            </a:r>
            <a:r>
              <a:rPr lang="en-IE" dirty="0"/>
              <a:t>…</a:t>
            </a:r>
          </a:p>
        </p:txBody>
      </p:sp>
      <p:grpSp>
        <p:nvGrpSpPr>
          <p:cNvPr id="11" name="Google Shape;612;p39"/>
          <p:cNvGrpSpPr/>
          <p:nvPr/>
        </p:nvGrpSpPr>
        <p:grpSpPr>
          <a:xfrm>
            <a:off x="125954" y="886227"/>
            <a:ext cx="481919" cy="492019"/>
            <a:chOff x="3951850" y="2985350"/>
            <a:chExt cx="407950" cy="416500"/>
          </a:xfrm>
        </p:grpSpPr>
        <p:sp>
          <p:nvSpPr>
            <p:cNvPr id="12" name="Google Shape;613;p39"/>
            <p:cNvSpPr/>
            <p:nvPr/>
          </p:nvSpPr>
          <p:spPr>
            <a:xfrm>
              <a:off x="3951850" y="2985350"/>
              <a:ext cx="314800" cy="314825"/>
            </a:xfrm>
            <a:custGeom>
              <a:avLst/>
              <a:gdLst/>
              <a:ahLst/>
              <a:cxnLst/>
              <a:rect l="l" t="t" r="r" b="b"/>
              <a:pathLst>
                <a:path w="12592" h="12593" fill="none" extrusionOk="0">
                  <a:moveTo>
                    <a:pt x="6284" y="1"/>
                  </a:moveTo>
                  <a:lnTo>
                    <a:pt x="6284" y="1"/>
                  </a:lnTo>
                  <a:lnTo>
                    <a:pt x="5967" y="25"/>
                  </a:lnTo>
                  <a:lnTo>
                    <a:pt x="5651" y="49"/>
                  </a:lnTo>
                  <a:lnTo>
                    <a:pt x="5334" y="74"/>
                  </a:lnTo>
                  <a:lnTo>
                    <a:pt x="5017" y="147"/>
                  </a:lnTo>
                  <a:lnTo>
                    <a:pt x="4725" y="220"/>
                  </a:lnTo>
                  <a:lnTo>
                    <a:pt x="4433" y="293"/>
                  </a:lnTo>
                  <a:lnTo>
                    <a:pt x="4141" y="390"/>
                  </a:lnTo>
                  <a:lnTo>
                    <a:pt x="3848" y="512"/>
                  </a:lnTo>
                  <a:lnTo>
                    <a:pt x="3556" y="634"/>
                  </a:lnTo>
                  <a:lnTo>
                    <a:pt x="3288" y="780"/>
                  </a:lnTo>
                  <a:lnTo>
                    <a:pt x="3020" y="926"/>
                  </a:lnTo>
                  <a:lnTo>
                    <a:pt x="2777" y="1072"/>
                  </a:lnTo>
                  <a:lnTo>
                    <a:pt x="2290" y="1437"/>
                  </a:lnTo>
                  <a:lnTo>
                    <a:pt x="1851" y="1852"/>
                  </a:lnTo>
                  <a:lnTo>
                    <a:pt x="1437" y="2290"/>
                  </a:lnTo>
                  <a:lnTo>
                    <a:pt x="1072" y="2777"/>
                  </a:lnTo>
                  <a:lnTo>
                    <a:pt x="901" y="3045"/>
                  </a:lnTo>
                  <a:lnTo>
                    <a:pt x="755" y="3313"/>
                  </a:lnTo>
                  <a:lnTo>
                    <a:pt x="609" y="3581"/>
                  </a:lnTo>
                  <a:lnTo>
                    <a:pt x="487" y="3849"/>
                  </a:lnTo>
                  <a:lnTo>
                    <a:pt x="390" y="4141"/>
                  </a:lnTo>
                  <a:lnTo>
                    <a:pt x="292" y="4433"/>
                  </a:lnTo>
                  <a:lnTo>
                    <a:pt x="195" y="4725"/>
                  </a:lnTo>
                  <a:lnTo>
                    <a:pt x="122" y="5042"/>
                  </a:lnTo>
                  <a:lnTo>
                    <a:pt x="73" y="5334"/>
                  </a:lnTo>
                  <a:lnTo>
                    <a:pt x="25" y="5651"/>
                  </a:lnTo>
                  <a:lnTo>
                    <a:pt x="0" y="5968"/>
                  </a:lnTo>
                  <a:lnTo>
                    <a:pt x="0" y="6308"/>
                  </a:lnTo>
                  <a:lnTo>
                    <a:pt x="0" y="6308"/>
                  </a:lnTo>
                  <a:lnTo>
                    <a:pt x="0" y="6625"/>
                  </a:lnTo>
                  <a:lnTo>
                    <a:pt x="25" y="6942"/>
                  </a:lnTo>
                  <a:lnTo>
                    <a:pt x="73" y="7258"/>
                  </a:lnTo>
                  <a:lnTo>
                    <a:pt x="122" y="7575"/>
                  </a:lnTo>
                  <a:lnTo>
                    <a:pt x="195" y="7867"/>
                  </a:lnTo>
                  <a:lnTo>
                    <a:pt x="292" y="8184"/>
                  </a:lnTo>
                  <a:lnTo>
                    <a:pt x="390" y="8476"/>
                  </a:lnTo>
                  <a:lnTo>
                    <a:pt x="487" y="8744"/>
                  </a:lnTo>
                  <a:lnTo>
                    <a:pt x="609" y="9036"/>
                  </a:lnTo>
                  <a:lnTo>
                    <a:pt x="755" y="9304"/>
                  </a:lnTo>
                  <a:lnTo>
                    <a:pt x="901" y="9572"/>
                  </a:lnTo>
                  <a:lnTo>
                    <a:pt x="1072" y="9816"/>
                  </a:lnTo>
                  <a:lnTo>
                    <a:pt x="1437" y="10303"/>
                  </a:lnTo>
                  <a:lnTo>
                    <a:pt x="1851" y="10741"/>
                  </a:lnTo>
                  <a:lnTo>
                    <a:pt x="2290" y="11155"/>
                  </a:lnTo>
                  <a:lnTo>
                    <a:pt x="2777" y="11520"/>
                  </a:lnTo>
                  <a:lnTo>
                    <a:pt x="3020" y="11691"/>
                  </a:lnTo>
                  <a:lnTo>
                    <a:pt x="3288" y="11837"/>
                  </a:lnTo>
                  <a:lnTo>
                    <a:pt x="3556" y="11983"/>
                  </a:lnTo>
                  <a:lnTo>
                    <a:pt x="3848" y="12105"/>
                  </a:lnTo>
                  <a:lnTo>
                    <a:pt x="4141" y="12202"/>
                  </a:lnTo>
                  <a:lnTo>
                    <a:pt x="4433" y="12300"/>
                  </a:lnTo>
                  <a:lnTo>
                    <a:pt x="4725" y="12397"/>
                  </a:lnTo>
                  <a:lnTo>
                    <a:pt x="5017" y="12470"/>
                  </a:lnTo>
                  <a:lnTo>
                    <a:pt x="5334" y="12519"/>
                  </a:lnTo>
                  <a:lnTo>
                    <a:pt x="5651" y="12568"/>
                  </a:lnTo>
                  <a:lnTo>
                    <a:pt x="5967" y="12592"/>
                  </a:lnTo>
                  <a:lnTo>
                    <a:pt x="6284" y="12592"/>
                  </a:lnTo>
                  <a:lnTo>
                    <a:pt x="6284" y="12592"/>
                  </a:lnTo>
                  <a:lnTo>
                    <a:pt x="6625" y="12592"/>
                  </a:lnTo>
                  <a:lnTo>
                    <a:pt x="6941" y="12568"/>
                  </a:lnTo>
                  <a:lnTo>
                    <a:pt x="7258" y="12519"/>
                  </a:lnTo>
                  <a:lnTo>
                    <a:pt x="7550" y="12470"/>
                  </a:lnTo>
                  <a:lnTo>
                    <a:pt x="7867" y="12397"/>
                  </a:lnTo>
                  <a:lnTo>
                    <a:pt x="8159" y="12300"/>
                  </a:lnTo>
                  <a:lnTo>
                    <a:pt x="8451" y="12202"/>
                  </a:lnTo>
                  <a:lnTo>
                    <a:pt x="8744" y="12105"/>
                  </a:lnTo>
                  <a:lnTo>
                    <a:pt x="9012" y="11983"/>
                  </a:lnTo>
                  <a:lnTo>
                    <a:pt x="9279" y="11837"/>
                  </a:lnTo>
                  <a:lnTo>
                    <a:pt x="9547" y="11691"/>
                  </a:lnTo>
                  <a:lnTo>
                    <a:pt x="9815" y="11520"/>
                  </a:lnTo>
                  <a:lnTo>
                    <a:pt x="10302" y="11155"/>
                  </a:lnTo>
                  <a:lnTo>
                    <a:pt x="10741" y="10741"/>
                  </a:lnTo>
                  <a:lnTo>
                    <a:pt x="11155" y="10303"/>
                  </a:lnTo>
                  <a:lnTo>
                    <a:pt x="11520" y="9816"/>
                  </a:lnTo>
                  <a:lnTo>
                    <a:pt x="11666" y="9572"/>
                  </a:lnTo>
                  <a:lnTo>
                    <a:pt x="11812" y="9304"/>
                  </a:lnTo>
                  <a:lnTo>
                    <a:pt x="11958" y="9036"/>
                  </a:lnTo>
                  <a:lnTo>
                    <a:pt x="12080" y="8744"/>
                  </a:lnTo>
                  <a:lnTo>
                    <a:pt x="12202" y="8476"/>
                  </a:lnTo>
                  <a:lnTo>
                    <a:pt x="12299" y="8184"/>
                  </a:lnTo>
                  <a:lnTo>
                    <a:pt x="12397" y="7867"/>
                  </a:lnTo>
                  <a:lnTo>
                    <a:pt x="12446" y="7575"/>
                  </a:lnTo>
                  <a:lnTo>
                    <a:pt x="12519" y="7258"/>
                  </a:lnTo>
                  <a:lnTo>
                    <a:pt x="12543" y="6942"/>
                  </a:lnTo>
                  <a:lnTo>
                    <a:pt x="12567" y="6625"/>
                  </a:lnTo>
                  <a:lnTo>
                    <a:pt x="12592" y="6308"/>
                  </a:lnTo>
                  <a:lnTo>
                    <a:pt x="12592" y="6308"/>
                  </a:lnTo>
                  <a:lnTo>
                    <a:pt x="12567" y="5968"/>
                  </a:lnTo>
                  <a:lnTo>
                    <a:pt x="12543" y="5651"/>
                  </a:lnTo>
                  <a:lnTo>
                    <a:pt x="12519" y="5334"/>
                  </a:lnTo>
                  <a:lnTo>
                    <a:pt x="12446" y="5042"/>
                  </a:lnTo>
                  <a:lnTo>
                    <a:pt x="12397" y="4725"/>
                  </a:lnTo>
                  <a:lnTo>
                    <a:pt x="12299" y="4433"/>
                  </a:lnTo>
                  <a:lnTo>
                    <a:pt x="12202" y="4141"/>
                  </a:lnTo>
                  <a:lnTo>
                    <a:pt x="12080" y="3849"/>
                  </a:lnTo>
                  <a:lnTo>
                    <a:pt x="11958" y="3581"/>
                  </a:lnTo>
                  <a:lnTo>
                    <a:pt x="11812" y="3313"/>
                  </a:lnTo>
                  <a:lnTo>
                    <a:pt x="11666" y="3045"/>
                  </a:lnTo>
                  <a:lnTo>
                    <a:pt x="11520" y="2777"/>
                  </a:lnTo>
                  <a:lnTo>
                    <a:pt x="11155" y="2290"/>
                  </a:lnTo>
                  <a:lnTo>
                    <a:pt x="10741" y="1852"/>
                  </a:lnTo>
                  <a:lnTo>
                    <a:pt x="10302" y="1437"/>
                  </a:lnTo>
                  <a:lnTo>
                    <a:pt x="9815" y="1072"/>
                  </a:lnTo>
                  <a:lnTo>
                    <a:pt x="9547" y="926"/>
                  </a:lnTo>
                  <a:lnTo>
                    <a:pt x="9279" y="780"/>
                  </a:lnTo>
                  <a:lnTo>
                    <a:pt x="9012" y="634"/>
                  </a:lnTo>
                  <a:lnTo>
                    <a:pt x="8744" y="512"/>
                  </a:lnTo>
                  <a:lnTo>
                    <a:pt x="8451" y="390"/>
                  </a:lnTo>
                  <a:lnTo>
                    <a:pt x="8159" y="293"/>
                  </a:lnTo>
                  <a:lnTo>
                    <a:pt x="7867" y="220"/>
                  </a:lnTo>
                  <a:lnTo>
                    <a:pt x="7550" y="147"/>
                  </a:lnTo>
                  <a:lnTo>
                    <a:pt x="7258" y="74"/>
                  </a:lnTo>
                  <a:lnTo>
                    <a:pt x="6941" y="49"/>
                  </a:lnTo>
                  <a:lnTo>
                    <a:pt x="6625" y="25"/>
                  </a:lnTo>
                  <a:lnTo>
                    <a:pt x="6284" y="1"/>
                  </a:lnTo>
                  <a:lnTo>
                    <a:pt x="6284" y="1"/>
                  </a:lnTo>
                  <a:close/>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14;p39"/>
            <p:cNvSpPr/>
            <p:nvPr/>
          </p:nvSpPr>
          <p:spPr>
            <a:xfrm>
              <a:off x="3988375" y="3021875"/>
              <a:ext cx="241750" cy="241750"/>
            </a:xfrm>
            <a:custGeom>
              <a:avLst/>
              <a:gdLst/>
              <a:ahLst/>
              <a:cxnLst/>
              <a:rect l="l" t="t" r="r" b="b"/>
              <a:pathLst>
                <a:path w="9670" h="9670" fill="none" extrusionOk="0">
                  <a:moveTo>
                    <a:pt x="4823" y="1"/>
                  </a:moveTo>
                  <a:lnTo>
                    <a:pt x="4823" y="1"/>
                  </a:lnTo>
                  <a:lnTo>
                    <a:pt x="4336" y="25"/>
                  </a:lnTo>
                  <a:lnTo>
                    <a:pt x="3849" y="98"/>
                  </a:lnTo>
                  <a:lnTo>
                    <a:pt x="3386" y="220"/>
                  </a:lnTo>
                  <a:lnTo>
                    <a:pt x="2947" y="391"/>
                  </a:lnTo>
                  <a:lnTo>
                    <a:pt x="2533" y="585"/>
                  </a:lnTo>
                  <a:lnTo>
                    <a:pt x="2144" y="829"/>
                  </a:lnTo>
                  <a:lnTo>
                    <a:pt x="1754" y="1121"/>
                  </a:lnTo>
                  <a:lnTo>
                    <a:pt x="1413" y="1438"/>
                  </a:lnTo>
                  <a:lnTo>
                    <a:pt x="1096" y="1779"/>
                  </a:lnTo>
                  <a:lnTo>
                    <a:pt x="829" y="2144"/>
                  </a:lnTo>
                  <a:lnTo>
                    <a:pt x="585" y="2534"/>
                  </a:lnTo>
                  <a:lnTo>
                    <a:pt x="390" y="2972"/>
                  </a:lnTo>
                  <a:lnTo>
                    <a:pt x="220" y="3411"/>
                  </a:lnTo>
                  <a:lnTo>
                    <a:pt x="98" y="3873"/>
                  </a:lnTo>
                  <a:lnTo>
                    <a:pt x="25" y="4336"/>
                  </a:lnTo>
                  <a:lnTo>
                    <a:pt x="1" y="4847"/>
                  </a:lnTo>
                  <a:lnTo>
                    <a:pt x="1" y="4847"/>
                  </a:lnTo>
                  <a:lnTo>
                    <a:pt x="25" y="5335"/>
                  </a:lnTo>
                  <a:lnTo>
                    <a:pt x="98" y="5822"/>
                  </a:lnTo>
                  <a:lnTo>
                    <a:pt x="220" y="6284"/>
                  </a:lnTo>
                  <a:lnTo>
                    <a:pt x="390" y="6723"/>
                  </a:lnTo>
                  <a:lnTo>
                    <a:pt x="585" y="7137"/>
                  </a:lnTo>
                  <a:lnTo>
                    <a:pt x="829" y="7527"/>
                  </a:lnTo>
                  <a:lnTo>
                    <a:pt x="1096" y="7916"/>
                  </a:lnTo>
                  <a:lnTo>
                    <a:pt x="1413" y="8257"/>
                  </a:lnTo>
                  <a:lnTo>
                    <a:pt x="1754" y="8574"/>
                  </a:lnTo>
                  <a:lnTo>
                    <a:pt x="2144" y="8842"/>
                  </a:lnTo>
                  <a:lnTo>
                    <a:pt x="2533" y="9085"/>
                  </a:lnTo>
                  <a:lnTo>
                    <a:pt x="2947" y="9280"/>
                  </a:lnTo>
                  <a:lnTo>
                    <a:pt x="3386" y="9451"/>
                  </a:lnTo>
                  <a:lnTo>
                    <a:pt x="3849" y="9572"/>
                  </a:lnTo>
                  <a:lnTo>
                    <a:pt x="4336" y="9645"/>
                  </a:lnTo>
                  <a:lnTo>
                    <a:pt x="4823" y="9670"/>
                  </a:lnTo>
                  <a:lnTo>
                    <a:pt x="4823" y="9670"/>
                  </a:lnTo>
                  <a:lnTo>
                    <a:pt x="5334" y="9645"/>
                  </a:lnTo>
                  <a:lnTo>
                    <a:pt x="5797" y="9572"/>
                  </a:lnTo>
                  <a:lnTo>
                    <a:pt x="6260" y="9451"/>
                  </a:lnTo>
                  <a:lnTo>
                    <a:pt x="6698" y="9280"/>
                  </a:lnTo>
                  <a:lnTo>
                    <a:pt x="7136" y="9085"/>
                  </a:lnTo>
                  <a:lnTo>
                    <a:pt x="7526" y="8842"/>
                  </a:lnTo>
                  <a:lnTo>
                    <a:pt x="7892" y="8574"/>
                  </a:lnTo>
                  <a:lnTo>
                    <a:pt x="8232" y="8257"/>
                  </a:lnTo>
                  <a:lnTo>
                    <a:pt x="8549" y="7916"/>
                  </a:lnTo>
                  <a:lnTo>
                    <a:pt x="8841" y="7527"/>
                  </a:lnTo>
                  <a:lnTo>
                    <a:pt x="9085" y="7137"/>
                  </a:lnTo>
                  <a:lnTo>
                    <a:pt x="9280" y="6723"/>
                  </a:lnTo>
                  <a:lnTo>
                    <a:pt x="9450" y="6284"/>
                  </a:lnTo>
                  <a:lnTo>
                    <a:pt x="9572" y="5822"/>
                  </a:lnTo>
                  <a:lnTo>
                    <a:pt x="9645" y="5335"/>
                  </a:lnTo>
                  <a:lnTo>
                    <a:pt x="9669" y="4847"/>
                  </a:lnTo>
                  <a:lnTo>
                    <a:pt x="9669" y="4847"/>
                  </a:lnTo>
                  <a:lnTo>
                    <a:pt x="9645" y="4336"/>
                  </a:lnTo>
                  <a:lnTo>
                    <a:pt x="9572" y="3873"/>
                  </a:lnTo>
                  <a:lnTo>
                    <a:pt x="9450" y="3411"/>
                  </a:lnTo>
                  <a:lnTo>
                    <a:pt x="9280" y="2972"/>
                  </a:lnTo>
                  <a:lnTo>
                    <a:pt x="9085" y="2534"/>
                  </a:lnTo>
                  <a:lnTo>
                    <a:pt x="8841" y="2144"/>
                  </a:lnTo>
                  <a:lnTo>
                    <a:pt x="8549" y="1779"/>
                  </a:lnTo>
                  <a:lnTo>
                    <a:pt x="8232" y="1438"/>
                  </a:lnTo>
                  <a:lnTo>
                    <a:pt x="7892" y="1121"/>
                  </a:lnTo>
                  <a:lnTo>
                    <a:pt x="7526" y="829"/>
                  </a:lnTo>
                  <a:lnTo>
                    <a:pt x="7136" y="585"/>
                  </a:lnTo>
                  <a:lnTo>
                    <a:pt x="6698" y="391"/>
                  </a:lnTo>
                  <a:lnTo>
                    <a:pt x="6260" y="220"/>
                  </a:lnTo>
                  <a:lnTo>
                    <a:pt x="5797" y="98"/>
                  </a:lnTo>
                  <a:lnTo>
                    <a:pt x="5334" y="25"/>
                  </a:lnTo>
                  <a:lnTo>
                    <a:pt x="4823" y="1"/>
                  </a:lnTo>
                  <a:lnTo>
                    <a:pt x="482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15;p39"/>
            <p:cNvSpPr/>
            <p:nvPr/>
          </p:nvSpPr>
          <p:spPr>
            <a:xfrm>
              <a:off x="4024300" y="3058425"/>
              <a:ext cx="84650" cy="84650"/>
            </a:xfrm>
            <a:custGeom>
              <a:avLst/>
              <a:gdLst/>
              <a:ahLst/>
              <a:cxnLst/>
              <a:rect l="l" t="t" r="r" b="b"/>
              <a:pathLst>
                <a:path w="3386" h="3386" fill="none" extrusionOk="0">
                  <a:moveTo>
                    <a:pt x="0" y="3385"/>
                  </a:moveTo>
                  <a:lnTo>
                    <a:pt x="0" y="3385"/>
                  </a:lnTo>
                  <a:lnTo>
                    <a:pt x="25" y="3020"/>
                  </a:lnTo>
                  <a:lnTo>
                    <a:pt x="74" y="2704"/>
                  </a:lnTo>
                  <a:lnTo>
                    <a:pt x="147" y="2363"/>
                  </a:lnTo>
                  <a:lnTo>
                    <a:pt x="268" y="2070"/>
                  </a:lnTo>
                  <a:lnTo>
                    <a:pt x="414" y="1754"/>
                  </a:lnTo>
                  <a:lnTo>
                    <a:pt x="585" y="1486"/>
                  </a:lnTo>
                  <a:lnTo>
                    <a:pt x="780" y="1218"/>
                  </a:lnTo>
                  <a:lnTo>
                    <a:pt x="999" y="974"/>
                  </a:lnTo>
                  <a:lnTo>
                    <a:pt x="1243" y="755"/>
                  </a:lnTo>
                  <a:lnTo>
                    <a:pt x="1510" y="560"/>
                  </a:lnTo>
                  <a:lnTo>
                    <a:pt x="1778" y="390"/>
                  </a:lnTo>
                  <a:lnTo>
                    <a:pt x="2071" y="244"/>
                  </a:lnTo>
                  <a:lnTo>
                    <a:pt x="2387" y="146"/>
                  </a:lnTo>
                  <a:lnTo>
                    <a:pt x="2704" y="49"/>
                  </a:lnTo>
                  <a:lnTo>
                    <a:pt x="3045" y="0"/>
                  </a:lnTo>
                  <a:lnTo>
                    <a:pt x="3386"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16;p39"/>
            <p:cNvSpPr/>
            <p:nvPr/>
          </p:nvSpPr>
          <p:spPr>
            <a:xfrm>
              <a:off x="4205750" y="3248375"/>
              <a:ext cx="154050" cy="153475"/>
            </a:xfrm>
            <a:custGeom>
              <a:avLst/>
              <a:gdLst/>
              <a:ahLst/>
              <a:cxnLst/>
              <a:rect l="l" t="t" r="r" b="b"/>
              <a:pathLst>
                <a:path w="6162" h="6139" fill="none" extrusionOk="0">
                  <a:moveTo>
                    <a:pt x="0" y="1024"/>
                  </a:moveTo>
                  <a:lnTo>
                    <a:pt x="4969" y="5992"/>
                  </a:lnTo>
                  <a:lnTo>
                    <a:pt x="4969" y="5992"/>
                  </a:lnTo>
                  <a:lnTo>
                    <a:pt x="5042" y="6041"/>
                  </a:lnTo>
                  <a:lnTo>
                    <a:pt x="5115" y="6090"/>
                  </a:lnTo>
                  <a:lnTo>
                    <a:pt x="5212" y="6114"/>
                  </a:lnTo>
                  <a:lnTo>
                    <a:pt x="5310" y="6138"/>
                  </a:lnTo>
                  <a:lnTo>
                    <a:pt x="5407" y="6114"/>
                  </a:lnTo>
                  <a:lnTo>
                    <a:pt x="5480" y="6090"/>
                  </a:lnTo>
                  <a:lnTo>
                    <a:pt x="5577" y="6041"/>
                  </a:lnTo>
                  <a:lnTo>
                    <a:pt x="5651" y="5992"/>
                  </a:lnTo>
                  <a:lnTo>
                    <a:pt x="6016" y="5627"/>
                  </a:lnTo>
                  <a:lnTo>
                    <a:pt x="6016" y="5627"/>
                  </a:lnTo>
                  <a:lnTo>
                    <a:pt x="6089" y="5554"/>
                  </a:lnTo>
                  <a:lnTo>
                    <a:pt x="6138" y="5456"/>
                  </a:lnTo>
                  <a:lnTo>
                    <a:pt x="6162" y="5359"/>
                  </a:lnTo>
                  <a:lnTo>
                    <a:pt x="6162" y="5286"/>
                  </a:lnTo>
                  <a:lnTo>
                    <a:pt x="6162" y="5188"/>
                  </a:lnTo>
                  <a:lnTo>
                    <a:pt x="6138" y="5091"/>
                  </a:lnTo>
                  <a:lnTo>
                    <a:pt x="6089" y="5018"/>
                  </a:lnTo>
                  <a:lnTo>
                    <a:pt x="6016" y="4921"/>
                  </a:lnTo>
                  <a:lnTo>
                    <a:pt x="1072"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Text Placeholder 1">
            <a:extLst>
              <a:ext uri="{FF2B5EF4-FFF2-40B4-BE49-F238E27FC236}">
                <a16:creationId xmlns:a16="http://schemas.microsoft.com/office/drawing/2014/main" id="{03208E7C-805B-1E43-9F88-C61935747F82}"/>
              </a:ext>
            </a:extLst>
          </p:cNvPr>
          <p:cNvSpPr txBox="1">
            <a:spLocks/>
          </p:cNvSpPr>
          <p:nvPr/>
        </p:nvSpPr>
        <p:spPr>
          <a:xfrm>
            <a:off x="6390426" y="2047063"/>
            <a:ext cx="5441909" cy="3872188"/>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2E95D2"/>
              </a:buClr>
              <a:buFont typeface="Arial" charset="0"/>
              <a:buChar char="•"/>
              <a:defRPr sz="2400" kern="1200">
                <a:solidFill>
                  <a:srgbClr val="6D6E6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IE" dirty="0"/>
              <a:t>You’ve identified a specific group of tasks that someone else could do to generate money and/or save you time.  These tasks may not be </a:t>
            </a:r>
            <a:r>
              <a:rPr lang="en-US" dirty="0"/>
              <a:t> suited to your abilities, or fall under a specific skill set </a:t>
            </a:r>
            <a:endParaRPr lang="en-IE" dirty="0"/>
          </a:p>
          <a:p>
            <a:r>
              <a:rPr lang="en-IE" dirty="0"/>
              <a:t>Do you feel that there are aspects of your business that could be done much more efficiently by someone else?</a:t>
            </a:r>
          </a:p>
          <a:p>
            <a:r>
              <a:rPr lang="en-IE" dirty="0"/>
              <a:t>You’ve identified a new product or service line but your currently don’t have enough bandwidth to launch it.  </a:t>
            </a:r>
          </a:p>
          <a:p>
            <a:endParaRPr lang="en-US" dirty="0"/>
          </a:p>
        </p:txBody>
      </p:sp>
    </p:spTree>
    <p:extLst>
      <p:ext uri="{BB962C8B-B14F-4D97-AF65-F5344CB8AC3E}">
        <p14:creationId xmlns:p14="http://schemas.microsoft.com/office/powerpoint/2010/main" val="1391424594"/>
      </p:ext>
    </p:extLst>
  </p:cSld>
  <p:clrMapOvr>
    <a:masterClrMapping/>
  </p:clrMapOvr>
  <mc:AlternateContent xmlns:mc="http://schemas.openxmlformats.org/markup-compatibility/2006">
    <mc:Choice xmlns:p14="http://schemas.microsoft.com/office/powerpoint/2010/main" Requires="p14">
      <p:transition spd="slow" p14:dur="2000" advTm="29832"/>
    </mc:Choice>
    <mc:Fallback>
      <p:transition spd="slow" advTm="29832"/>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drawing&#10;&#10;Description automatically generated">
            <a:extLst>
              <a:ext uri="{FF2B5EF4-FFF2-40B4-BE49-F238E27FC236}">
                <a16:creationId xmlns:a16="http://schemas.microsoft.com/office/drawing/2014/main" id="{70BCF2E1-CCD4-4949-BFFC-932B8DFA0C18}"/>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228601" y="3733800"/>
            <a:ext cx="4573250" cy="3124200"/>
          </a:xfrm>
          <a:prstGeom prst="rect">
            <a:avLst/>
          </a:prstGeom>
        </p:spPr>
      </p:pic>
      <p:sp>
        <p:nvSpPr>
          <p:cNvPr id="6" name="Text Placeholder 5"/>
          <p:cNvSpPr>
            <a:spLocks noGrp="1"/>
          </p:cNvSpPr>
          <p:nvPr>
            <p:ph type="body" sz="quarter" idx="13"/>
          </p:nvPr>
        </p:nvSpPr>
        <p:spPr>
          <a:xfrm>
            <a:off x="3820886" y="623725"/>
            <a:ext cx="8371114" cy="697353"/>
          </a:xfrm>
        </p:spPr>
        <p:txBody>
          <a:bodyPr>
            <a:noAutofit/>
          </a:bodyPr>
          <a:lstStyle/>
          <a:p>
            <a:r>
              <a:rPr lang="en-US" dirty="0"/>
              <a:t>ARE YOU USING SEVERAL SUBCONTRACTOR OR FREELANCE WORKERS ?</a:t>
            </a:r>
          </a:p>
        </p:txBody>
      </p:sp>
      <p:sp>
        <p:nvSpPr>
          <p:cNvPr id="7" name="Text Placeholder 6"/>
          <p:cNvSpPr>
            <a:spLocks noGrp="1"/>
          </p:cNvSpPr>
          <p:nvPr>
            <p:ph type="body" sz="quarter" idx="15"/>
          </p:nvPr>
        </p:nvSpPr>
        <p:spPr>
          <a:xfrm>
            <a:off x="3820886" y="2128494"/>
            <a:ext cx="8142513" cy="3960000"/>
          </a:xfrm>
        </p:spPr>
        <p:txBody>
          <a:bodyPr/>
          <a:lstStyle/>
          <a:p>
            <a:pPr algn="just"/>
            <a:r>
              <a:rPr lang="en-US" dirty="0"/>
              <a:t>In some businesses, it makes a lot of sense to hire contractors and freelance workers from time to time.   Doing so </a:t>
            </a:r>
            <a:r>
              <a:rPr lang="en-US" u="sng" dirty="0">
                <a:hlinkClick r:id="rId4"/>
              </a:rPr>
              <a:t>keeps your costs down</a:t>
            </a:r>
            <a:r>
              <a:rPr lang="en-US" dirty="0"/>
              <a:t> because you don’t have to hire someone full time.  As you are their client, you benefit that the work is done to a high standard and on time. </a:t>
            </a:r>
          </a:p>
          <a:p>
            <a:pPr algn="just"/>
            <a:r>
              <a:rPr lang="en-US" dirty="0"/>
              <a:t>If, however, you find that you are using these outside sources more and more, perhaps even on an almost full-time basis, and you’re paying them the same or more than you would an employee, then it may well be worth considering hiring someone permanently so you are fully in control and build talent in your own business.</a:t>
            </a:r>
          </a:p>
        </p:txBody>
      </p:sp>
    </p:spTree>
    <p:extLst>
      <p:ext uri="{BB962C8B-B14F-4D97-AF65-F5344CB8AC3E}">
        <p14:creationId xmlns:p14="http://schemas.microsoft.com/office/powerpoint/2010/main" val="1040073912"/>
      </p:ext>
    </p:extLst>
  </p:cSld>
  <p:clrMapOvr>
    <a:masterClrMapping/>
  </p:clrMapOvr>
  <mc:AlternateContent xmlns:mc="http://schemas.openxmlformats.org/markup-compatibility/2006">
    <mc:Choice xmlns:p14="http://schemas.microsoft.com/office/powerpoint/2010/main" Requires="p14">
      <p:transition spd="slow" p14:dur="2000" advTm="25218"/>
    </mc:Choice>
    <mc:Fallback>
      <p:transition spd="slow" advTm="25218"/>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necklace with a chain around its neck&#10;&#10;Description automatically generated">
            <a:extLst>
              <a:ext uri="{FF2B5EF4-FFF2-40B4-BE49-F238E27FC236}">
                <a16:creationId xmlns:a16="http://schemas.microsoft.com/office/drawing/2014/main" id="{4D434DBE-0FE3-534F-89B4-0EC0AE102F20}"/>
              </a:ext>
            </a:extLst>
          </p:cNvPr>
          <p:cNvPicPr>
            <a:picLocks noGrp="1" noChangeAspect="1"/>
          </p:cNvPicPr>
          <p:nvPr>
            <p:ph type="pic" sz="quarter" idx="18"/>
          </p:nvPr>
        </p:nvPicPr>
        <p:blipFill rotWithShape="1">
          <a:blip r:embed="rId2" cstate="print">
            <a:extLst>
              <a:ext uri="{28A0092B-C50C-407E-A947-70E740481C1C}">
                <a14:useLocalDpi xmlns:a14="http://schemas.microsoft.com/office/drawing/2010/main"/>
              </a:ext>
            </a:extLst>
          </a:blip>
          <a:srcRect t="-336" r="-402"/>
          <a:stretch/>
        </p:blipFill>
        <p:spPr>
          <a:xfrm flipH="1">
            <a:off x="6325641" y="4724"/>
            <a:ext cx="5850251" cy="6782936"/>
          </a:xfrm>
        </p:spPr>
      </p:pic>
      <p:sp>
        <p:nvSpPr>
          <p:cNvPr id="4" name="Text Placeholder 3"/>
          <p:cNvSpPr>
            <a:spLocks noGrp="1"/>
          </p:cNvSpPr>
          <p:nvPr>
            <p:ph type="body" sz="quarter" idx="16"/>
          </p:nvPr>
        </p:nvSpPr>
        <p:spPr/>
        <p:txBody>
          <a:bodyPr/>
          <a:lstStyle/>
          <a:p>
            <a:pPr algn="l"/>
            <a:r>
              <a:rPr lang="en-US" dirty="0"/>
              <a:t>NEW IDEAS</a:t>
            </a:r>
          </a:p>
        </p:txBody>
      </p:sp>
      <p:sp>
        <p:nvSpPr>
          <p:cNvPr id="5" name="Text Placeholder 4"/>
          <p:cNvSpPr>
            <a:spLocks noGrp="1"/>
          </p:cNvSpPr>
          <p:nvPr>
            <p:ph type="body" sz="quarter" idx="17"/>
          </p:nvPr>
        </p:nvSpPr>
        <p:spPr>
          <a:xfrm>
            <a:off x="718457" y="2049331"/>
            <a:ext cx="5378451" cy="3947440"/>
          </a:xfrm>
        </p:spPr>
        <p:txBody>
          <a:bodyPr/>
          <a:lstStyle/>
          <a:p>
            <a:pPr algn="just"/>
            <a:r>
              <a:rPr lang="en-US" dirty="0"/>
              <a:t>Finding something that complements what you already do can easily increase your business development.  </a:t>
            </a:r>
          </a:p>
          <a:p>
            <a:pPr algn="just"/>
            <a:endParaRPr lang="en-US" dirty="0"/>
          </a:p>
          <a:p>
            <a:pPr algn="just"/>
            <a:r>
              <a:rPr lang="en-US" dirty="0"/>
              <a:t>Without extra resources it will stay just an idea and you risk it being exploited by someone else and representing a lost opportunity in your business. </a:t>
            </a:r>
            <a:endParaRPr lang="en-IE" dirty="0"/>
          </a:p>
        </p:txBody>
      </p:sp>
    </p:spTree>
    <p:extLst>
      <p:ext uri="{BB962C8B-B14F-4D97-AF65-F5344CB8AC3E}">
        <p14:creationId xmlns:p14="http://schemas.microsoft.com/office/powerpoint/2010/main" val="1890053855"/>
      </p:ext>
    </p:extLst>
  </p:cSld>
  <p:clrMapOvr>
    <a:masterClrMapping/>
  </p:clrMapOvr>
  <mc:AlternateContent xmlns:mc="http://schemas.openxmlformats.org/markup-compatibility/2006">
    <mc:Choice xmlns:p14="http://schemas.microsoft.com/office/powerpoint/2010/main" Requires="p14">
      <p:transition spd="slow" p14:dur="2000" advTm="15060"/>
    </mc:Choice>
    <mc:Fallback>
      <p:transition spd="slow" advTm="1506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normAutofit/>
          </a:bodyPr>
          <a:lstStyle/>
          <a:p>
            <a:r>
              <a:rPr lang="en-US" dirty="0"/>
              <a:t>SPECIFIC SKILLS GAP</a:t>
            </a:r>
          </a:p>
        </p:txBody>
      </p:sp>
      <p:sp>
        <p:nvSpPr>
          <p:cNvPr id="7" name="Text Placeholder 6"/>
          <p:cNvSpPr>
            <a:spLocks noGrp="1"/>
          </p:cNvSpPr>
          <p:nvPr>
            <p:ph type="body" sz="quarter" idx="15"/>
          </p:nvPr>
        </p:nvSpPr>
        <p:spPr>
          <a:xfrm>
            <a:off x="3842657" y="2128494"/>
            <a:ext cx="7726413" cy="3960000"/>
          </a:xfrm>
        </p:spPr>
        <p:txBody>
          <a:bodyPr/>
          <a:lstStyle/>
          <a:p>
            <a:pPr algn="just"/>
            <a:r>
              <a:rPr lang="en-US" dirty="0"/>
              <a:t>So far, you have probably been doing all the work by yourself, but that doesn’t mean you enjoy every aspect of running your business. If there are tasks that you always put off until they are absolutely necessary, then it might be  time to hire someone to do that work for you!   </a:t>
            </a:r>
          </a:p>
          <a:p>
            <a:pPr algn="just"/>
            <a:r>
              <a:rPr lang="en-US" dirty="0"/>
              <a:t>Delegation can be a worrying prospect for many solo business operators.  The idea of relinquishing control can be a challenge, but to grow and gain back both hours and headspace,  it is worthwhile.  You  will be able to work on the aspects of your business that need you and that you are good at knowing that everything else is in hand.</a:t>
            </a:r>
          </a:p>
        </p:txBody>
      </p:sp>
      <p:pic>
        <p:nvPicPr>
          <p:cNvPr id="5" name="Picture 4" descr="A picture containing man, game, baseball, bat&#10;&#10;Description automatically generated">
            <a:extLst>
              <a:ext uri="{FF2B5EF4-FFF2-40B4-BE49-F238E27FC236}">
                <a16:creationId xmlns:a16="http://schemas.microsoft.com/office/drawing/2014/main" id="{6CC8672D-47E1-46ED-9DB9-3CAB57DA1D16}"/>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 y="3915472"/>
            <a:ext cx="3842657" cy="2563052"/>
          </a:xfrm>
          <a:prstGeom prst="rect">
            <a:avLst/>
          </a:prstGeom>
        </p:spPr>
      </p:pic>
    </p:spTree>
    <p:extLst>
      <p:ext uri="{BB962C8B-B14F-4D97-AF65-F5344CB8AC3E}">
        <p14:creationId xmlns:p14="http://schemas.microsoft.com/office/powerpoint/2010/main" val="540257235"/>
      </p:ext>
    </p:extLst>
  </p:cSld>
  <p:clrMapOvr>
    <a:masterClrMapping/>
  </p:clrMapOvr>
  <mc:AlternateContent xmlns:mc="http://schemas.openxmlformats.org/markup-compatibility/2006">
    <mc:Choice xmlns:p14="http://schemas.microsoft.com/office/powerpoint/2010/main" Requires="p14">
      <p:transition spd="slow" p14:dur="2000" advTm="27000"/>
    </mc:Choice>
    <mc:Fallback>
      <p:transition spd="slow" advTm="27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 ARE YOU READY?</a:t>
            </a:r>
          </a:p>
        </p:txBody>
      </p:sp>
    </p:spTree>
    <p:extLst>
      <p:ext uri="{BB962C8B-B14F-4D97-AF65-F5344CB8AC3E}">
        <p14:creationId xmlns:p14="http://schemas.microsoft.com/office/powerpoint/2010/main" val="1273294252"/>
      </p:ext>
    </p:extLst>
  </p:cSld>
  <p:clrMapOvr>
    <a:masterClrMapping/>
  </p:clrMapOvr>
  <mc:AlternateContent xmlns:mc="http://schemas.openxmlformats.org/markup-compatibility/2006">
    <mc:Choice xmlns:p14="http://schemas.microsoft.com/office/powerpoint/2010/main" Requires="p14">
      <p:transition spd="slow" p14:dur="2000" advTm="7135"/>
    </mc:Choice>
    <mc:Fallback>
      <p:transition spd="slow" advTm="7135"/>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2182B04-D144-E64F-AAA1-1B395F8FA89E}"/>
              </a:ext>
            </a:extLst>
          </p:cNvPr>
          <p:cNvSpPr>
            <a:spLocks noGrp="1"/>
          </p:cNvSpPr>
          <p:nvPr>
            <p:ph type="body" sz="quarter" idx="13"/>
          </p:nvPr>
        </p:nvSpPr>
        <p:spPr>
          <a:xfrm>
            <a:off x="411614" y="2308301"/>
            <a:ext cx="6781666" cy="4041699"/>
          </a:xfrm>
        </p:spPr>
        <p:txBody>
          <a:bodyPr/>
          <a:lstStyle/>
          <a:p>
            <a:pPr algn="l"/>
            <a:r>
              <a:rPr lang="en-US" i="0" dirty="0"/>
              <a:t>AMBITION TO EMPLOY</a:t>
            </a:r>
          </a:p>
          <a:p>
            <a:pPr algn="l"/>
            <a:r>
              <a:rPr lang="en-US" i="0" dirty="0"/>
              <a:t>A new 6 STEP training model with comprehensive support for business trainers and advisors – train solo entrepreneurs in the knowledge, skills and self-belief required to hire a first employee.</a:t>
            </a:r>
            <a:endParaRPr lang="en-IE" i="0" dirty="0"/>
          </a:p>
          <a:p>
            <a:endParaRPr lang="en-US" i="0" dirty="0"/>
          </a:p>
        </p:txBody>
      </p:sp>
    </p:spTree>
    <p:extLst>
      <p:ext uri="{BB962C8B-B14F-4D97-AF65-F5344CB8AC3E}">
        <p14:creationId xmlns:p14="http://schemas.microsoft.com/office/powerpoint/2010/main" val="2795504780"/>
      </p:ext>
    </p:extLst>
  </p:cSld>
  <p:clrMapOvr>
    <a:masterClrMapping/>
  </p:clrMapOvr>
  <mc:AlternateContent xmlns:mc="http://schemas.openxmlformats.org/markup-compatibility/2006">
    <mc:Choice xmlns:p14="http://schemas.microsoft.com/office/powerpoint/2010/main" Requires="p14">
      <p:transition spd="slow" p14:dur="2000" advTm="9853"/>
    </mc:Choice>
    <mc:Fallback>
      <p:transition spd="slow" advTm="9853"/>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p:txBody>
          <a:bodyPr/>
          <a:lstStyle/>
          <a:p>
            <a:pPr algn="l"/>
            <a:r>
              <a:rPr lang="en-US" dirty="0"/>
              <a:t>ARE YOU READY?</a:t>
            </a:r>
            <a:endParaRPr lang="en-IE" dirty="0"/>
          </a:p>
          <a:p>
            <a:endParaRPr lang="en-US" dirty="0"/>
          </a:p>
        </p:txBody>
      </p:sp>
      <p:sp>
        <p:nvSpPr>
          <p:cNvPr id="6" name="Text Placeholder 5"/>
          <p:cNvSpPr>
            <a:spLocks noGrp="1"/>
          </p:cNvSpPr>
          <p:nvPr>
            <p:ph type="body" sz="quarter" idx="17"/>
          </p:nvPr>
        </p:nvSpPr>
        <p:spPr>
          <a:xfrm>
            <a:off x="6096000" y="1953078"/>
            <a:ext cx="5497286" cy="3947440"/>
          </a:xfrm>
        </p:spPr>
        <p:txBody>
          <a:bodyPr/>
          <a:lstStyle/>
          <a:p>
            <a:pPr algn="just"/>
            <a:r>
              <a:rPr lang="en-US" dirty="0"/>
              <a:t>Universities* have studied the </a:t>
            </a:r>
            <a:r>
              <a:rPr lang="en-IE" dirty="0"/>
              <a:t>mindset and the transition to becoming employer.   They have found that </a:t>
            </a:r>
            <a:r>
              <a:rPr lang="en-US" dirty="0"/>
              <a:t> growth potential is  hindered by apprehension as to the complexity and responsibility of becoming an employer.  </a:t>
            </a:r>
          </a:p>
          <a:p>
            <a:pPr algn="just"/>
            <a:r>
              <a:rPr lang="en-US" dirty="0"/>
              <a:t>Yes, there will be paperwork, regulations and some red tape but nothing that you cannot overcome.   But first, let’s look at the psychological barriers to hiring an employee that are within you. </a:t>
            </a:r>
          </a:p>
          <a:p>
            <a:endParaRPr lang="en-US" sz="800" dirty="0"/>
          </a:p>
          <a:p>
            <a:pPr algn="r"/>
            <a:r>
              <a:rPr lang="en-US" sz="1600" baseline="30000" dirty="0"/>
              <a:t>*ASTON BUSINESS SCHOOL</a:t>
            </a:r>
            <a:endParaRPr lang="en-IE" sz="1600" dirty="0"/>
          </a:p>
        </p:txBody>
      </p:sp>
      <p:pic>
        <p:nvPicPr>
          <p:cNvPr id="8" name="Picture Placeholder 7" descr="A person sitting on a chair in a room&#10;&#10;Description automatically generated">
            <a:extLst>
              <a:ext uri="{FF2B5EF4-FFF2-40B4-BE49-F238E27FC236}">
                <a16:creationId xmlns:a16="http://schemas.microsoft.com/office/drawing/2014/main" id="{077C0636-774F-0A4B-ACD9-BE0B67567437}"/>
              </a:ext>
            </a:extLst>
          </p:cNvPr>
          <p:cNvPicPr>
            <a:picLocks noGrp="1" noChangeAspect="1"/>
          </p:cNvPicPr>
          <p:nvPr>
            <p:ph type="pic" sz="quarter" idx="18"/>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873250663"/>
      </p:ext>
    </p:extLst>
  </p:cSld>
  <p:clrMapOvr>
    <a:masterClrMapping/>
  </p:clrMapOvr>
  <mc:AlternateContent xmlns:mc="http://schemas.openxmlformats.org/markup-compatibility/2006">
    <mc:Choice xmlns:p14="http://schemas.microsoft.com/office/powerpoint/2010/main" Requires="p14">
      <p:transition spd="slow" p14:dur="2000" advTm="15834"/>
    </mc:Choice>
    <mc:Fallback>
      <p:transition spd="slow" advTm="15834"/>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876300" y="1042415"/>
            <a:ext cx="7407087" cy="662475"/>
          </a:xfrm>
        </p:spPr>
        <p:txBody>
          <a:bodyPr>
            <a:noAutofit/>
          </a:bodyPr>
          <a:lstStyle/>
          <a:p>
            <a:r>
              <a:rPr lang="en-US" dirty="0"/>
              <a:t>IN THE TRENCHES</a:t>
            </a:r>
          </a:p>
        </p:txBody>
      </p:sp>
      <p:sp>
        <p:nvSpPr>
          <p:cNvPr id="9" name="Text Placeholder 8"/>
          <p:cNvSpPr>
            <a:spLocks noGrp="1"/>
          </p:cNvSpPr>
          <p:nvPr>
            <p:ph type="body" sz="quarter" idx="14"/>
          </p:nvPr>
        </p:nvSpPr>
        <p:spPr>
          <a:xfrm>
            <a:off x="509464" y="2117211"/>
            <a:ext cx="7773923" cy="3497205"/>
          </a:xfrm>
        </p:spPr>
        <p:txBody>
          <a:bodyPr/>
          <a:lstStyle/>
          <a:p>
            <a:pPr algn="just"/>
            <a:r>
              <a:rPr lang="en-US" dirty="0"/>
              <a:t>According to Norwegian entrepreneur </a:t>
            </a:r>
            <a:r>
              <a:rPr lang="en-US" u="sng" dirty="0">
                <a:hlinkClick r:id="rId2"/>
              </a:rPr>
              <a:t>Stewart Stanbra</a:t>
            </a:r>
            <a:r>
              <a:rPr lang="en-US" dirty="0"/>
              <a:t>, when starting a business we are full of optimism, expectation and have a vision of how we can achieve great success. </a:t>
            </a:r>
          </a:p>
          <a:p>
            <a:pPr algn="just"/>
            <a:r>
              <a:rPr lang="en-US" dirty="0"/>
              <a:t>Once in the trenches and ‘reality hits’, your mindset can easily change and it becomes harder to picture the steps you need to move forward. We get bogged down in the work, the challenges and the difficulties we all face in running a business.  </a:t>
            </a:r>
            <a:endParaRPr lang="en-US" u="sng" dirty="0"/>
          </a:p>
          <a:p>
            <a:endParaRPr lang="en-US" u="sng" dirty="0"/>
          </a:p>
          <a:p>
            <a:r>
              <a:rPr lang="en-US" sz="1600" baseline="30000" dirty="0"/>
              <a:t>. </a:t>
            </a:r>
            <a:r>
              <a:rPr lang="en-US" sz="1400" u="sng" dirty="0">
                <a:hlinkClick r:id="rId3"/>
              </a:rPr>
              <a:t>https://medium.com/swlh/3-things-that-are-stopping-your-business-growing-ede2424f680c</a:t>
            </a:r>
            <a:endParaRPr lang="en-IE" sz="1400" dirty="0"/>
          </a:p>
          <a:p>
            <a:endParaRPr lang="en-US" dirty="0"/>
          </a:p>
        </p:txBody>
      </p:sp>
      <p:pic>
        <p:nvPicPr>
          <p:cNvPr id="4" name="Picture 3" descr="A close up of a logo&#10;&#10;Description automatically generated">
            <a:extLst>
              <a:ext uri="{FF2B5EF4-FFF2-40B4-BE49-F238E27FC236}">
                <a16:creationId xmlns:a16="http://schemas.microsoft.com/office/drawing/2014/main" id="{CC0DA348-4DCD-4D0E-8203-5AC44F001B91}"/>
              </a:ext>
            </a:extLst>
          </p:cNvPr>
          <p:cNvPicPr>
            <a:picLocks noChangeAspect="1"/>
          </p:cNvPicPr>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flipH="1">
            <a:off x="8477220" y="3026229"/>
            <a:ext cx="2486055" cy="3744686"/>
          </a:xfrm>
          <a:prstGeom prst="rect">
            <a:avLst/>
          </a:prstGeom>
        </p:spPr>
      </p:pic>
    </p:spTree>
    <p:extLst>
      <p:ext uri="{BB962C8B-B14F-4D97-AF65-F5344CB8AC3E}">
        <p14:creationId xmlns:p14="http://schemas.microsoft.com/office/powerpoint/2010/main" val="1911024501"/>
      </p:ext>
    </p:extLst>
  </p:cSld>
  <p:clrMapOvr>
    <a:masterClrMapping/>
  </p:clrMapOvr>
  <mc:AlternateContent xmlns:mc="http://schemas.openxmlformats.org/markup-compatibility/2006">
    <mc:Choice xmlns:p14="http://schemas.microsoft.com/office/powerpoint/2010/main" Requires="p14">
      <p:transition spd="slow" p14:dur="2000" advTm="21316"/>
    </mc:Choice>
    <mc:Fallback>
      <p:transition spd="slow" advTm="21316"/>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C7B6CA-280E-EB41-8472-B334B494A9BE}"/>
              </a:ext>
            </a:extLst>
          </p:cNvPr>
          <p:cNvSpPr>
            <a:spLocks noGrp="1"/>
          </p:cNvSpPr>
          <p:nvPr>
            <p:ph type="body" sz="quarter" idx="20"/>
          </p:nvPr>
        </p:nvSpPr>
        <p:spPr>
          <a:xfrm>
            <a:off x="5751296" y="2066544"/>
            <a:ext cx="5916447" cy="3722513"/>
          </a:xfrm>
        </p:spPr>
        <p:txBody>
          <a:bodyPr/>
          <a:lstStyle/>
          <a:p>
            <a:pPr algn="just"/>
            <a:r>
              <a:rPr lang="en-US" dirty="0"/>
              <a:t>This can be hard to admit and hard to accept, but often the case why progress stalls and the dreaming stops. </a:t>
            </a:r>
          </a:p>
          <a:p>
            <a:pPr algn="just"/>
            <a:r>
              <a:rPr lang="en-US" dirty="0"/>
              <a:t>We get so caught up in the ‘doing’ and the ‘work’ that we forget to envision ‘what could be’ and how we can pursue it. </a:t>
            </a:r>
          </a:p>
          <a:p>
            <a:pPr algn="just"/>
            <a:r>
              <a:rPr lang="en-US" dirty="0"/>
              <a:t>Our minds become consumed and occupied with things ‘in the business’ (operations) and little to no time for things ‘on the business’ (Future planning).</a:t>
            </a:r>
            <a:endParaRPr lang="en-IE" dirty="0"/>
          </a:p>
          <a:p>
            <a:pPr algn="just"/>
            <a:endParaRPr lang="en-US" dirty="0"/>
          </a:p>
        </p:txBody>
      </p:sp>
      <p:sp>
        <p:nvSpPr>
          <p:cNvPr id="3" name="Text Placeholder 2">
            <a:extLst>
              <a:ext uri="{FF2B5EF4-FFF2-40B4-BE49-F238E27FC236}">
                <a16:creationId xmlns:a16="http://schemas.microsoft.com/office/drawing/2014/main" id="{A9C2C26A-5D7B-1C49-90F3-45BA682EAF30}"/>
              </a:ext>
            </a:extLst>
          </p:cNvPr>
          <p:cNvSpPr>
            <a:spLocks noGrp="1"/>
          </p:cNvSpPr>
          <p:nvPr>
            <p:ph type="body" sz="quarter" idx="22"/>
          </p:nvPr>
        </p:nvSpPr>
        <p:spPr>
          <a:xfrm>
            <a:off x="5722785" y="730799"/>
            <a:ext cx="5579898" cy="857158"/>
          </a:xfrm>
        </p:spPr>
        <p:txBody>
          <a:bodyPr/>
          <a:lstStyle/>
          <a:p>
            <a:r>
              <a:rPr lang="en-US" dirty="0"/>
              <a:t>LACK OF DESIRE </a:t>
            </a:r>
          </a:p>
        </p:txBody>
      </p:sp>
      <p:sp>
        <p:nvSpPr>
          <p:cNvPr id="4" name="Text Placeholder 3">
            <a:extLst>
              <a:ext uri="{FF2B5EF4-FFF2-40B4-BE49-F238E27FC236}">
                <a16:creationId xmlns:a16="http://schemas.microsoft.com/office/drawing/2014/main" id="{7C11DBCA-A912-634D-AB32-76960313BEBE}"/>
              </a:ext>
            </a:extLst>
          </p:cNvPr>
          <p:cNvSpPr>
            <a:spLocks noGrp="1"/>
          </p:cNvSpPr>
          <p:nvPr>
            <p:ph type="body" sz="quarter" idx="23"/>
          </p:nvPr>
        </p:nvSpPr>
        <p:spPr>
          <a:xfrm>
            <a:off x="388086" y="589390"/>
            <a:ext cx="3452394" cy="3433969"/>
          </a:xfrm>
        </p:spPr>
        <p:txBody>
          <a:bodyPr/>
          <a:lstStyle/>
          <a:p>
            <a:r>
              <a:rPr lang="en-US" dirty="0"/>
              <a:t>STEVE ADVISES THAT </a:t>
            </a:r>
            <a:r>
              <a:rPr lang="en-US" b="1" dirty="0"/>
              <a:t>GROWTH BECOMES DIFFICULT </a:t>
            </a:r>
            <a:r>
              <a:rPr lang="en-US" dirty="0"/>
              <a:t>FOR THREE REASONS:</a:t>
            </a:r>
          </a:p>
          <a:p>
            <a:endParaRPr lang="en-US" dirty="0"/>
          </a:p>
        </p:txBody>
      </p:sp>
      <p:sp>
        <p:nvSpPr>
          <p:cNvPr id="5" name="Text Placeholder 4">
            <a:extLst>
              <a:ext uri="{FF2B5EF4-FFF2-40B4-BE49-F238E27FC236}">
                <a16:creationId xmlns:a16="http://schemas.microsoft.com/office/drawing/2014/main" id="{5F486F7B-A712-F142-B9AA-B8F5842A2482}"/>
              </a:ext>
            </a:extLst>
          </p:cNvPr>
          <p:cNvSpPr>
            <a:spLocks noGrp="1"/>
          </p:cNvSpPr>
          <p:nvPr>
            <p:ph type="body" sz="quarter" idx="24"/>
          </p:nvPr>
        </p:nvSpPr>
        <p:spPr/>
        <p:txBody>
          <a:bodyPr/>
          <a:lstStyle/>
          <a:p>
            <a:r>
              <a:rPr lang="en-US" dirty="0"/>
              <a:t>1</a:t>
            </a:r>
          </a:p>
        </p:txBody>
      </p:sp>
      <p:pic>
        <p:nvPicPr>
          <p:cNvPr id="9" name="Picture 8" descr="A person sitting on a table&#10;&#10;Description automatically generated">
            <a:extLst>
              <a:ext uri="{FF2B5EF4-FFF2-40B4-BE49-F238E27FC236}">
                <a16:creationId xmlns:a16="http://schemas.microsoft.com/office/drawing/2014/main" id="{4039C43F-FC1D-40D2-87DA-3C6C858CB973}"/>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3788230"/>
            <a:ext cx="4245429" cy="3054770"/>
          </a:xfrm>
          <a:prstGeom prst="rect">
            <a:avLst/>
          </a:prstGeom>
        </p:spPr>
      </p:pic>
    </p:spTree>
    <p:extLst>
      <p:ext uri="{BB962C8B-B14F-4D97-AF65-F5344CB8AC3E}">
        <p14:creationId xmlns:p14="http://schemas.microsoft.com/office/powerpoint/2010/main" val="132618074"/>
      </p:ext>
    </p:extLst>
  </p:cSld>
  <p:clrMapOvr>
    <a:masterClrMapping/>
  </p:clrMapOvr>
  <mc:AlternateContent xmlns:mc="http://schemas.openxmlformats.org/markup-compatibility/2006">
    <mc:Choice xmlns:p14="http://schemas.microsoft.com/office/powerpoint/2010/main" Requires="p14">
      <p:transition spd="slow" p14:dur="2000" advTm="27312"/>
    </mc:Choice>
    <mc:Fallback>
      <p:transition spd="slow" advTm="27312"/>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
            <a:extLst>
              <a:ext uri="{FF2B5EF4-FFF2-40B4-BE49-F238E27FC236}">
                <a16:creationId xmlns:a16="http://schemas.microsoft.com/office/drawing/2014/main" id="{69FC8794-2136-C345-B465-B2344F719ADA}"/>
              </a:ext>
            </a:extLst>
          </p:cNvPr>
          <p:cNvSpPr>
            <a:spLocks noGrp="1"/>
          </p:cNvSpPr>
          <p:nvPr>
            <p:ph type="body" sz="quarter" idx="20"/>
          </p:nvPr>
        </p:nvSpPr>
        <p:spPr>
          <a:xfrm>
            <a:off x="5751296" y="1737360"/>
            <a:ext cx="6190333" cy="4051697"/>
          </a:xfrm>
        </p:spPr>
        <p:txBody>
          <a:bodyPr/>
          <a:lstStyle/>
          <a:p>
            <a:pPr lvl="0" algn="just"/>
            <a:r>
              <a:rPr lang="en-US" dirty="0"/>
              <a:t>Taking risks is scary! Pursuing growth and improvements means pushing the limits and breaking from the comfort zone. It is human nature to convince yourself to stay in the safe zone, because ‘things are going OK’ or ‘it is best just to consolidate for now and grow later’. </a:t>
            </a:r>
          </a:p>
          <a:p>
            <a:pPr lvl="0" algn="just"/>
            <a:r>
              <a:rPr lang="en-US" dirty="0"/>
              <a:t>We all fear to lose ‘what we have’ if we try and push forward….but here is the truth; you will likely lose anyway if you don’t push forward, just more slowly and probably more painfully. Standing still will just allow competitors to overtake and also your own motivation may slowly dwindle away.</a:t>
            </a:r>
            <a:endParaRPr lang="en-IE" dirty="0"/>
          </a:p>
        </p:txBody>
      </p:sp>
      <p:sp>
        <p:nvSpPr>
          <p:cNvPr id="15" name="Text Placeholder 2">
            <a:extLst>
              <a:ext uri="{FF2B5EF4-FFF2-40B4-BE49-F238E27FC236}">
                <a16:creationId xmlns:a16="http://schemas.microsoft.com/office/drawing/2014/main" id="{C716CD02-EEA0-3348-AA0A-33E54AAB1257}"/>
              </a:ext>
            </a:extLst>
          </p:cNvPr>
          <p:cNvSpPr>
            <a:spLocks noGrp="1"/>
          </p:cNvSpPr>
          <p:nvPr>
            <p:ph type="body" sz="quarter" idx="22"/>
          </p:nvPr>
        </p:nvSpPr>
        <p:spPr>
          <a:xfrm>
            <a:off x="5722785" y="730799"/>
            <a:ext cx="5579898" cy="857158"/>
          </a:xfrm>
        </p:spPr>
        <p:txBody>
          <a:bodyPr/>
          <a:lstStyle/>
          <a:p>
            <a:r>
              <a:rPr lang="en-US" dirty="0"/>
              <a:t>LACK OF COURAGE</a:t>
            </a:r>
          </a:p>
        </p:txBody>
      </p:sp>
      <p:sp>
        <p:nvSpPr>
          <p:cNvPr id="16" name="Text Placeholder 3">
            <a:extLst>
              <a:ext uri="{FF2B5EF4-FFF2-40B4-BE49-F238E27FC236}">
                <a16:creationId xmlns:a16="http://schemas.microsoft.com/office/drawing/2014/main" id="{532E3509-D8D5-EC43-9C5A-487E224A31FB}"/>
              </a:ext>
            </a:extLst>
          </p:cNvPr>
          <p:cNvSpPr>
            <a:spLocks noGrp="1"/>
          </p:cNvSpPr>
          <p:nvPr>
            <p:ph type="body" sz="quarter" idx="23"/>
          </p:nvPr>
        </p:nvSpPr>
        <p:spPr>
          <a:xfrm>
            <a:off x="388086" y="589390"/>
            <a:ext cx="3452394" cy="3433969"/>
          </a:xfrm>
        </p:spPr>
        <p:txBody>
          <a:bodyPr/>
          <a:lstStyle/>
          <a:p>
            <a:r>
              <a:rPr lang="en-US" dirty="0"/>
              <a:t>STEVE ADVISES THAT </a:t>
            </a:r>
            <a:r>
              <a:rPr lang="en-US" b="1" dirty="0"/>
              <a:t>GROWTH BECOMES DIFFICULT </a:t>
            </a:r>
            <a:r>
              <a:rPr lang="en-US" dirty="0"/>
              <a:t>FOR THREE REASONS:</a:t>
            </a:r>
          </a:p>
          <a:p>
            <a:endParaRPr lang="en-US" dirty="0"/>
          </a:p>
        </p:txBody>
      </p:sp>
      <p:sp>
        <p:nvSpPr>
          <p:cNvPr id="17" name="Text Placeholder 4">
            <a:extLst>
              <a:ext uri="{FF2B5EF4-FFF2-40B4-BE49-F238E27FC236}">
                <a16:creationId xmlns:a16="http://schemas.microsoft.com/office/drawing/2014/main" id="{CECA29DD-60AA-3D4B-A72D-69618D2B7930}"/>
              </a:ext>
            </a:extLst>
          </p:cNvPr>
          <p:cNvSpPr>
            <a:spLocks noGrp="1"/>
          </p:cNvSpPr>
          <p:nvPr>
            <p:ph type="body" sz="quarter" idx="24"/>
          </p:nvPr>
        </p:nvSpPr>
        <p:spPr>
          <a:xfrm>
            <a:off x="4457534" y="681310"/>
            <a:ext cx="900849" cy="857158"/>
          </a:xfrm>
        </p:spPr>
        <p:txBody>
          <a:bodyPr/>
          <a:lstStyle/>
          <a:p>
            <a:r>
              <a:rPr lang="en-US" dirty="0"/>
              <a:t>2</a:t>
            </a:r>
          </a:p>
        </p:txBody>
      </p:sp>
      <p:pic>
        <p:nvPicPr>
          <p:cNvPr id="6" name="Picture 5" descr="A person sitting on a table&#10;&#10;Description automatically generated">
            <a:extLst>
              <a:ext uri="{FF2B5EF4-FFF2-40B4-BE49-F238E27FC236}">
                <a16:creationId xmlns:a16="http://schemas.microsoft.com/office/drawing/2014/main" id="{7325A0B6-4ECE-4F88-BC24-57CEE5D22656}"/>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3788230"/>
            <a:ext cx="4245429" cy="3054770"/>
          </a:xfrm>
          <a:prstGeom prst="rect">
            <a:avLst/>
          </a:prstGeom>
        </p:spPr>
      </p:pic>
    </p:spTree>
    <p:extLst>
      <p:ext uri="{BB962C8B-B14F-4D97-AF65-F5344CB8AC3E}">
        <p14:creationId xmlns:p14="http://schemas.microsoft.com/office/powerpoint/2010/main" val="3991606729"/>
      </p:ext>
    </p:extLst>
  </p:cSld>
  <p:clrMapOvr>
    <a:masterClrMapping/>
  </p:clrMapOvr>
  <mc:AlternateContent xmlns:mc="http://schemas.openxmlformats.org/markup-compatibility/2006">
    <mc:Choice xmlns:p14="http://schemas.microsoft.com/office/powerpoint/2010/main" Requires="p14">
      <p:transition spd="slow" p14:dur="2000" advTm="28863"/>
    </mc:Choice>
    <mc:Fallback>
      <p:transition spd="slow" advTm="28863"/>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
            <a:extLst>
              <a:ext uri="{FF2B5EF4-FFF2-40B4-BE49-F238E27FC236}">
                <a16:creationId xmlns:a16="http://schemas.microsoft.com/office/drawing/2014/main" id="{49A507E5-ABC1-B14E-AD48-960C197F317D}"/>
              </a:ext>
            </a:extLst>
          </p:cNvPr>
          <p:cNvSpPr>
            <a:spLocks noGrp="1"/>
          </p:cNvSpPr>
          <p:nvPr>
            <p:ph type="body" sz="quarter" idx="20"/>
          </p:nvPr>
        </p:nvSpPr>
        <p:spPr>
          <a:xfrm>
            <a:off x="5751296" y="2066544"/>
            <a:ext cx="5916447" cy="3722513"/>
          </a:xfrm>
        </p:spPr>
        <p:txBody>
          <a:bodyPr/>
          <a:lstStyle/>
          <a:p>
            <a:pPr algn="just"/>
            <a:r>
              <a:rPr lang="en-US" dirty="0"/>
              <a:t>In most cases to grow your business, you need to rely on other people or collaborators. You cannot do it all on your own. This was one of the hardest challenges.  </a:t>
            </a:r>
          </a:p>
          <a:p>
            <a:pPr algn="just"/>
            <a:endParaRPr lang="en-US" dirty="0"/>
          </a:p>
          <a:p>
            <a:pPr algn="just"/>
            <a:r>
              <a:rPr lang="en-US" dirty="0"/>
              <a:t>You care so much about your business and reputation that you find it impossible to believe that anyone else could ‘do it the same way’ or have the same standards. </a:t>
            </a:r>
          </a:p>
        </p:txBody>
      </p:sp>
      <p:sp>
        <p:nvSpPr>
          <p:cNvPr id="15" name="Text Placeholder 2">
            <a:extLst>
              <a:ext uri="{FF2B5EF4-FFF2-40B4-BE49-F238E27FC236}">
                <a16:creationId xmlns:a16="http://schemas.microsoft.com/office/drawing/2014/main" id="{10964414-8D34-8945-A72C-9AAF3572503D}"/>
              </a:ext>
            </a:extLst>
          </p:cNvPr>
          <p:cNvSpPr>
            <a:spLocks noGrp="1"/>
          </p:cNvSpPr>
          <p:nvPr>
            <p:ph type="body" sz="quarter" idx="22"/>
          </p:nvPr>
        </p:nvSpPr>
        <p:spPr>
          <a:xfrm>
            <a:off x="5722785" y="730799"/>
            <a:ext cx="5579898" cy="857158"/>
          </a:xfrm>
        </p:spPr>
        <p:txBody>
          <a:bodyPr/>
          <a:lstStyle/>
          <a:p>
            <a:r>
              <a:rPr lang="en-US" dirty="0"/>
              <a:t>LACK OF TRUST</a:t>
            </a:r>
          </a:p>
        </p:txBody>
      </p:sp>
      <p:sp>
        <p:nvSpPr>
          <p:cNvPr id="16" name="Text Placeholder 3">
            <a:extLst>
              <a:ext uri="{FF2B5EF4-FFF2-40B4-BE49-F238E27FC236}">
                <a16:creationId xmlns:a16="http://schemas.microsoft.com/office/drawing/2014/main" id="{AA308059-B33E-6B4E-AFB5-5BAF39B202AD}"/>
              </a:ext>
            </a:extLst>
          </p:cNvPr>
          <p:cNvSpPr>
            <a:spLocks noGrp="1"/>
          </p:cNvSpPr>
          <p:nvPr>
            <p:ph type="body" sz="quarter" idx="23"/>
          </p:nvPr>
        </p:nvSpPr>
        <p:spPr>
          <a:xfrm>
            <a:off x="388086" y="589390"/>
            <a:ext cx="3452394" cy="3433969"/>
          </a:xfrm>
        </p:spPr>
        <p:txBody>
          <a:bodyPr/>
          <a:lstStyle/>
          <a:p>
            <a:r>
              <a:rPr lang="en-US" dirty="0"/>
              <a:t>STEVE ADVISES THAT </a:t>
            </a:r>
            <a:r>
              <a:rPr lang="en-US" b="1" dirty="0"/>
              <a:t>GROWTH BECOMES DIFFICULT </a:t>
            </a:r>
            <a:r>
              <a:rPr lang="en-US" dirty="0"/>
              <a:t>FOR THREE REASONS:</a:t>
            </a:r>
          </a:p>
          <a:p>
            <a:endParaRPr lang="en-US" dirty="0"/>
          </a:p>
        </p:txBody>
      </p:sp>
      <p:sp>
        <p:nvSpPr>
          <p:cNvPr id="17" name="Text Placeholder 4">
            <a:extLst>
              <a:ext uri="{FF2B5EF4-FFF2-40B4-BE49-F238E27FC236}">
                <a16:creationId xmlns:a16="http://schemas.microsoft.com/office/drawing/2014/main" id="{9AC1E7E4-269E-5340-BA06-FD905AEEE336}"/>
              </a:ext>
            </a:extLst>
          </p:cNvPr>
          <p:cNvSpPr>
            <a:spLocks noGrp="1"/>
          </p:cNvSpPr>
          <p:nvPr>
            <p:ph type="body" sz="quarter" idx="24"/>
          </p:nvPr>
        </p:nvSpPr>
        <p:spPr>
          <a:xfrm>
            <a:off x="4457534" y="681310"/>
            <a:ext cx="900849" cy="857158"/>
          </a:xfrm>
        </p:spPr>
        <p:txBody>
          <a:bodyPr/>
          <a:lstStyle/>
          <a:p>
            <a:r>
              <a:rPr lang="en-US" dirty="0"/>
              <a:t>3</a:t>
            </a:r>
          </a:p>
        </p:txBody>
      </p:sp>
      <p:pic>
        <p:nvPicPr>
          <p:cNvPr id="6" name="Picture 5" descr="A person sitting on a table&#10;&#10;Description automatically generated">
            <a:extLst>
              <a:ext uri="{FF2B5EF4-FFF2-40B4-BE49-F238E27FC236}">
                <a16:creationId xmlns:a16="http://schemas.microsoft.com/office/drawing/2014/main" id="{432CE607-A6D5-4EBE-BAB7-9C20449744F3}"/>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3788230"/>
            <a:ext cx="4245429" cy="3054770"/>
          </a:xfrm>
          <a:prstGeom prst="rect">
            <a:avLst/>
          </a:prstGeom>
        </p:spPr>
      </p:pic>
    </p:spTree>
    <p:extLst>
      <p:ext uri="{BB962C8B-B14F-4D97-AF65-F5344CB8AC3E}">
        <p14:creationId xmlns:p14="http://schemas.microsoft.com/office/powerpoint/2010/main" val="1836208475"/>
      </p:ext>
    </p:extLst>
  </p:cSld>
  <p:clrMapOvr>
    <a:masterClrMapping/>
  </p:clrMapOvr>
  <mc:AlternateContent xmlns:mc="http://schemas.openxmlformats.org/markup-compatibility/2006">
    <mc:Choice xmlns:p14="http://schemas.microsoft.com/office/powerpoint/2010/main" Requires="p14">
      <p:transition spd="slow" p14:dur="2000" advTm="19471"/>
    </mc:Choice>
    <mc:Fallback>
      <p:transition spd="slow" advTm="19471"/>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noAutofit/>
          </a:bodyPr>
          <a:lstStyle/>
          <a:p>
            <a:r>
              <a:rPr lang="en-US" dirty="0"/>
              <a:t>SOLUTIONS TO </a:t>
            </a:r>
            <a:r>
              <a:rPr lang="en-US" b="1" dirty="0"/>
              <a:t>IN THE TRENCHES…</a:t>
            </a:r>
            <a:endParaRPr lang="en-IE" b="1" dirty="0"/>
          </a:p>
        </p:txBody>
      </p:sp>
      <p:sp>
        <p:nvSpPr>
          <p:cNvPr id="7" name="Text Placeholder 6"/>
          <p:cNvSpPr>
            <a:spLocks noGrp="1"/>
          </p:cNvSpPr>
          <p:nvPr>
            <p:ph type="body" sz="quarter" idx="15"/>
          </p:nvPr>
        </p:nvSpPr>
        <p:spPr>
          <a:xfrm>
            <a:off x="3474720" y="537318"/>
            <a:ext cx="8270838" cy="5077098"/>
          </a:xfrm>
        </p:spPr>
        <p:txBody>
          <a:bodyPr/>
          <a:lstStyle/>
          <a:p>
            <a:pPr marL="457200" lvl="0" indent="-457200" algn="just">
              <a:buFont typeface="+mj-lt"/>
              <a:buAutoNum type="arabicPeriod"/>
            </a:pPr>
            <a:r>
              <a:rPr lang="en-IE" b="1" dirty="0">
                <a:solidFill>
                  <a:srgbClr val="CE1779"/>
                </a:solidFill>
              </a:rPr>
              <a:t>Clarify your mission </a:t>
            </a:r>
            <a:r>
              <a:rPr lang="en-IE" b="1" dirty="0"/>
              <a:t>- </a:t>
            </a:r>
            <a:r>
              <a:rPr lang="en-IE" dirty="0"/>
              <a:t>Ensure you allow yourself to plan and think. You need to set aside time to do this, otherwise, you won’t do it. It is all too easy to get wrapped up in the micro and have no focus on the macro. Rather than many micro goals and targets focus on the big picture and have a clear reason why you do what you do. Always refer back to this and live your mission. </a:t>
            </a:r>
          </a:p>
          <a:p>
            <a:pPr marL="342900" lvl="0" indent="-342900" algn="just">
              <a:buFont typeface="+mj-lt"/>
              <a:buAutoNum type="arabicPeriod"/>
            </a:pPr>
            <a:endParaRPr lang="en-IE" sz="1800" dirty="0"/>
          </a:p>
          <a:p>
            <a:pPr marL="457200" indent="-457200" algn="just">
              <a:buFont typeface="+mj-lt"/>
              <a:buAutoNum type="arabicPeriod"/>
            </a:pPr>
            <a:r>
              <a:rPr lang="en-IE" b="1" dirty="0">
                <a:solidFill>
                  <a:srgbClr val="CE1779"/>
                </a:solidFill>
              </a:rPr>
              <a:t>Build Systems </a:t>
            </a:r>
            <a:r>
              <a:rPr lang="en-IE" b="1" dirty="0"/>
              <a:t>- </a:t>
            </a:r>
            <a:r>
              <a:rPr lang="en-IE" dirty="0"/>
              <a:t>You may feel that your business is too complex and it cannot be taught. This is very rarely the case, most business processes can be taught and created into a system. You can build manuals for things like sales processes and operations. You can use many different types of technology to help make your business more consistent and efficient and allow your new employee to come in and in time seamlessly deliver the same service.</a:t>
            </a:r>
          </a:p>
          <a:p>
            <a:pPr lvl="0"/>
            <a:endParaRPr lang="en-IE" dirty="0"/>
          </a:p>
        </p:txBody>
      </p:sp>
    </p:spTree>
    <p:extLst>
      <p:ext uri="{BB962C8B-B14F-4D97-AF65-F5344CB8AC3E}">
        <p14:creationId xmlns:p14="http://schemas.microsoft.com/office/powerpoint/2010/main" val="1487342715"/>
      </p:ext>
    </p:extLst>
  </p:cSld>
  <p:clrMapOvr>
    <a:masterClrMapping/>
  </p:clrMapOvr>
  <mc:AlternateContent xmlns:mc="http://schemas.openxmlformats.org/markup-compatibility/2006">
    <mc:Choice xmlns:p14="http://schemas.microsoft.com/office/powerpoint/2010/main" Requires="p14">
      <p:transition spd="slow" p14:dur="2000" advTm="36351"/>
    </mc:Choice>
    <mc:Fallback>
      <p:transition spd="slow" advTm="36351"/>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noAutofit/>
          </a:bodyPr>
          <a:lstStyle/>
          <a:p>
            <a:r>
              <a:rPr lang="en-US" dirty="0"/>
              <a:t>SOLUTIONS TO </a:t>
            </a:r>
            <a:r>
              <a:rPr lang="en-US" b="1" dirty="0"/>
              <a:t>IN THE TRENCHES…</a:t>
            </a:r>
            <a:endParaRPr lang="en-IE" b="1" dirty="0"/>
          </a:p>
        </p:txBody>
      </p:sp>
      <p:sp>
        <p:nvSpPr>
          <p:cNvPr id="7" name="Text Placeholder 6"/>
          <p:cNvSpPr>
            <a:spLocks noGrp="1"/>
          </p:cNvSpPr>
          <p:nvPr>
            <p:ph type="body" sz="quarter" idx="15"/>
          </p:nvPr>
        </p:nvSpPr>
        <p:spPr>
          <a:xfrm>
            <a:off x="3474720" y="537318"/>
            <a:ext cx="8270838" cy="5077098"/>
          </a:xfrm>
        </p:spPr>
        <p:txBody>
          <a:bodyPr/>
          <a:lstStyle/>
          <a:p>
            <a:pPr marL="457200" lvl="0" indent="-457200" algn="just">
              <a:buFont typeface="+mj-lt"/>
              <a:buAutoNum type="arabicPeriod" startAt="3"/>
            </a:pPr>
            <a:r>
              <a:rPr lang="en-IE" b="1" dirty="0">
                <a:solidFill>
                  <a:srgbClr val="CE1779"/>
                </a:solidFill>
              </a:rPr>
              <a:t>Get a Mentor</a:t>
            </a:r>
            <a:r>
              <a:rPr lang="en-IE" dirty="0">
                <a:solidFill>
                  <a:srgbClr val="CE1779"/>
                </a:solidFill>
              </a:rPr>
              <a:t> </a:t>
            </a:r>
            <a:r>
              <a:rPr lang="en-IE" dirty="0"/>
              <a:t>- Find a mentor from a similar industry, to help you move forward with confidence and overcome challenges and fears. They will help you understand your challenges and give wise advice on moving ahead.</a:t>
            </a:r>
          </a:p>
          <a:p>
            <a:pPr marL="457200" indent="-457200" algn="just">
              <a:buFont typeface="+mj-lt"/>
              <a:buAutoNum type="arabicPeriod" startAt="3"/>
            </a:pPr>
            <a:endParaRPr lang="en-IE" dirty="0"/>
          </a:p>
          <a:p>
            <a:pPr marL="457200" lvl="0" indent="-457200" algn="just">
              <a:buFont typeface="+mj-lt"/>
              <a:buAutoNum type="arabicPeriod" startAt="3"/>
            </a:pPr>
            <a:r>
              <a:rPr lang="en-US" b="1" dirty="0">
                <a:solidFill>
                  <a:srgbClr val="CE1779"/>
                </a:solidFill>
              </a:rPr>
              <a:t>Take the Leap and Trust</a:t>
            </a:r>
            <a:r>
              <a:rPr lang="en-US" dirty="0">
                <a:solidFill>
                  <a:srgbClr val="CE1779"/>
                </a:solidFill>
              </a:rPr>
              <a:t> </a:t>
            </a:r>
            <a:r>
              <a:rPr lang="en-US" dirty="0"/>
              <a:t>- In the end, it is simple, you have to just accept that you cannot do it all yourself and have more faith in people. There are diligent, talented and caring people out there who will take your business to levels you cannot imagine. They bring new ideas and energy and create a great environment to work in. Yes, there are challenges to hiring a team, but the alternative of grinding it out by yourself is a far inferior option.</a:t>
            </a:r>
            <a:endParaRPr lang="en-IE" dirty="0"/>
          </a:p>
          <a:p>
            <a:pPr lvl="0"/>
            <a:endParaRPr lang="en-IE" dirty="0"/>
          </a:p>
        </p:txBody>
      </p:sp>
    </p:spTree>
    <p:extLst>
      <p:ext uri="{BB962C8B-B14F-4D97-AF65-F5344CB8AC3E}">
        <p14:creationId xmlns:p14="http://schemas.microsoft.com/office/powerpoint/2010/main" val="4117448880"/>
      </p:ext>
    </p:extLst>
  </p:cSld>
  <p:clrMapOvr>
    <a:masterClrMapping/>
  </p:clrMapOvr>
  <mc:AlternateContent xmlns:mc="http://schemas.openxmlformats.org/markup-compatibility/2006">
    <mc:Choice xmlns:p14="http://schemas.microsoft.com/office/powerpoint/2010/main" Requires="p14">
      <p:transition spd="slow" p14:dur="2000" advTm="25711"/>
    </mc:Choice>
    <mc:Fallback>
      <p:transition spd="slow" advTm="25711"/>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erson sitting at a table using a computer&#10;&#10;Description automatically generated">
            <a:extLst>
              <a:ext uri="{FF2B5EF4-FFF2-40B4-BE49-F238E27FC236}">
                <a16:creationId xmlns:a16="http://schemas.microsoft.com/office/drawing/2014/main" id="{E7814023-B929-B943-8DAC-EBF5F96A76CF}"/>
              </a:ext>
            </a:extLst>
          </p:cNvPr>
          <p:cNvPicPr>
            <a:picLocks noGrp="1" noChangeAspect="1"/>
          </p:cNvPicPr>
          <p:nvPr>
            <p:ph type="pic" sz="quarter" idx="18"/>
          </p:nvPr>
        </p:nvPicPr>
        <p:blipFill rotWithShape="1">
          <a:blip r:embed="rId2" cstate="print">
            <a:extLst>
              <a:ext uri="{28A0092B-C50C-407E-A947-70E740481C1C}">
                <a14:useLocalDpi xmlns:a14="http://schemas.microsoft.com/office/drawing/2010/main"/>
              </a:ext>
            </a:extLst>
          </a:blip>
          <a:srcRect b="-70"/>
          <a:stretch/>
        </p:blipFill>
        <p:spPr>
          <a:xfrm flipH="1">
            <a:off x="6325641" y="4724"/>
            <a:ext cx="5850251" cy="6782936"/>
          </a:xfrm>
        </p:spPr>
      </p:pic>
      <p:sp>
        <p:nvSpPr>
          <p:cNvPr id="4" name="Text Placeholder 3">
            <a:extLst>
              <a:ext uri="{FF2B5EF4-FFF2-40B4-BE49-F238E27FC236}">
                <a16:creationId xmlns:a16="http://schemas.microsoft.com/office/drawing/2014/main" id="{D8CBEF47-C5F9-3E46-ADFA-A9A9CF94A952}"/>
              </a:ext>
            </a:extLst>
          </p:cNvPr>
          <p:cNvSpPr>
            <a:spLocks noGrp="1"/>
          </p:cNvSpPr>
          <p:nvPr>
            <p:ph type="body" sz="quarter" idx="16"/>
          </p:nvPr>
        </p:nvSpPr>
        <p:spPr/>
        <p:txBody>
          <a:bodyPr/>
          <a:lstStyle/>
          <a:p>
            <a:pPr algn="l"/>
            <a:r>
              <a:rPr lang="en-US" dirty="0"/>
              <a:t>FEAR OF FAILURE</a:t>
            </a:r>
            <a:endParaRPr lang="en-IE" dirty="0"/>
          </a:p>
        </p:txBody>
      </p:sp>
      <p:sp>
        <p:nvSpPr>
          <p:cNvPr id="5" name="Text Placeholder 4">
            <a:extLst>
              <a:ext uri="{FF2B5EF4-FFF2-40B4-BE49-F238E27FC236}">
                <a16:creationId xmlns:a16="http://schemas.microsoft.com/office/drawing/2014/main" id="{9C50824A-3622-CD48-8CB2-6F70740888EF}"/>
              </a:ext>
            </a:extLst>
          </p:cNvPr>
          <p:cNvSpPr>
            <a:spLocks noGrp="1"/>
          </p:cNvSpPr>
          <p:nvPr>
            <p:ph type="body" sz="quarter" idx="17"/>
          </p:nvPr>
        </p:nvSpPr>
        <p:spPr>
          <a:xfrm>
            <a:off x="823804" y="2761487"/>
            <a:ext cx="4754036" cy="3235283"/>
          </a:xfrm>
        </p:spPr>
        <p:txBody>
          <a:bodyPr/>
          <a:lstStyle/>
          <a:p>
            <a:pPr algn="l"/>
            <a:r>
              <a:rPr lang="en-IE" sz="3600" i="1" dirty="0"/>
              <a:t>The fear of failing can be immobilizing – it can cause us to do nothing, and therefore resist moving forward. </a:t>
            </a:r>
            <a:endParaRPr lang="en-US" sz="3600" i="1" dirty="0"/>
          </a:p>
        </p:txBody>
      </p:sp>
    </p:spTree>
    <p:extLst>
      <p:ext uri="{BB962C8B-B14F-4D97-AF65-F5344CB8AC3E}">
        <p14:creationId xmlns:p14="http://schemas.microsoft.com/office/powerpoint/2010/main" val="220078668"/>
      </p:ext>
    </p:extLst>
  </p:cSld>
  <p:clrMapOvr>
    <a:masterClrMapping/>
  </p:clrMapOvr>
  <mc:AlternateContent xmlns:mc="http://schemas.openxmlformats.org/markup-compatibility/2006">
    <mc:Choice xmlns:p14="http://schemas.microsoft.com/office/powerpoint/2010/main" Requires="p14">
      <p:transition spd="slow" p14:dur="2000" advTm="8783"/>
    </mc:Choice>
    <mc:Fallback>
      <p:transition spd="slow" advTm="8783"/>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175359" y="623725"/>
            <a:ext cx="5535569" cy="697353"/>
          </a:xfrm>
        </p:spPr>
        <p:txBody>
          <a:bodyPr>
            <a:noAutofit/>
          </a:bodyPr>
          <a:lstStyle/>
          <a:p>
            <a:r>
              <a:rPr lang="en-IE" dirty="0"/>
              <a:t>WHAT DOES A FEAR OF FAILURE LOOK LIKE ?   </a:t>
            </a:r>
          </a:p>
        </p:txBody>
      </p:sp>
      <p:sp>
        <p:nvSpPr>
          <p:cNvPr id="7" name="Text Placeholder 6"/>
          <p:cNvSpPr>
            <a:spLocks noGrp="1"/>
          </p:cNvSpPr>
          <p:nvPr>
            <p:ph type="body" sz="quarter" idx="15"/>
          </p:nvPr>
        </p:nvSpPr>
        <p:spPr>
          <a:xfrm>
            <a:off x="4175359" y="2128494"/>
            <a:ext cx="7393711" cy="3960000"/>
          </a:xfrm>
        </p:spPr>
        <p:txBody>
          <a:bodyPr/>
          <a:lstStyle/>
          <a:p>
            <a:pPr lvl="0"/>
            <a:r>
              <a:rPr lang="en-IE" dirty="0"/>
              <a:t>According to </a:t>
            </a:r>
            <a:r>
              <a:rPr lang="en-IE" dirty="0" err="1"/>
              <a:t>Mindtools.com</a:t>
            </a:r>
            <a:r>
              <a:rPr lang="en-IE" dirty="0"/>
              <a:t>… </a:t>
            </a:r>
          </a:p>
          <a:p>
            <a:pPr marL="342900" lvl="0" indent="-342900">
              <a:buClr>
                <a:srgbClr val="EE7123"/>
              </a:buClr>
              <a:buFont typeface="Arial" panose="020B0604020202020204" pitchFamily="34" charset="0"/>
              <a:buChar char="•"/>
            </a:pPr>
            <a:r>
              <a:rPr lang="en-IE" dirty="0"/>
              <a:t>A reluctance to try new things or get involved in challenging projects. </a:t>
            </a:r>
          </a:p>
          <a:p>
            <a:pPr marL="342900" lvl="0" indent="-342900">
              <a:buClr>
                <a:srgbClr val="EE7123"/>
              </a:buClr>
              <a:buFont typeface="Arial" panose="020B0604020202020204" pitchFamily="34" charset="0"/>
              <a:buChar char="•"/>
            </a:pPr>
            <a:r>
              <a:rPr lang="en-IE" dirty="0"/>
              <a:t>Self-sabotage  – for example, procrastination, excessive anxiety , or a failure to follow through with goals.</a:t>
            </a:r>
          </a:p>
          <a:p>
            <a:pPr marL="342900" lvl="0" indent="-342900">
              <a:buClr>
                <a:srgbClr val="EE7123"/>
              </a:buClr>
              <a:buFont typeface="Arial" panose="020B0604020202020204" pitchFamily="34" charset="0"/>
              <a:buChar char="•"/>
            </a:pPr>
            <a:r>
              <a:rPr lang="en-IE" dirty="0"/>
              <a:t>Low self-esteem or self-confidence  – commonly using negative statements such as "I'll never …….“</a:t>
            </a:r>
          </a:p>
          <a:p>
            <a:pPr marL="342900" lvl="0" indent="-342900">
              <a:buClr>
                <a:srgbClr val="EE7123"/>
              </a:buClr>
              <a:buFont typeface="Arial" panose="020B0604020202020204" pitchFamily="34" charset="0"/>
              <a:buChar char="•"/>
            </a:pPr>
            <a:r>
              <a:rPr lang="en-IE" dirty="0"/>
              <a:t>Perfectionism  – A willingness to try only those things that you know you'll finish perfectly and successfully.</a:t>
            </a:r>
          </a:p>
        </p:txBody>
      </p:sp>
      <p:pic>
        <p:nvPicPr>
          <p:cNvPr id="4" name="Picture 3" descr="A person posing for the camera&#10;&#10;Description automatically generated">
            <a:extLst>
              <a:ext uri="{FF2B5EF4-FFF2-40B4-BE49-F238E27FC236}">
                <a16:creationId xmlns:a16="http://schemas.microsoft.com/office/drawing/2014/main" id="{8E086724-9374-4480-8AB4-C4B87DF06AC3}"/>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0" y="3842657"/>
            <a:ext cx="3681697" cy="3001073"/>
          </a:xfrm>
          <a:prstGeom prst="rect">
            <a:avLst/>
          </a:prstGeom>
        </p:spPr>
      </p:pic>
    </p:spTree>
    <p:extLst>
      <p:ext uri="{BB962C8B-B14F-4D97-AF65-F5344CB8AC3E}">
        <p14:creationId xmlns:p14="http://schemas.microsoft.com/office/powerpoint/2010/main" val="1681892870"/>
      </p:ext>
    </p:extLst>
  </p:cSld>
  <p:clrMapOvr>
    <a:masterClrMapping/>
  </p:clrMapOvr>
  <mc:AlternateContent xmlns:mc="http://schemas.openxmlformats.org/markup-compatibility/2006">
    <mc:Choice xmlns:p14="http://schemas.microsoft.com/office/powerpoint/2010/main" Requires="p14">
      <p:transition spd="slow" p14:dur="2000" advTm="19560"/>
    </mc:Choice>
    <mc:Fallback>
      <p:transition spd="slow" advTm="1956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noAutofit/>
          </a:bodyPr>
          <a:lstStyle/>
          <a:p>
            <a:r>
              <a:rPr lang="en-US" dirty="0"/>
              <a:t>SOLUTIONS TO THE </a:t>
            </a:r>
            <a:r>
              <a:rPr lang="en-US" b="1" dirty="0"/>
              <a:t>FEAR OF FAIILURE </a:t>
            </a:r>
            <a:endParaRPr lang="en-IE" dirty="0"/>
          </a:p>
        </p:txBody>
      </p:sp>
      <p:sp>
        <p:nvSpPr>
          <p:cNvPr id="7" name="Text Placeholder 6"/>
          <p:cNvSpPr>
            <a:spLocks noGrp="1"/>
          </p:cNvSpPr>
          <p:nvPr>
            <p:ph type="body" sz="quarter" idx="15"/>
          </p:nvPr>
        </p:nvSpPr>
        <p:spPr>
          <a:xfrm>
            <a:off x="3474720" y="961864"/>
            <a:ext cx="8270838" cy="5077098"/>
          </a:xfrm>
        </p:spPr>
        <p:txBody>
          <a:bodyPr/>
          <a:lstStyle/>
          <a:p>
            <a:pPr marL="457200" lvl="0" indent="-457200" algn="just">
              <a:buFont typeface="+mj-lt"/>
              <a:buAutoNum type="arabicPeriod"/>
            </a:pPr>
            <a:r>
              <a:rPr lang="en-IE" b="1" dirty="0">
                <a:solidFill>
                  <a:srgbClr val="CE1779"/>
                </a:solidFill>
              </a:rPr>
              <a:t>Analyse all potential outcomes</a:t>
            </a:r>
            <a:r>
              <a:rPr lang="en-IE" dirty="0">
                <a:solidFill>
                  <a:srgbClr val="CE1779"/>
                </a:solidFill>
              </a:rPr>
              <a:t>  </a:t>
            </a:r>
            <a:r>
              <a:rPr lang="en-IE" dirty="0"/>
              <a:t>- Many people experience fear of failure because they fear the unknown. </a:t>
            </a:r>
          </a:p>
          <a:p>
            <a:pPr lvl="0" algn="just"/>
            <a:r>
              <a:rPr lang="en-IE" dirty="0"/>
              <a:t>Remove that fear by considering all of the potential outcomes of your decision. Use tools to teach you how to map possible outcomes visually.</a:t>
            </a:r>
          </a:p>
          <a:p>
            <a:pPr marL="457200" lvl="0" indent="-457200" algn="just">
              <a:buFont typeface="+mj-lt"/>
              <a:buAutoNum type="arabicPeriod"/>
            </a:pPr>
            <a:endParaRPr lang="en-IE" dirty="0"/>
          </a:p>
          <a:p>
            <a:pPr lvl="0" algn="just"/>
            <a:r>
              <a:rPr lang="en-IE" b="1" dirty="0">
                <a:solidFill>
                  <a:srgbClr val="CE1779"/>
                </a:solidFill>
              </a:rPr>
              <a:t>2. Look at the worse-case scenario</a:t>
            </a:r>
            <a:r>
              <a:rPr lang="en-IE" dirty="0">
                <a:solidFill>
                  <a:srgbClr val="CE1779"/>
                </a:solidFill>
              </a:rPr>
              <a:t> </a:t>
            </a:r>
            <a:r>
              <a:rPr lang="en-IE" dirty="0"/>
              <a:t>- In many cases, however, this worst case may actually not be that bad, and recognizing this can help.  </a:t>
            </a:r>
          </a:p>
          <a:p>
            <a:pPr lvl="0" algn="just"/>
            <a:r>
              <a:rPr lang="en-IE" i="1" dirty="0"/>
              <a:t>(See Module 4 for the tools you need to fully assess all financial scenarios in taking on your first employee!)</a:t>
            </a:r>
          </a:p>
          <a:p>
            <a:pPr lvl="0" algn="just"/>
            <a:endParaRPr lang="en-IE" dirty="0"/>
          </a:p>
        </p:txBody>
      </p:sp>
    </p:spTree>
    <p:extLst>
      <p:ext uri="{BB962C8B-B14F-4D97-AF65-F5344CB8AC3E}">
        <p14:creationId xmlns:p14="http://schemas.microsoft.com/office/powerpoint/2010/main" val="1304051791"/>
      </p:ext>
    </p:extLst>
  </p:cSld>
  <p:clrMapOvr>
    <a:masterClrMapping/>
  </p:clrMapOvr>
  <mc:AlternateContent xmlns:mc="http://schemas.openxmlformats.org/markup-compatibility/2006">
    <mc:Choice xmlns:p14="http://schemas.microsoft.com/office/powerpoint/2010/main" Requires="p14">
      <p:transition spd="slow" p14:dur="2000" advTm="26759"/>
    </mc:Choice>
    <mc:Fallback>
      <p:transition spd="slow" advTm="26759"/>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74">
            <a:extLst>
              <a:ext uri="{FF2B5EF4-FFF2-40B4-BE49-F238E27FC236}">
                <a16:creationId xmlns:a16="http://schemas.microsoft.com/office/drawing/2014/main" id="{04F68262-9675-DD40-98DC-FBD05C7A3D35}"/>
              </a:ext>
            </a:extLst>
          </p:cNvPr>
          <p:cNvSpPr txBox="1">
            <a:spLocks/>
          </p:cNvSpPr>
          <p:nvPr/>
        </p:nvSpPr>
        <p:spPr>
          <a:xfrm>
            <a:off x="1632467" y="2067031"/>
            <a:ext cx="5508562" cy="796579"/>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Introduction – Why now might be the right time?</a:t>
            </a:r>
            <a:endParaRPr lang="en-IE" sz="2400" dirty="0">
              <a:solidFill>
                <a:srgbClr val="6D6E6C"/>
              </a:solidFill>
            </a:endParaRPr>
          </a:p>
        </p:txBody>
      </p:sp>
      <p:sp>
        <p:nvSpPr>
          <p:cNvPr id="16" name="Triangle 15">
            <a:extLst>
              <a:ext uri="{FF2B5EF4-FFF2-40B4-BE49-F238E27FC236}">
                <a16:creationId xmlns:a16="http://schemas.microsoft.com/office/drawing/2014/main" id="{6BFA50FA-D586-FE4B-B146-40BBFBD191BE}"/>
              </a:ext>
            </a:extLst>
          </p:cNvPr>
          <p:cNvSpPr/>
          <p:nvPr/>
        </p:nvSpPr>
        <p:spPr>
          <a:xfrm rot="5400000">
            <a:off x="877584" y="1912958"/>
            <a:ext cx="796578" cy="686705"/>
          </a:xfrm>
          <a:prstGeom prst="triangle">
            <a:avLst/>
          </a:prstGeom>
          <a:solidFill>
            <a:srgbClr val="2E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E7123"/>
              </a:solidFill>
            </a:endParaRPr>
          </a:p>
        </p:txBody>
      </p:sp>
      <p:sp>
        <p:nvSpPr>
          <p:cNvPr id="17" name="Text Placeholder 74">
            <a:extLst>
              <a:ext uri="{FF2B5EF4-FFF2-40B4-BE49-F238E27FC236}">
                <a16:creationId xmlns:a16="http://schemas.microsoft.com/office/drawing/2014/main" id="{182174CE-3AF8-5243-9479-BD93B48A5F01}"/>
              </a:ext>
            </a:extLst>
          </p:cNvPr>
          <p:cNvSpPr txBox="1">
            <a:spLocks/>
          </p:cNvSpPr>
          <p:nvPr/>
        </p:nvSpPr>
        <p:spPr>
          <a:xfrm>
            <a:off x="1664465" y="3053939"/>
            <a:ext cx="3656284" cy="569893"/>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Are You Ready?</a:t>
            </a:r>
            <a:endParaRPr lang="en-IE" sz="2400" dirty="0">
              <a:solidFill>
                <a:srgbClr val="6D6E6C"/>
              </a:solidFill>
            </a:endParaRPr>
          </a:p>
        </p:txBody>
      </p:sp>
      <p:sp>
        <p:nvSpPr>
          <p:cNvPr id="18" name="Triangle 17">
            <a:extLst>
              <a:ext uri="{FF2B5EF4-FFF2-40B4-BE49-F238E27FC236}">
                <a16:creationId xmlns:a16="http://schemas.microsoft.com/office/drawing/2014/main" id="{59DE43AB-619E-A84A-BF13-C7F7231F457A}"/>
              </a:ext>
            </a:extLst>
          </p:cNvPr>
          <p:cNvSpPr/>
          <p:nvPr/>
        </p:nvSpPr>
        <p:spPr>
          <a:xfrm rot="5400000">
            <a:off x="890825" y="2882191"/>
            <a:ext cx="796578" cy="686705"/>
          </a:xfrm>
          <a:prstGeom prst="triangle">
            <a:avLst/>
          </a:prstGeom>
          <a:solidFill>
            <a:srgbClr val="CE177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 Placeholder 74">
            <a:extLst>
              <a:ext uri="{FF2B5EF4-FFF2-40B4-BE49-F238E27FC236}">
                <a16:creationId xmlns:a16="http://schemas.microsoft.com/office/drawing/2014/main" id="{3E5D0AA7-22D7-F144-ACEB-FF454A34D328}"/>
              </a:ext>
            </a:extLst>
          </p:cNvPr>
          <p:cNvSpPr txBox="1">
            <a:spLocks/>
          </p:cNvSpPr>
          <p:nvPr/>
        </p:nvSpPr>
        <p:spPr>
          <a:xfrm>
            <a:off x="1647252" y="3993288"/>
            <a:ext cx="6779941"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2400" dirty="0">
                <a:solidFill>
                  <a:srgbClr val="6D6E6C"/>
                </a:solidFill>
              </a:rPr>
              <a:t>Can You Afford To Take On A First Employee?  </a:t>
            </a:r>
            <a:endParaRPr lang="en-IE" sz="2400" dirty="0">
              <a:solidFill>
                <a:srgbClr val="6D6E6C"/>
              </a:solidFill>
            </a:endParaRPr>
          </a:p>
        </p:txBody>
      </p:sp>
      <p:sp>
        <p:nvSpPr>
          <p:cNvPr id="20" name="Triangle 19">
            <a:extLst>
              <a:ext uri="{FF2B5EF4-FFF2-40B4-BE49-F238E27FC236}">
                <a16:creationId xmlns:a16="http://schemas.microsoft.com/office/drawing/2014/main" id="{8C19BFFB-C733-034A-8439-8455B2A8B75D}"/>
              </a:ext>
            </a:extLst>
          </p:cNvPr>
          <p:cNvSpPr/>
          <p:nvPr/>
        </p:nvSpPr>
        <p:spPr>
          <a:xfrm rot="5400000">
            <a:off x="877583" y="3912002"/>
            <a:ext cx="796578" cy="686705"/>
          </a:xfrm>
          <a:prstGeom prst="triangle">
            <a:avLst/>
          </a:prstGeom>
          <a:solidFill>
            <a:srgbClr val="EE712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123"/>
              </a:solidFill>
            </a:endParaRPr>
          </a:p>
        </p:txBody>
      </p:sp>
      <p:cxnSp>
        <p:nvCxnSpPr>
          <p:cNvPr id="21" name="Straight Connector 20">
            <a:extLst>
              <a:ext uri="{FF2B5EF4-FFF2-40B4-BE49-F238E27FC236}">
                <a16:creationId xmlns:a16="http://schemas.microsoft.com/office/drawing/2014/main" id="{7CE2C194-3194-874C-94A7-A9848E31FB8E}"/>
              </a:ext>
            </a:extLst>
          </p:cNvPr>
          <p:cNvCxnSpPr>
            <a:cxnSpLocks/>
          </p:cNvCxnSpPr>
          <p:nvPr/>
        </p:nvCxnSpPr>
        <p:spPr>
          <a:xfrm>
            <a:off x="-1" y="2272187"/>
            <a:ext cx="945762" cy="0"/>
          </a:xfrm>
          <a:prstGeom prst="line">
            <a:avLst/>
          </a:prstGeom>
          <a:ln>
            <a:solidFill>
              <a:srgbClr val="2E95D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6DA9547-B32A-B34B-A190-F3C5D78445DA}"/>
              </a:ext>
            </a:extLst>
          </p:cNvPr>
          <p:cNvCxnSpPr>
            <a:cxnSpLocks/>
          </p:cNvCxnSpPr>
          <p:nvPr/>
        </p:nvCxnSpPr>
        <p:spPr>
          <a:xfrm>
            <a:off x="-1" y="3220344"/>
            <a:ext cx="945762" cy="0"/>
          </a:xfrm>
          <a:prstGeom prst="line">
            <a:avLst/>
          </a:prstGeom>
          <a:ln>
            <a:solidFill>
              <a:srgbClr val="CE177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6981623-1A22-7B4B-9A85-AA27C7CC9F29}"/>
              </a:ext>
            </a:extLst>
          </p:cNvPr>
          <p:cNvCxnSpPr>
            <a:cxnSpLocks/>
          </p:cNvCxnSpPr>
          <p:nvPr/>
        </p:nvCxnSpPr>
        <p:spPr>
          <a:xfrm>
            <a:off x="-1" y="4209086"/>
            <a:ext cx="932520" cy="0"/>
          </a:xfrm>
          <a:prstGeom prst="line">
            <a:avLst/>
          </a:prstGeom>
          <a:ln>
            <a:solidFill>
              <a:srgbClr val="EE7123"/>
            </a:solidFill>
          </a:ln>
        </p:spPr>
        <p:style>
          <a:lnRef idx="1">
            <a:schemeClr val="accent1"/>
          </a:lnRef>
          <a:fillRef idx="0">
            <a:schemeClr val="accent1"/>
          </a:fillRef>
          <a:effectRef idx="0">
            <a:schemeClr val="accent1"/>
          </a:effectRef>
          <a:fontRef idx="minor">
            <a:schemeClr val="tx1"/>
          </a:fontRef>
        </p:style>
      </p:cxnSp>
      <p:sp>
        <p:nvSpPr>
          <p:cNvPr id="24" name="Text Placeholder 74">
            <a:extLst>
              <a:ext uri="{FF2B5EF4-FFF2-40B4-BE49-F238E27FC236}">
                <a16:creationId xmlns:a16="http://schemas.microsoft.com/office/drawing/2014/main" id="{567BC736-3D4C-2045-B96C-4FF7417E757A}"/>
              </a:ext>
            </a:extLst>
          </p:cNvPr>
          <p:cNvSpPr txBox="1">
            <a:spLocks/>
          </p:cNvSpPr>
          <p:nvPr/>
        </p:nvSpPr>
        <p:spPr>
          <a:xfrm>
            <a:off x="902612" y="2076258"/>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1.1</a:t>
            </a:r>
            <a:endParaRPr lang="en-IE" sz="1800" dirty="0">
              <a:solidFill>
                <a:schemeClr val="bg1"/>
              </a:solidFill>
            </a:endParaRPr>
          </a:p>
        </p:txBody>
      </p:sp>
      <p:sp>
        <p:nvSpPr>
          <p:cNvPr id="25" name="Text Placeholder 74">
            <a:extLst>
              <a:ext uri="{FF2B5EF4-FFF2-40B4-BE49-F238E27FC236}">
                <a16:creationId xmlns:a16="http://schemas.microsoft.com/office/drawing/2014/main" id="{DC9C93F8-E940-2C46-9404-E4D271F31613}"/>
              </a:ext>
            </a:extLst>
          </p:cNvPr>
          <p:cNvSpPr txBox="1">
            <a:spLocks/>
          </p:cNvSpPr>
          <p:nvPr/>
        </p:nvSpPr>
        <p:spPr>
          <a:xfrm>
            <a:off x="913763" y="3058873"/>
            <a:ext cx="3656284" cy="251684"/>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1.2</a:t>
            </a:r>
            <a:endParaRPr lang="en-IE" sz="1800" dirty="0">
              <a:solidFill>
                <a:schemeClr val="bg1"/>
              </a:solidFill>
            </a:endParaRPr>
          </a:p>
        </p:txBody>
      </p:sp>
      <p:sp>
        <p:nvSpPr>
          <p:cNvPr id="26" name="Text Placeholder 74">
            <a:extLst>
              <a:ext uri="{FF2B5EF4-FFF2-40B4-BE49-F238E27FC236}">
                <a16:creationId xmlns:a16="http://schemas.microsoft.com/office/drawing/2014/main" id="{044D33A0-E646-1D48-8B18-EF4C251C1CF6}"/>
              </a:ext>
            </a:extLst>
          </p:cNvPr>
          <p:cNvSpPr txBox="1">
            <a:spLocks/>
          </p:cNvSpPr>
          <p:nvPr/>
        </p:nvSpPr>
        <p:spPr>
          <a:xfrm>
            <a:off x="904492" y="4074943"/>
            <a:ext cx="5300546" cy="524132"/>
          </a:xfrm>
          <a:prstGeom prst="rect">
            <a:avLst/>
          </a:prstGeom>
        </p:spPr>
        <p:txBody>
          <a:bodyPr>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j-lt"/>
                <a:ea typeface="+mn-ea"/>
                <a:cs typeface="+mn-cs"/>
              </a:defRPr>
            </a:lvl1pPr>
            <a:lvl2pPr marL="4572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1113" lvl="1"/>
            <a:r>
              <a:rPr lang="en-US" sz="1800" dirty="0">
                <a:solidFill>
                  <a:schemeClr val="bg1"/>
                </a:solidFill>
              </a:rPr>
              <a:t>1.3</a:t>
            </a:r>
            <a:endParaRPr lang="en-IE" sz="1800" dirty="0">
              <a:solidFill>
                <a:schemeClr val="bg1"/>
              </a:solidFill>
            </a:endParaRPr>
          </a:p>
        </p:txBody>
      </p:sp>
      <p:sp>
        <p:nvSpPr>
          <p:cNvPr id="28" name="Text Placeholder 9">
            <a:extLst>
              <a:ext uri="{FF2B5EF4-FFF2-40B4-BE49-F238E27FC236}">
                <a16:creationId xmlns:a16="http://schemas.microsoft.com/office/drawing/2014/main" id="{0D51B58D-4E0D-C944-A8C8-AC3E9AA3DE5F}"/>
              </a:ext>
            </a:extLst>
          </p:cNvPr>
          <p:cNvSpPr txBox="1">
            <a:spLocks/>
          </p:cNvSpPr>
          <p:nvPr/>
        </p:nvSpPr>
        <p:spPr>
          <a:xfrm>
            <a:off x="7633105" y="1778372"/>
            <a:ext cx="4354050" cy="1650628"/>
          </a:xfrm>
          <a:prstGeom prst="rect">
            <a:avLst/>
          </a:prstGeom>
        </p:spPr>
        <p:txBody>
          <a:bodyPr>
            <a:normAutofit lnSpcReduction="10000"/>
          </a:bodyPr>
          <a:lstStyle>
            <a:lvl1pPr marL="0" indent="0" algn="l" defTabSz="914400" rtl="0" eaLnBrk="1" latinLnBrk="0" hangingPunct="1">
              <a:lnSpc>
                <a:spcPct val="90000"/>
              </a:lnSpc>
              <a:spcBef>
                <a:spcPts val="1000"/>
              </a:spcBef>
              <a:buFont typeface="Arial"/>
              <a:buNone/>
              <a:defRPr sz="3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800" b="1" dirty="0">
                <a:solidFill>
                  <a:schemeClr val="bg1"/>
                </a:solidFill>
              </a:rPr>
              <a:t>MODULE 1:</a:t>
            </a:r>
            <a:endParaRPr lang="en-US" b="1" dirty="0">
              <a:solidFill>
                <a:schemeClr val="bg1"/>
              </a:solidFill>
            </a:endParaRPr>
          </a:p>
          <a:p>
            <a:pPr algn="r">
              <a:lnSpc>
                <a:spcPct val="100000"/>
              </a:lnSpc>
            </a:pPr>
            <a:endParaRPr lang="en-US" sz="300" b="1" dirty="0">
              <a:solidFill>
                <a:schemeClr val="bg1"/>
              </a:solidFill>
            </a:endParaRPr>
          </a:p>
          <a:p>
            <a:pPr algn="r">
              <a:lnSpc>
                <a:spcPct val="100000"/>
              </a:lnSpc>
              <a:spcBef>
                <a:spcPts val="0"/>
              </a:spcBef>
            </a:pPr>
            <a:r>
              <a:rPr lang="en-US" dirty="0">
                <a:solidFill>
                  <a:schemeClr val="bg1"/>
                </a:solidFill>
              </a:rPr>
              <a:t>WHEN THE </a:t>
            </a:r>
          </a:p>
          <a:p>
            <a:pPr algn="r">
              <a:lnSpc>
                <a:spcPct val="100000"/>
              </a:lnSpc>
              <a:spcBef>
                <a:spcPts val="0"/>
              </a:spcBef>
            </a:pPr>
            <a:r>
              <a:rPr lang="en-US" dirty="0">
                <a:solidFill>
                  <a:schemeClr val="bg1"/>
                </a:solidFill>
              </a:rPr>
              <a:t>TIME IS RIGHT</a:t>
            </a:r>
            <a:endParaRPr lang="en-IE" dirty="0">
              <a:solidFill>
                <a:schemeClr val="bg1"/>
              </a:solidFill>
            </a:endParaRPr>
          </a:p>
          <a:p>
            <a:pPr algn="r"/>
            <a:endParaRPr lang="en-US" dirty="0">
              <a:solidFill>
                <a:schemeClr val="bg1"/>
              </a:solidFill>
            </a:endParaRPr>
          </a:p>
        </p:txBody>
      </p:sp>
      <p:sp>
        <p:nvSpPr>
          <p:cNvPr id="2" name="Rectangle 1">
            <a:extLst>
              <a:ext uri="{FF2B5EF4-FFF2-40B4-BE49-F238E27FC236}">
                <a16:creationId xmlns:a16="http://schemas.microsoft.com/office/drawing/2014/main" id="{FCF07898-1BA0-4A9A-A75E-E7BA8E9A1180}"/>
              </a:ext>
            </a:extLst>
          </p:cNvPr>
          <p:cNvSpPr/>
          <p:nvPr/>
        </p:nvSpPr>
        <p:spPr>
          <a:xfrm>
            <a:off x="822960" y="5116591"/>
            <a:ext cx="9306560" cy="830997"/>
          </a:xfrm>
          <a:prstGeom prst="rect">
            <a:avLst/>
          </a:prstGeom>
        </p:spPr>
        <p:txBody>
          <a:bodyPr wrap="square">
            <a:spAutoFit/>
          </a:bodyPr>
          <a:lstStyle/>
          <a:p>
            <a:r>
              <a:rPr lang="en-US" sz="1600" dirty="0">
                <a:latin typeface="MVWVBI+Helvetica"/>
              </a:rPr>
              <a:t>This project has been funded with support from the European Commission. This publication reflects the views only of the author, and the Commission cannot be held responsible for any use, which may be made of the information contained therein. Project number: 2018-1-UK01-KA202-048089</a:t>
            </a:r>
            <a:r>
              <a:rPr lang="en-IE" sz="1600" b="1" dirty="0"/>
              <a:t> </a:t>
            </a:r>
            <a:endParaRPr lang="en-IE" sz="1600" dirty="0"/>
          </a:p>
        </p:txBody>
      </p:sp>
    </p:spTree>
    <p:extLst>
      <p:ext uri="{BB962C8B-B14F-4D97-AF65-F5344CB8AC3E}">
        <p14:creationId xmlns:p14="http://schemas.microsoft.com/office/powerpoint/2010/main" val="1271467590"/>
      </p:ext>
    </p:extLst>
  </p:cSld>
  <p:clrMapOvr>
    <a:masterClrMapping/>
  </p:clrMapOvr>
  <mc:AlternateContent xmlns:mc="http://schemas.openxmlformats.org/markup-compatibility/2006">
    <mc:Choice xmlns:p14="http://schemas.microsoft.com/office/powerpoint/2010/main" Requires="p14">
      <p:transition spd="slow" p14:dur="2000" advTm="10807"/>
    </mc:Choice>
    <mc:Fallback>
      <p:transition spd="slow" advTm="10807"/>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noAutofit/>
          </a:bodyPr>
          <a:lstStyle/>
          <a:p>
            <a:r>
              <a:rPr lang="en-US" dirty="0"/>
              <a:t>SOLUTIONS TO THE </a:t>
            </a:r>
            <a:r>
              <a:rPr lang="en-US" b="1" dirty="0"/>
              <a:t>FEAR OF FAIILURE </a:t>
            </a:r>
            <a:endParaRPr lang="en-IE" dirty="0"/>
          </a:p>
        </p:txBody>
      </p:sp>
      <p:sp>
        <p:nvSpPr>
          <p:cNvPr id="7" name="Text Placeholder 6"/>
          <p:cNvSpPr>
            <a:spLocks noGrp="1"/>
          </p:cNvSpPr>
          <p:nvPr>
            <p:ph type="body" sz="quarter" idx="15"/>
          </p:nvPr>
        </p:nvSpPr>
        <p:spPr>
          <a:xfrm>
            <a:off x="3474720" y="537318"/>
            <a:ext cx="8270838" cy="5077098"/>
          </a:xfrm>
        </p:spPr>
        <p:txBody>
          <a:bodyPr/>
          <a:lstStyle/>
          <a:p>
            <a:pPr marL="457200" lvl="0" indent="-457200" algn="just">
              <a:buFont typeface="+mj-lt"/>
              <a:buAutoNum type="arabicPeriod" startAt="3"/>
            </a:pPr>
            <a:r>
              <a:rPr lang="en-IE" b="1" dirty="0">
                <a:solidFill>
                  <a:srgbClr val="CE1779"/>
                </a:solidFill>
              </a:rPr>
              <a:t>Learn to think more positively</a:t>
            </a:r>
            <a:r>
              <a:rPr lang="en-IE" dirty="0">
                <a:solidFill>
                  <a:srgbClr val="CE1779"/>
                </a:solidFill>
              </a:rPr>
              <a:t> </a:t>
            </a:r>
            <a:r>
              <a:rPr lang="en-IE" dirty="0"/>
              <a:t>- Positive thinking is an incredibly powerful way to build self-confidence and neutralize self-sabotage – see Module 6.   </a:t>
            </a:r>
            <a:r>
              <a:rPr lang="en-US" dirty="0"/>
              <a:t>Personal empowerment is about looking at who you are and becoming more aware of yourself as a unique individual. It involves developing the confidence and strength to set realistic goals and fulfil your potential. </a:t>
            </a:r>
            <a:r>
              <a:rPr lang="en-IE" dirty="0"/>
              <a:t>Confidence is a state of mind. Positive thinking, practice, training, knowledge and talking to other people are all useful ways to help improve or boost your confidence levels.   Confidence comes from feelings of well-being, acceptance of body and mind (self-esteem) and belief in your own ability, skills and experience.</a:t>
            </a:r>
          </a:p>
          <a:p>
            <a:pPr marL="457200" lvl="0" indent="-457200" algn="just">
              <a:buFont typeface="+mj-lt"/>
              <a:buAutoNum type="arabicPeriod" startAt="3"/>
            </a:pPr>
            <a:endParaRPr lang="en-IE" dirty="0"/>
          </a:p>
          <a:p>
            <a:pPr marL="457200" lvl="0" indent="-457200" algn="just">
              <a:buFont typeface="+mj-lt"/>
              <a:buAutoNum type="arabicPeriod" startAt="3"/>
            </a:pPr>
            <a:r>
              <a:rPr lang="en-IE" b="1" dirty="0">
                <a:solidFill>
                  <a:srgbClr val="CE1779"/>
                </a:solidFill>
              </a:rPr>
              <a:t>Have a contingency plan </a:t>
            </a:r>
            <a:r>
              <a:rPr lang="en-IE" dirty="0"/>
              <a:t>- If you're afraid of failing at something, having a "Plan B" in place can help you feel more confident about moving forward.</a:t>
            </a:r>
          </a:p>
        </p:txBody>
      </p:sp>
    </p:spTree>
    <p:extLst>
      <p:ext uri="{BB962C8B-B14F-4D97-AF65-F5344CB8AC3E}">
        <p14:creationId xmlns:p14="http://schemas.microsoft.com/office/powerpoint/2010/main" val="2701916553"/>
      </p:ext>
    </p:extLst>
  </p:cSld>
  <p:clrMapOvr>
    <a:masterClrMapping/>
  </p:clrMapOvr>
  <mc:AlternateContent xmlns:mc="http://schemas.openxmlformats.org/markup-compatibility/2006">
    <mc:Choice xmlns:p14="http://schemas.microsoft.com/office/powerpoint/2010/main" Requires="p14">
      <p:transition spd="slow" p14:dur="2000" advTm="29775"/>
    </mc:Choice>
    <mc:Fallback>
      <p:transition spd="slow" advTm="29775"/>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person sitting at a table using a computer&#10;&#10;Description automatically generated">
            <a:extLst>
              <a:ext uri="{FF2B5EF4-FFF2-40B4-BE49-F238E27FC236}">
                <a16:creationId xmlns:a16="http://schemas.microsoft.com/office/drawing/2014/main" id="{527D7F0F-EFB1-DB4B-AAF8-B6B790E1A0B4}"/>
              </a:ext>
            </a:extLst>
          </p:cNvPr>
          <p:cNvPicPr>
            <a:picLocks noGrp="1" noChangeAspect="1"/>
          </p:cNvPicPr>
          <p:nvPr>
            <p:ph type="pic" sz="quarter" idx="18"/>
          </p:nvPr>
        </p:nvPicPr>
        <p:blipFill>
          <a:blip r:embed="rId2" cstate="print">
            <a:extLst>
              <a:ext uri="{28A0092B-C50C-407E-A947-70E740481C1C}">
                <a14:useLocalDpi xmlns:a14="http://schemas.microsoft.com/office/drawing/2010/main"/>
              </a:ext>
            </a:extLst>
          </a:blip>
          <a:srcRect/>
          <a:stretch>
            <a:fillRect/>
          </a:stretch>
        </p:blipFill>
        <p:spPr/>
      </p:pic>
      <p:sp>
        <p:nvSpPr>
          <p:cNvPr id="5" name="Text Placeholder 4"/>
          <p:cNvSpPr>
            <a:spLocks noGrp="1"/>
          </p:cNvSpPr>
          <p:nvPr>
            <p:ph type="body" sz="quarter" idx="16"/>
          </p:nvPr>
        </p:nvSpPr>
        <p:spPr>
          <a:xfrm>
            <a:off x="816856" y="475488"/>
            <a:ext cx="5279028" cy="1773936"/>
          </a:xfrm>
        </p:spPr>
        <p:txBody>
          <a:bodyPr>
            <a:normAutofit/>
          </a:bodyPr>
          <a:lstStyle/>
          <a:p>
            <a:pPr algn="l"/>
            <a:r>
              <a:rPr lang="en-US" dirty="0"/>
              <a:t>EVER BEEN CALLED A WORKAHOLIC?</a:t>
            </a:r>
            <a:endParaRPr lang="en-IE" dirty="0"/>
          </a:p>
          <a:p>
            <a:endParaRPr lang="en-US" dirty="0"/>
          </a:p>
        </p:txBody>
      </p:sp>
      <p:sp>
        <p:nvSpPr>
          <p:cNvPr id="6" name="Text Placeholder 5"/>
          <p:cNvSpPr>
            <a:spLocks noGrp="1"/>
          </p:cNvSpPr>
          <p:nvPr>
            <p:ph type="body" sz="quarter" idx="17"/>
          </p:nvPr>
        </p:nvSpPr>
        <p:spPr/>
        <p:txBody>
          <a:bodyPr/>
          <a:lstStyle/>
          <a:p>
            <a:pPr algn="l"/>
            <a:r>
              <a:rPr lang="en-IE" sz="3200" i="1" dirty="0"/>
              <a:t>Do you agree ? </a:t>
            </a:r>
          </a:p>
          <a:p>
            <a:pPr algn="l"/>
            <a:endParaRPr lang="en-IE" dirty="0"/>
          </a:p>
          <a:p>
            <a:pPr algn="l"/>
            <a:r>
              <a:rPr lang="en-IE" dirty="0"/>
              <a:t>Entrepreneurs:</a:t>
            </a:r>
          </a:p>
          <a:p>
            <a:pPr marL="342900" lvl="0" indent="-342900" algn="l">
              <a:buClr>
                <a:srgbClr val="EE7123"/>
              </a:buClr>
              <a:buFont typeface="Arial" panose="020B0604020202020204" pitchFamily="34" charset="0"/>
              <a:buChar char="•"/>
            </a:pPr>
            <a:r>
              <a:rPr lang="en-IE" dirty="0"/>
              <a:t>wake up as entrepreneurs, </a:t>
            </a:r>
          </a:p>
          <a:p>
            <a:pPr marL="342900" lvl="0" indent="-342900" algn="l">
              <a:buClr>
                <a:srgbClr val="EE7123"/>
              </a:buClr>
              <a:buFont typeface="Arial" panose="020B0604020202020204" pitchFamily="34" charset="0"/>
              <a:buChar char="•"/>
            </a:pPr>
            <a:r>
              <a:rPr lang="en-IE" dirty="0"/>
              <a:t>go to work as entrepreneurs, </a:t>
            </a:r>
          </a:p>
          <a:p>
            <a:pPr marL="342900" lvl="0" indent="-342900" algn="l">
              <a:buClr>
                <a:srgbClr val="EE7123"/>
              </a:buClr>
              <a:buFont typeface="Arial" panose="020B0604020202020204" pitchFamily="34" charset="0"/>
              <a:buChar char="•"/>
            </a:pPr>
            <a:r>
              <a:rPr lang="en-IE" dirty="0"/>
              <a:t>come home as entrepreneurs and go to bed as entrepreneurs. </a:t>
            </a:r>
          </a:p>
          <a:p>
            <a:endParaRPr lang="en-US" dirty="0"/>
          </a:p>
        </p:txBody>
      </p:sp>
    </p:spTree>
    <p:extLst>
      <p:ext uri="{BB962C8B-B14F-4D97-AF65-F5344CB8AC3E}">
        <p14:creationId xmlns:p14="http://schemas.microsoft.com/office/powerpoint/2010/main" val="1719506472"/>
      </p:ext>
    </p:extLst>
  </p:cSld>
  <p:clrMapOvr>
    <a:masterClrMapping/>
  </p:clrMapOvr>
  <mc:AlternateContent xmlns:mc="http://schemas.openxmlformats.org/markup-compatibility/2006">
    <mc:Choice xmlns:p14="http://schemas.microsoft.com/office/powerpoint/2010/main" Requires="p14">
      <p:transition spd="slow" p14:dur="2000" advTm="8683"/>
    </mc:Choice>
    <mc:Fallback>
      <p:transition spd="slow" advTm="8683"/>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321147" y="4271919"/>
            <a:ext cx="3158129" cy="1734017"/>
          </a:xfrm>
        </p:spPr>
        <p:txBody>
          <a:bodyPr>
            <a:noAutofit/>
          </a:bodyPr>
          <a:lstStyle/>
          <a:p>
            <a:r>
              <a:rPr lang="en-US" dirty="0"/>
              <a:t>EVER BEEN CALLED A WORKAHOLIC?</a:t>
            </a:r>
            <a:endParaRPr lang="en-IE" dirty="0"/>
          </a:p>
        </p:txBody>
      </p:sp>
      <p:sp>
        <p:nvSpPr>
          <p:cNvPr id="2" name="Rectangle 1">
            <a:extLst>
              <a:ext uri="{FF2B5EF4-FFF2-40B4-BE49-F238E27FC236}">
                <a16:creationId xmlns:a16="http://schemas.microsoft.com/office/drawing/2014/main" id="{C68B62AE-3866-8346-9DC8-B104BA970D55}"/>
              </a:ext>
            </a:extLst>
          </p:cNvPr>
          <p:cNvSpPr/>
          <p:nvPr/>
        </p:nvSpPr>
        <p:spPr>
          <a:xfrm>
            <a:off x="3291840" y="1700784"/>
            <a:ext cx="8766449" cy="3108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5"/>
          </p:nvPr>
        </p:nvSpPr>
        <p:spPr>
          <a:xfrm>
            <a:off x="3749041" y="804672"/>
            <a:ext cx="7820030" cy="5283822"/>
          </a:xfrm>
        </p:spPr>
        <p:txBody>
          <a:bodyPr/>
          <a:lstStyle/>
          <a:p>
            <a:pPr algn="just"/>
            <a:r>
              <a:rPr lang="en-IE" dirty="0"/>
              <a:t>There is rarely a nine to five routine. Very often there is no spilt between “work life” and “home life” which often leads to overworking and sometimes leads to exhaustion and burnout. Sound familiar?  There is continued debate over whether workaholism is a positive or negative phenomenon.   </a:t>
            </a:r>
          </a:p>
          <a:p>
            <a:pPr algn="just"/>
            <a:endParaRPr lang="en-IE" sz="900" dirty="0"/>
          </a:p>
          <a:p>
            <a:pPr algn="just"/>
            <a:r>
              <a:rPr lang="en-IE" dirty="0"/>
              <a:t>Some have argued that workaholism is associated with a high level of eustress (pleasant stress) and other positive outcomes such as job and life satisfaction and high performance, and that workaholics may serve as ‘role models’ for others. </a:t>
            </a:r>
          </a:p>
          <a:p>
            <a:pPr algn="just"/>
            <a:endParaRPr lang="en-IE" sz="900" dirty="0"/>
          </a:p>
          <a:p>
            <a:pPr algn="just"/>
            <a:r>
              <a:rPr lang="en-IE" dirty="0"/>
              <a:t>Others have speculated that while workaholism may lead to positive outcomes in the short-term it can lead to negative outcomes (poor health, relationship problems) in the long-term.</a:t>
            </a:r>
          </a:p>
        </p:txBody>
      </p:sp>
    </p:spTree>
    <p:extLst>
      <p:ext uri="{BB962C8B-B14F-4D97-AF65-F5344CB8AC3E}">
        <p14:creationId xmlns:p14="http://schemas.microsoft.com/office/powerpoint/2010/main" val="2903561205"/>
      </p:ext>
    </p:extLst>
  </p:cSld>
  <p:clrMapOvr>
    <a:masterClrMapping/>
  </p:clrMapOvr>
  <mc:AlternateContent xmlns:mc="http://schemas.openxmlformats.org/markup-compatibility/2006">
    <mc:Choice xmlns:p14="http://schemas.microsoft.com/office/powerpoint/2010/main" Requires="p14">
      <p:transition spd="slow" p14:dur="2000" advTm="27780"/>
    </mc:Choice>
    <mc:Fallback>
      <p:transition spd="slow" advTm="2778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screenshot of a cell phone&#10;&#10;Description automatically generated">
            <a:hlinkClick r:id="rId2"/>
            <a:extLst>
              <a:ext uri="{FF2B5EF4-FFF2-40B4-BE49-F238E27FC236}">
                <a16:creationId xmlns:a16="http://schemas.microsoft.com/office/drawing/2014/main" id="{2829692C-FA04-0C4B-BA2F-CAC0AB6D3E35}"/>
              </a:ext>
            </a:extLst>
          </p:cNvPr>
          <p:cNvPicPr>
            <a:picLocks noGrp="1" noChangeAspect="1"/>
          </p:cNvPicPr>
          <p:nvPr>
            <p:ph type="pic" sz="quarter" idx="15"/>
          </p:nvPr>
        </p:nvPicPr>
        <p:blipFill rotWithShape="1">
          <a:blip r:embed="rId3" cstate="print">
            <a:extLst>
              <a:ext uri="{28A0092B-C50C-407E-A947-70E740481C1C}">
                <a14:useLocalDpi xmlns:a14="http://schemas.microsoft.com/office/drawing/2010/main"/>
              </a:ext>
            </a:extLst>
          </a:blip>
          <a:srcRect l="-1214"/>
          <a:stretch/>
        </p:blipFill>
        <p:spPr>
          <a:xfrm>
            <a:off x="8802435" y="1223694"/>
            <a:ext cx="3389565" cy="4033653"/>
          </a:xfrm>
        </p:spPr>
      </p:pic>
      <p:sp>
        <p:nvSpPr>
          <p:cNvPr id="7" name="Rectangle 6">
            <a:extLst>
              <a:ext uri="{FF2B5EF4-FFF2-40B4-BE49-F238E27FC236}">
                <a16:creationId xmlns:a16="http://schemas.microsoft.com/office/drawing/2014/main" id="{08EDBD90-12D0-0A41-BB71-F976E27DDD0C}"/>
              </a:ext>
            </a:extLst>
          </p:cNvPr>
          <p:cNvSpPr/>
          <p:nvPr/>
        </p:nvSpPr>
        <p:spPr>
          <a:xfrm>
            <a:off x="274321" y="1776390"/>
            <a:ext cx="7040880" cy="6010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7"/>
          </p:nvPr>
        </p:nvSpPr>
        <p:spPr>
          <a:xfrm>
            <a:off x="643223" y="877825"/>
            <a:ext cx="6671978" cy="4851472"/>
          </a:xfrm>
        </p:spPr>
        <p:txBody>
          <a:bodyPr/>
          <a:lstStyle/>
          <a:p>
            <a:r>
              <a:rPr lang="en-GB" u="sng" dirty="0">
                <a:hlinkClick r:id="rId2"/>
              </a:rPr>
              <a:t>One UK study  </a:t>
            </a:r>
            <a:r>
              <a:rPr lang="en-IE" dirty="0"/>
              <a:t>suggests that:</a:t>
            </a:r>
          </a:p>
          <a:p>
            <a:endParaRPr lang="en-IE" dirty="0"/>
          </a:p>
          <a:p>
            <a:endParaRPr lang="en-IE" dirty="0"/>
          </a:p>
          <a:p>
            <a:r>
              <a:rPr lang="en-IE" sz="3200" b="1" dirty="0">
                <a:solidFill>
                  <a:srgbClr val="CE1779"/>
                </a:solidFill>
              </a:rPr>
              <a:t>entrepreneurs work 63% more hours than the average worker</a:t>
            </a:r>
            <a:r>
              <a:rPr lang="en-IE" sz="3200" dirty="0"/>
              <a:t>. Whether this is out of fear, passion or something else, overworking can have a devastating impact on your life.  </a:t>
            </a:r>
          </a:p>
          <a:p>
            <a:endParaRPr lang="en-US" dirty="0"/>
          </a:p>
        </p:txBody>
      </p:sp>
    </p:spTree>
    <p:extLst>
      <p:ext uri="{BB962C8B-B14F-4D97-AF65-F5344CB8AC3E}">
        <p14:creationId xmlns:p14="http://schemas.microsoft.com/office/powerpoint/2010/main" val="1684896936"/>
      </p:ext>
    </p:extLst>
  </p:cSld>
  <p:clrMapOvr>
    <a:masterClrMapping/>
  </p:clrMapOvr>
  <mc:AlternateContent xmlns:mc="http://schemas.openxmlformats.org/markup-compatibility/2006">
    <mc:Choice xmlns:p14="http://schemas.microsoft.com/office/powerpoint/2010/main" Requires="p14">
      <p:transition spd="slow" p14:dur="2000" advTm="16751"/>
    </mc:Choice>
    <mc:Fallback>
      <p:transition spd="slow" advTm="16751"/>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7A54460-442F-7F48-8C8A-06D2F2E7C9F3}"/>
              </a:ext>
            </a:extLst>
          </p:cNvPr>
          <p:cNvSpPr/>
          <p:nvPr/>
        </p:nvSpPr>
        <p:spPr>
          <a:xfrm>
            <a:off x="310896" y="1665056"/>
            <a:ext cx="8503919" cy="6010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lose up of a logo&#10;&#10;Description automatically generated">
            <a:hlinkClick r:id="rId2"/>
            <a:extLst>
              <a:ext uri="{FF2B5EF4-FFF2-40B4-BE49-F238E27FC236}">
                <a16:creationId xmlns:a16="http://schemas.microsoft.com/office/drawing/2014/main" id="{26805789-4D7C-7743-A890-FA8500D6573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27660" y="2613074"/>
            <a:ext cx="6576911" cy="4244926"/>
          </a:xfrm>
          <a:prstGeom prst="rect">
            <a:avLst/>
          </a:prstGeom>
        </p:spPr>
      </p:pic>
      <p:sp>
        <p:nvSpPr>
          <p:cNvPr id="7" name="Text Placeholder 6"/>
          <p:cNvSpPr>
            <a:spLocks noGrp="1"/>
          </p:cNvSpPr>
          <p:nvPr>
            <p:ph type="body" sz="quarter" idx="13"/>
          </p:nvPr>
        </p:nvSpPr>
        <p:spPr>
          <a:xfrm>
            <a:off x="565405" y="650541"/>
            <a:ext cx="8706611" cy="6445203"/>
          </a:xfrm>
        </p:spPr>
        <p:txBody>
          <a:bodyPr>
            <a:noAutofit/>
          </a:bodyPr>
          <a:lstStyle/>
          <a:p>
            <a:r>
              <a:rPr lang="en-IE" sz="2400" dirty="0"/>
              <a:t>In the book </a:t>
            </a:r>
            <a:r>
              <a:rPr lang="en-GB" sz="2400" i="1" u="sng" dirty="0">
                <a:hlinkClick r:id="rId2"/>
              </a:rPr>
              <a:t>Chained to the Desk: A Guidebook for Workaholics, Their Partners and Children, and the Clinicians Who Treat Them</a:t>
            </a:r>
            <a:r>
              <a:rPr lang="en-IE" sz="2400" dirty="0"/>
              <a:t>, psychotherapist Bryan E. Robinson explains…</a:t>
            </a:r>
          </a:p>
        </p:txBody>
      </p:sp>
      <p:sp>
        <p:nvSpPr>
          <p:cNvPr id="11" name="Text Placeholder 6">
            <a:extLst>
              <a:ext uri="{FF2B5EF4-FFF2-40B4-BE49-F238E27FC236}">
                <a16:creationId xmlns:a16="http://schemas.microsoft.com/office/drawing/2014/main" id="{57909712-35F8-9348-860A-E18D238E0A91}"/>
              </a:ext>
            </a:extLst>
          </p:cNvPr>
          <p:cNvSpPr txBox="1">
            <a:spLocks/>
          </p:cNvSpPr>
          <p:nvPr/>
        </p:nvSpPr>
        <p:spPr>
          <a:xfrm>
            <a:off x="1151278" y="2121753"/>
            <a:ext cx="6035040" cy="644520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rgbClr val="6D6E6C"/>
                </a:solidFill>
                <a:latin typeface="+mn-lt"/>
                <a:ea typeface="+mn-ea"/>
                <a:cs typeface="+mn-cs"/>
              </a:defRPr>
            </a:lvl1pPr>
            <a:lvl2pPr marL="457200" indent="0" algn="l" defTabSz="914400" rtl="0" eaLnBrk="1" latinLnBrk="0" hangingPunct="1">
              <a:lnSpc>
                <a:spcPct val="90000"/>
              </a:lnSpc>
              <a:spcBef>
                <a:spcPts val="500"/>
              </a:spcBef>
              <a:buFont typeface="Arial"/>
              <a:buNone/>
              <a:defRPr sz="3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a:buNone/>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IE" sz="2400" dirty="0"/>
          </a:p>
          <a:p>
            <a:pPr algn="ctr"/>
            <a:r>
              <a:rPr lang="en-IE" sz="2800" i="1" dirty="0"/>
              <a:t>Work addiction or workaholism is an addiction in the same way that cocaine and alcoholism are addictions.... [It] can lead to an unmanageable everyday life, family disintegration, serious health problems, and even death.</a:t>
            </a:r>
          </a:p>
          <a:p>
            <a:pPr algn="ctr"/>
            <a:endParaRPr lang="en-IE" sz="1100" i="1" dirty="0"/>
          </a:p>
          <a:p>
            <a:pPr algn="ctr"/>
            <a:r>
              <a:rPr lang="en-IE" sz="2800" b="1" dirty="0">
                <a:solidFill>
                  <a:srgbClr val="CE1779"/>
                </a:solidFill>
              </a:rPr>
              <a:t>Bryan E. Robinson</a:t>
            </a:r>
          </a:p>
          <a:p>
            <a:endParaRPr lang="en-IE" sz="2400" dirty="0"/>
          </a:p>
        </p:txBody>
      </p:sp>
      <p:sp>
        <p:nvSpPr>
          <p:cNvPr id="12" name="Text Placeholder 7">
            <a:extLst>
              <a:ext uri="{FF2B5EF4-FFF2-40B4-BE49-F238E27FC236}">
                <a16:creationId xmlns:a16="http://schemas.microsoft.com/office/drawing/2014/main" id="{72AC48D8-D6A9-D84C-9C63-20B72C7B3C66}"/>
              </a:ext>
            </a:extLst>
          </p:cNvPr>
          <p:cNvSpPr>
            <a:spLocks noGrp="1"/>
          </p:cNvSpPr>
          <p:nvPr>
            <p:ph type="body" sz="quarter" idx="14"/>
          </p:nvPr>
        </p:nvSpPr>
        <p:spPr>
          <a:xfrm>
            <a:off x="6152416" y="4463056"/>
            <a:ext cx="785328" cy="1056986"/>
          </a:xfrm>
        </p:spPr>
        <p:txBody>
          <a:bodyPr>
            <a:noAutofit/>
          </a:bodyPr>
          <a:lstStyle/>
          <a:p>
            <a:r>
              <a:rPr lang="en-US" sz="8000" b="1" dirty="0">
                <a:solidFill>
                  <a:srgbClr val="CE1779"/>
                </a:solidFill>
                <a:latin typeface="Times New Roman" panose="02020603050405020304" pitchFamily="18" charset="0"/>
                <a:cs typeface="Times New Roman" panose="02020603050405020304" pitchFamily="18" charset="0"/>
              </a:rPr>
              <a:t>”</a:t>
            </a:r>
          </a:p>
        </p:txBody>
      </p:sp>
      <p:sp>
        <p:nvSpPr>
          <p:cNvPr id="13" name="Text Placeholder 8">
            <a:extLst>
              <a:ext uri="{FF2B5EF4-FFF2-40B4-BE49-F238E27FC236}">
                <a16:creationId xmlns:a16="http://schemas.microsoft.com/office/drawing/2014/main" id="{2D24F511-F882-5149-92D4-DF3420E8FD37}"/>
              </a:ext>
            </a:extLst>
          </p:cNvPr>
          <p:cNvSpPr>
            <a:spLocks noGrp="1"/>
          </p:cNvSpPr>
          <p:nvPr>
            <p:ph type="body" sz="quarter" idx="15"/>
          </p:nvPr>
        </p:nvSpPr>
        <p:spPr>
          <a:xfrm>
            <a:off x="896769" y="2312685"/>
            <a:ext cx="1107922" cy="987475"/>
          </a:xfrm>
        </p:spPr>
        <p:txBody>
          <a:bodyPr>
            <a:noAutofit/>
          </a:bodyPr>
          <a:lstStyle/>
          <a:p>
            <a:r>
              <a:rPr lang="en-US" sz="8000" b="1" dirty="0">
                <a:solidFill>
                  <a:srgbClr val="CE1779"/>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144509364"/>
      </p:ext>
    </p:extLst>
  </p:cSld>
  <p:clrMapOvr>
    <a:masterClrMapping/>
  </p:clrMapOvr>
  <mc:AlternateContent xmlns:mc="http://schemas.openxmlformats.org/markup-compatibility/2006">
    <mc:Choice xmlns:p14="http://schemas.microsoft.com/office/powerpoint/2010/main" Requires="p14">
      <p:transition spd="slow" p14:dur="2000" advTm="21946"/>
    </mc:Choice>
    <mc:Fallback>
      <p:transition spd="slow" advTm="21946"/>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68B62AE-3866-8346-9DC8-B104BA970D55}"/>
              </a:ext>
            </a:extLst>
          </p:cNvPr>
          <p:cNvSpPr/>
          <p:nvPr/>
        </p:nvSpPr>
        <p:spPr>
          <a:xfrm>
            <a:off x="3291840" y="1700784"/>
            <a:ext cx="8766449" cy="3108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5"/>
          </p:nvPr>
        </p:nvSpPr>
        <p:spPr>
          <a:xfrm>
            <a:off x="3749041" y="401900"/>
            <a:ext cx="7820030" cy="5283822"/>
          </a:xfrm>
        </p:spPr>
        <p:txBody>
          <a:bodyPr/>
          <a:lstStyle/>
          <a:p>
            <a:pPr algn="just"/>
            <a:r>
              <a:rPr lang="en-US" sz="3200" dirty="0"/>
              <a:t>While solo entrepreneurs generally find their mission fulfilling, over time there’s also an unfortunate opportunity for disillusionment. </a:t>
            </a:r>
          </a:p>
          <a:p>
            <a:pPr algn="just"/>
            <a:endParaRPr lang="en-US" sz="3200" dirty="0"/>
          </a:p>
          <a:p>
            <a:pPr algn="just"/>
            <a:r>
              <a:rPr lang="en-IE" sz="3200" dirty="0"/>
              <a:t>The rigors and challenges of entrepreneurship can wear on you over time, compromising your relationships and getting in the way of your happiness. </a:t>
            </a:r>
          </a:p>
          <a:p>
            <a:pPr algn="just"/>
            <a:endParaRPr lang="en-IE" sz="3200" dirty="0"/>
          </a:p>
          <a:p>
            <a:pPr algn="just"/>
            <a:r>
              <a:rPr lang="en-IE" sz="3200" dirty="0"/>
              <a:t>Thankfully, it doesn’t have to be that way.  Taking on your first employee in a very tangible step  in taking back control.</a:t>
            </a:r>
          </a:p>
        </p:txBody>
      </p:sp>
      <p:pic>
        <p:nvPicPr>
          <p:cNvPr id="4" name="Picture 3" descr="A picture containing shirt, food&#10;&#10;Description automatically generated">
            <a:extLst>
              <a:ext uri="{FF2B5EF4-FFF2-40B4-BE49-F238E27FC236}">
                <a16:creationId xmlns:a16="http://schemas.microsoft.com/office/drawing/2014/main" id="{F7B094EA-87D9-419B-ABDE-CA499AECDA55}"/>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152400" y="3861418"/>
            <a:ext cx="3596641" cy="2992555"/>
          </a:xfrm>
          <a:prstGeom prst="rect">
            <a:avLst/>
          </a:prstGeom>
        </p:spPr>
      </p:pic>
    </p:spTree>
    <p:extLst>
      <p:ext uri="{BB962C8B-B14F-4D97-AF65-F5344CB8AC3E}">
        <p14:creationId xmlns:p14="http://schemas.microsoft.com/office/powerpoint/2010/main" val="2732103185"/>
      </p:ext>
    </p:extLst>
  </p:cSld>
  <p:clrMapOvr>
    <a:masterClrMapping/>
  </p:clrMapOvr>
  <mc:AlternateContent xmlns:mc="http://schemas.openxmlformats.org/markup-compatibility/2006">
    <mc:Choice xmlns:p14="http://schemas.microsoft.com/office/powerpoint/2010/main" Requires="p14">
      <p:transition spd="slow" p14:dur="2000" advTm="24767"/>
    </mc:Choice>
    <mc:Fallback>
      <p:transition spd="slow" advTm="24767"/>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552835" y="3583517"/>
            <a:ext cx="5543165" cy="2654302"/>
          </a:xfrm>
        </p:spPr>
        <p:txBody>
          <a:bodyPr/>
          <a:lstStyle/>
          <a:p>
            <a:r>
              <a:rPr lang="en-US" dirty="0"/>
              <a:t>1.3 </a:t>
            </a:r>
            <a:r>
              <a:rPr lang="en-US" b="1" dirty="0"/>
              <a:t>CAN YOU AFFORD TO TAKE ON A FIRST EMPLOYEE?  </a:t>
            </a:r>
            <a:endParaRPr lang="en-IE" dirty="0"/>
          </a:p>
        </p:txBody>
      </p:sp>
      <p:pic>
        <p:nvPicPr>
          <p:cNvPr id="4" name="Picture 3" descr="A picture containing toy, drawing&#10;&#10;Description automatically generated">
            <a:extLst>
              <a:ext uri="{FF2B5EF4-FFF2-40B4-BE49-F238E27FC236}">
                <a16:creationId xmlns:a16="http://schemas.microsoft.com/office/drawing/2014/main" id="{2FB9CF37-F557-46CE-BBE6-887092C39A70}"/>
              </a:ext>
            </a:extLst>
          </p:cNvPr>
          <p:cNvPicPr>
            <a:picLocks noChangeAspect="1"/>
          </p:cNvPicPr>
          <p:nvPr/>
        </p:nvPicPr>
        <p:blipFill rotWithShape="1">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l="24356" r="14594"/>
          <a:stretch/>
        </p:blipFill>
        <p:spPr>
          <a:xfrm>
            <a:off x="9318172" y="729341"/>
            <a:ext cx="2623457" cy="4297262"/>
          </a:xfrm>
          <a:prstGeom prst="rect">
            <a:avLst/>
          </a:prstGeom>
        </p:spPr>
      </p:pic>
    </p:spTree>
    <p:extLst>
      <p:ext uri="{BB962C8B-B14F-4D97-AF65-F5344CB8AC3E}">
        <p14:creationId xmlns:p14="http://schemas.microsoft.com/office/powerpoint/2010/main" val="2412031011"/>
      </p:ext>
    </p:extLst>
  </p:cSld>
  <p:clrMapOvr>
    <a:masterClrMapping/>
  </p:clrMapOvr>
  <mc:AlternateContent xmlns:mc="http://schemas.openxmlformats.org/markup-compatibility/2006">
    <mc:Choice xmlns:p14="http://schemas.microsoft.com/office/powerpoint/2010/main" Requires="p14">
      <p:transition spd="slow" p14:dur="2000" advTm="7341"/>
    </mc:Choice>
    <mc:Fallback>
      <p:transition spd="slow" advTm="7341"/>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3EC84C1-B49F-474A-BEA9-32BAFC208DD4}"/>
              </a:ext>
            </a:extLst>
          </p:cNvPr>
          <p:cNvSpPr/>
          <p:nvPr/>
        </p:nvSpPr>
        <p:spPr>
          <a:xfrm>
            <a:off x="484317" y="1613205"/>
            <a:ext cx="6062787" cy="2704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p:cNvSpPr>
            <a:spLocks noGrp="1"/>
          </p:cNvSpPr>
          <p:nvPr>
            <p:ph type="body" sz="quarter" idx="17"/>
          </p:nvPr>
        </p:nvSpPr>
        <p:spPr>
          <a:xfrm>
            <a:off x="696853" y="862305"/>
            <a:ext cx="5273104" cy="3947440"/>
          </a:xfrm>
        </p:spPr>
        <p:txBody>
          <a:bodyPr/>
          <a:lstStyle/>
          <a:p>
            <a:pPr algn="l"/>
            <a:r>
              <a:rPr lang="en-US" sz="4000" dirty="0"/>
              <a:t>Your new employee must </a:t>
            </a:r>
            <a:r>
              <a:rPr lang="en-US" sz="4000" b="1" dirty="0">
                <a:solidFill>
                  <a:srgbClr val="CE1779"/>
                </a:solidFill>
              </a:rPr>
              <a:t>fulfill tasks </a:t>
            </a:r>
            <a:r>
              <a:rPr lang="en-US" sz="4000" dirty="0"/>
              <a:t>that will either </a:t>
            </a:r>
            <a:r>
              <a:rPr lang="en-US" sz="4000" b="1" dirty="0">
                <a:solidFill>
                  <a:srgbClr val="CE1779"/>
                </a:solidFill>
              </a:rPr>
              <a:t>generate revenue or save money for the business.</a:t>
            </a:r>
            <a:endParaRPr lang="en-IE" sz="4000" b="1" dirty="0">
              <a:solidFill>
                <a:srgbClr val="CE1779"/>
              </a:solidFill>
            </a:endParaRPr>
          </a:p>
        </p:txBody>
      </p:sp>
      <p:pic>
        <p:nvPicPr>
          <p:cNvPr id="11" name="Picture Placeholder 10" descr="A close up of a toy animal on top of a grass covered field&#10;&#10;Description automatically generated">
            <a:extLst>
              <a:ext uri="{FF2B5EF4-FFF2-40B4-BE49-F238E27FC236}">
                <a16:creationId xmlns:a16="http://schemas.microsoft.com/office/drawing/2014/main" id="{92D4B920-8307-874E-9E15-4628FBB90362}"/>
              </a:ext>
            </a:extLst>
          </p:cNvPr>
          <p:cNvPicPr>
            <a:picLocks noGrp="1" noChangeAspect="1"/>
          </p:cNvPicPr>
          <p:nvPr>
            <p:ph type="pic" sz="quarter" idx="18"/>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63420584"/>
      </p:ext>
    </p:extLst>
  </p:cSld>
  <p:clrMapOvr>
    <a:masterClrMapping/>
  </p:clrMapOvr>
  <mc:AlternateContent xmlns:mc="http://schemas.openxmlformats.org/markup-compatibility/2006">
    <mc:Choice xmlns:p14="http://schemas.microsoft.com/office/powerpoint/2010/main" Requires="p14">
      <p:transition spd="slow" p14:dur="2000" advTm="8376"/>
    </mc:Choice>
    <mc:Fallback>
      <p:transition spd="slow" advTm="8376"/>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2DBAC95B-272A-F04C-9F32-36CBD5CD61A5}"/>
              </a:ext>
            </a:extLst>
          </p:cNvPr>
          <p:cNvSpPr>
            <a:spLocks noGrp="1"/>
          </p:cNvSpPr>
          <p:nvPr>
            <p:ph type="body" sz="quarter" idx="13"/>
          </p:nvPr>
        </p:nvSpPr>
        <p:spPr>
          <a:xfrm>
            <a:off x="6270554" y="1595577"/>
            <a:ext cx="1751383" cy="2224632"/>
          </a:xfrm>
        </p:spPr>
        <p:txBody>
          <a:bodyPr/>
          <a:lstStyle/>
          <a:p>
            <a:r>
              <a:rPr lang="en-IE" dirty="0"/>
              <a:t>COMPANY TRANSPORT </a:t>
            </a:r>
            <a:endParaRPr lang="en-US" dirty="0"/>
          </a:p>
        </p:txBody>
      </p:sp>
      <p:sp>
        <p:nvSpPr>
          <p:cNvPr id="19" name="Text Placeholder 18">
            <a:extLst>
              <a:ext uri="{FF2B5EF4-FFF2-40B4-BE49-F238E27FC236}">
                <a16:creationId xmlns:a16="http://schemas.microsoft.com/office/drawing/2014/main" id="{74BF6E85-1F9A-8B4D-A433-A49AF316CF44}"/>
              </a:ext>
            </a:extLst>
          </p:cNvPr>
          <p:cNvSpPr>
            <a:spLocks noGrp="1"/>
          </p:cNvSpPr>
          <p:nvPr>
            <p:ph type="body" sz="quarter" idx="14"/>
          </p:nvPr>
        </p:nvSpPr>
        <p:spPr>
          <a:xfrm>
            <a:off x="8296709" y="4248541"/>
            <a:ext cx="1829945" cy="2391758"/>
          </a:xfrm>
        </p:spPr>
        <p:txBody>
          <a:bodyPr/>
          <a:lstStyle/>
          <a:p>
            <a:r>
              <a:rPr lang="en-IE" dirty="0"/>
              <a:t>ADDITIONAL EQUIPMENT </a:t>
            </a:r>
            <a:endParaRPr lang="en-US" dirty="0"/>
          </a:p>
        </p:txBody>
      </p:sp>
      <p:sp>
        <p:nvSpPr>
          <p:cNvPr id="20" name="Text Placeholder 19">
            <a:extLst>
              <a:ext uri="{FF2B5EF4-FFF2-40B4-BE49-F238E27FC236}">
                <a16:creationId xmlns:a16="http://schemas.microsoft.com/office/drawing/2014/main" id="{5D4FDA3F-EAAC-1D4B-BF4A-9C446408AFC2}"/>
              </a:ext>
            </a:extLst>
          </p:cNvPr>
          <p:cNvSpPr>
            <a:spLocks noGrp="1"/>
          </p:cNvSpPr>
          <p:nvPr>
            <p:ph type="body" sz="quarter" idx="15"/>
          </p:nvPr>
        </p:nvSpPr>
        <p:spPr>
          <a:xfrm>
            <a:off x="10162032" y="1595577"/>
            <a:ext cx="1829945" cy="2224632"/>
          </a:xfrm>
        </p:spPr>
        <p:txBody>
          <a:bodyPr/>
          <a:lstStyle/>
          <a:p>
            <a:r>
              <a:rPr lang="en-IE" dirty="0"/>
              <a:t>THE COST OF TRAINING </a:t>
            </a:r>
            <a:endParaRPr lang="en-US" dirty="0"/>
          </a:p>
        </p:txBody>
      </p:sp>
      <p:sp>
        <p:nvSpPr>
          <p:cNvPr id="21" name="Text Placeholder 20">
            <a:extLst>
              <a:ext uri="{FF2B5EF4-FFF2-40B4-BE49-F238E27FC236}">
                <a16:creationId xmlns:a16="http://schemas.microsoft.com/office/drawing/2014/main" id="{D1B4AA66-2263-7448-8D91-BE680B040B84}"/>
              </a:ext>
            </a:extLst>
          </p:cNvPr>
          <p:cNvSpPr>
            <a:spLocks noGrp="1"/>
          </p:cNvSpPr>
          <p:nvPr>
            <p:ph type="body" sz="quarter" idx="16"/>
          </p:nvPr>
        </p:nvSpPr>
        <p:spPr>
          <a:xfrm>
            <a:off x="2139696" y="1595577"/>
            <a:ext cx="1751383" cy="2224632"/>
          </a:xfrm>
        </p:spPr>
        <p:txBody>
          <a:bodyPr/>
          <a:lstStyle/>
          <a:p>
            <a:r>
              <a:rPr lang="en-IE" dirty="0"/>
              <a:t>EMPLOYEE INSURANCE </a:t>
            </a:r>
            <a:endParaRPr lang="en-US" dirty="0"/>
          </a:p>
        </p:txBody>
      </p:sp>
      <p:sp>
        <p:nvSpPr>
          <p:cNvPr id="22" name="Text Placeholder 21">
            <a:extLst>
              <a:ext uri="{FF2B5EF4-FFF2-40B4-BE49-F238E27FC236}">
                <a16:creationId xmlns:a16="http://schemas.microsoft.com/office/drawing/2014/main" id="{643E92EB-06CF-ED45-B81E-D8727213C682}"/>
              </a:ext>
            </a:extLst>
          </p:cNvPr>
          <p:cNvSpPr>
            <a:spLocks noGrp="1"/>
          </p:cNvSpPr>
          <p:nvPr>
            <p:ph type="body" sz="quarter" idx="17"/>
          </p:nvPr>
        </p:nvSpPr>
        <p:spPr>
          <a:xfrm>
            <a:off x="4301036" y="4248541"/>
            <a:ext cx="1631052" cy="2391758"/>
          </a:xfrm>
        </p:spPr>
        <p:txBody>
          <a:bodyPr/>
          <a:lstStyle/>
          <a:p>
            <a:r>
              <a:rPr lang="en-IE" dirty="0"/>
              <a:t>BIGGER OFFICE </a:t>
            </a:r>
            <a:endParaRPr lang="en-US" dirty="0"/>
          </a:p>
        </p:txBody>
      </p:sp>
      <p:sp>
        <p:nvSpPr>
          <p:cNvPr id="23" name="Text Placeholder 22">
            <a:extLst>
              <a:ext uri="{FF2B5EF4-FFF2-40B4-BE49-F238E27FC236}">
                <a16:creationId xmlns:a16="http://schemas.microsoft.com/office/drawing/2014/main" id="{39442EFA-802D-A544-9C0C-DBD71793CB15}"/>
              </a:ext>
            </a:extLst>
          </p:cNvPr>
          <p:cNvSpPr>
            <a:spLocks noGrp="1"/>
          </p:cNvSpPr>
          <p:nvPr>
            <p:ph type="body" sz="quarter" idx="18"/>
          </p:nvPr>
        </p:nvSpPr>
        <p:spPr>
          <a:xfrm>
            <a:off x="234048" y="4230254"/>
            <a:ext cx="1631052" cy="2391758"/>
          </a:xfrm>
        </p:spPr>
        <p:txBody>
          <a:bodyPr/>
          <a:lstStyle/>
          <a:p>
            <a:r>
              <a:rPr lang="en-IE" dirty="0"/>
              <a:t>PAYROLL TAXES </a:t>
            </a:r>
            <a:endParaRPr lang="en-US" dirty="0"/>
          </a:p>
        </p:txBody>
      </p:sp>
      <p:sp>
        <p:nvSpPr>
          <p:cNvPr id="24" name="Text Placeholder 23">
            <a:extLst>
              <a:ext uri="{FF2B5EF4-FFF2-40B4-BE49-F238E27FC236}">
                <a16:creationId xmlns:a16="http://schemas.microsoft.com/office/drawing/2014/main" id="{A5A53287-3A6C-BE40-8166-71B5B8395D5C}"/>
              </a:ext>
            </a:extLst>
          </p:cNvPr>
          <p:cNvSpPr>
            <a:spLocks noGrp="1"/>
          </p:cNvSpPr>
          <p:nvPr>
            <p:ph type="body" sz="quarter" idx="19"/>
          </p:nvPr>
        </p:nvSpPr>
        <p:spPr>
          <a:xfrm>
            <a:off x="0" y="581242"/>
            <a:ext cx="12192000" cy="1485302"/>
          </a:xfrm>
        </p:spPr>
        <p:txBody>
          <a:bodyPr>
            <a:normAutofit/>
          </a:bodyPr>
          <a:lstStyle/>
          <a:p>
            <a:r>
              <a:rPr lang="en-US" dirty="0"/>
              <a:t>T</a:t>
            </a:r>
            <a:r>
              <a:rPr lang="en-IE" dirty="0"/>
              <a:t>he cost of taking on an employee includes not only their salary/payroll, you must also factor in… </a:t>
            </a:r>
            <a:endParaRPr lang="en-US" dirty="0"/>
          </a:p>
        </p:txBody>
      </p:sp>
      <p:pic>
        <p:nvPicPr>
          <p:cNvPr id="26" name="Picture 25" descr="A close up of a logo&#10;&#10;Description automatically generated">
            <a:extLst>
              <a:ext uri="{FF2B5EF4-FFF2-40B4-BE49-F238E27FC236}">
                <a16:creationId xmlns:a16="http://schemas.microsoft.com/office/drawing/2014/main" id="{36894846-2038-FD47-8558-E2579164B8A9}"/>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6873353" y="4175128"/>
            <a:ext cx="545784" cy="545784"/>
          </a:xfrm>
          <a:prstGeom prst="rect">
            <a:avLst/>
          </a:prstGeom>
        </p:spPr>
      </p:pic>
      <p:pic>
        <p:nvPicPr>
          <p:cNvPr id="28" name="Picture 27" descr="A close up of a logo&#10;&#10;Description automatically generated">
            <a:extLst>
              <a:ext uri="{FF2B5EF4-FFF2-40B4-BE49-F238E27FC236}">
                <a16:creationId xmlns:a16="http://schemas.microsoft.com/office/drawing/2014/main" id="{F2AC8501-F6A7-4149-90E2-E1D63038E5C8}"/>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8851921" y="3230556"/>
            <a:ext cx="545784" cy="545784"/>
          </a:xfrm>
          <a:prstGeom prst="rect">
            <a:avLst/>
          </a:prstGeom>
        </p:spPr>
      </p:pic>
      <p:pic>
        <p:nvPicPr>
          <p:cNvPr id="30" name="Picture 29" descr="A close up of a logo&#10;&#10;Description automatically generated">
            <a:extLst>
              <a:ext uri="{FF2B5EF4-FFF2-40B4-BE49-F238E27FC236}">
                <a16:creationId xmlns:a16="http://schemas.microsoft.com/office/drawing/2014/main" id="{AC2A573F-9782-754B-861C-1383F54B3D66}"/>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759546" y="3156108"/>
            <a:ext cx="545784" cy="545784"/>
          </a:xfrm>
          <a:prstGeom prst="rect">
            <a:avLst/>
          </a:prstGeom>
        </p:spPr>
      </p:pic>
      <p:pic>
        <p:nvPicPr>
          <p:cNvPr id="32" name="Picture 31" descr="A close up of a logo&#10;&#10;Description automatically generated">
            <a:extLst>
              <a:ext uri="{FF2B5EF4-FFF2-40B4-BE49-F238E27FC236}">
                <a16:creationId xmlns:a16="http://schemas.microsoft.com/office/drawing/2014/main" id="{66DAD95A-16CE-5A4D-B167-98E666ED8B2D}"/>
              </a:ext>
            </a:extLst>
          </p:cNvPr>
          <p:cNvPicPr>
            <a:picLocks noChangeAspect="1"/>
          </p:cNvPicPr>
          <p:nvPr/>
        </p:nvPicPr>
        <p:blipFill>
          <a:blip r:embed="rId8" cstate="print">
            <a:extLst>
              <a:ext uri="{BEBA8EAE-BF5A-486C-A8C5-ECC9F3942E4B}">
                <a14:imgProps xmlns:a14="http://schemas.microsoft.com/office/drawing/2010/main">
                  <a14:imgLayer r:embed="rId9">
                    <a14:imgEffect>
                      <a14:colorTemperature colorTemp="115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10804112" y="4230254"/>
            <a:ext cx="545784" cy="545784"/>
          </a:xfrm>
          <a:prstGeom prst="rect">
            <a:avLst/>
          </a:prstGeom>
        </p:spPr>
      </p:pic>
      <p:pic>
        <p:nvPicPr>
          <p:cNvPr id="34" name="Picture 33" descr="A close up of a logo&#10;&#10;Description automatically generated">
            <a:extLst>
              <a:ext uri="{FF2B5EF4-FFF2-40B4-BE49-F238E27FC236}">
                <a16:creationId xmlns:a16="http://schemas.microsoft.com/office/drawing/2014/main" id="{567605F3-7004-904C-8DE8-6599855CDDD6}"/>
              </a:ext>
            </a:extLst>
          </p:cNvPr>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2771891" y="4248541"/>
            <a:ext cx="545784" cy="545784"/>
          </a:xfrm>
          <a:prstGeom prst="rect">
            <a:avLst/>
          </a:prstGeom>
        </p:spPr>
      </p:pic>
      <p:pic>
        <p:nvPicPr>
          <p:cNvPr id="36" name="Picture 35" descr="A close up of a logo&#10;&#10;Description automatically generated">
            <a:extLst>
              <a:ext uri="{FF2B5EF4-FFF2-40B4-BE49-F238E27FC236}">
                <a16:creationId xmlns:a16="http://schemas.microsoft.com/office/drawing/2014/main" id="{46BF3B0A-B489-9D47-99F0-9345AE221855}"/>
              </a:ext>
            </a:extLst>
          </p:cNvPr>
          <p:cNvPicPr>
            <a:picLocks noChangeAspect="1"/>
          </p:cNvPicPr>
          <p:nvPr/>
        </p:nvPicPr>
        <p:blipFill>
          <a:blip r:embed="rId12" cstate="print">
            <a:extLst>
              <a:ext uri="{BEBA8EAE-BF5A-486C-A8C5-ECC9F3942E4B}">
                <a14:imgProps xmlns:a14="http://schemas.microsoft.com/office/drawing/2010/main">
                  <a14:imgLayer r:embed="rId13">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4807924" y="3234708"/>
            <a:ext cx="545784" cy="545784"/>
          </a:xfrm>
          <a:prstGeom prst="rect">
            <a:avLst/>
          </a:prstGeom>
        </p:spPr>
      </p:pic>
    </p:spTree>
    <p:extLst>
      <p:ext uri="{BB962C8B-B14F-4D97-AF65-F5344CB8AC3E}">
        <p14:creationId xmlns:p14="http://schemas.microsoft.com/office/powerpoint/2010/main" val="3173180502"/>
      </p:ext>
    </p:extLst>
  </p:cSld>
  <p:clrMapOvr>
    <a:masterClrMapping/>
  </p:clrMapOvr>
  <mc:AlternateContent xmlns:mc="http://schemas.openxmlformats.org/markup-compatibility/2006">
    <mc:Choice xmlns:p14="http://schemas.microsoft.com/office/powerpoint/2010/main" Requires="p14">
      <p:transition spd="slow" p14:dur="2000" advTm="13775"/>
    </mc:Choice>
    <mc:Fallback>
      <p:transition spd="slow" advTm="13775"/>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175359" y="623725"/>
            <a:ext cx="5773313" cy="697353"/>
          </a:xfrm>
        </p:spPr>
        <p:txBody>
          <a:bodyPr>
            <a:noAutofit/>
          </a:bodyPr>
          <a:lstStyle/>
          <a:p>
            <a:r>
              <a:rPr lang="en-US" dirty="0"/>
              <a:t>CAN YOU AFFORD TO TAKE ON A FIRST EMPLOYEE?</a:t>
            </a:r>
          </a:p>
        </p:txBody>
      </p:sp>
      <p:sp>
        <p:nvSpPr>
          <p:cNvPr id="7" name="Text Placeholder 6"/>
          <p:cNvSpPr>
            <a:spLocks noGrp="1"/>
          </p:cNvSpPr>
          <p:nvPr>
            <p:ph type="body" sz="quarter" idx="15"/>
          </p:nvPr>
        </p:nvSpPr>
        <p:spPr>
          <a:xfrm>
            <a:off x="3842657" y="2128494"/>
            <a:ext cx="7898239" cy="3960000"/>
          </a:xfrm>
        </p:spPr>
        <p:txBody>
          <a:bodyPr/>
          <a:lstStyle/>
          <a:p>
            <a:pPr fontAlgn="base"/>
            <a:r>
              <a:rPr lang="en-IE" dirty="0"/>
              <a:t>As  first steps,</a:t>
            </a:r>
          </a:p>
          <a:p>
            <a:pPr marL="342900" lvl="0" indent="-342900" fontAlgn="base">
              <a:buClr>
                <a:srgbClr val="EE7123"/>
              </a:buClr>
              <a:buFont typeface="Arial" panose="020B0604020202020204" pitchFamily="34" charset="0"/>
              <a:buChar char="•"/>
            </a:pPr>
            <a:r>
              <a:rPr lang="en-IE" dirty="0"/>
              <a:t>look at your financial data from the past three months alongside your 12-month projections to determine if you can afford the payroll for your ideal employee.  </a:t>
            </a:r>
          </a:p>
          <a:p>
            <a:pPr marL="342900" lvl="0" indent="-342900" fontAlgn="base">
              <a:buClr>
                <a:srgbClr val="EE7123"/>
              </a:buClr>
              <a:buFont typeface="Arial" panose="020B0604020202020204" pitchFamily="34" charset="0"/>
              <a:buChar char="•"/>
            </a:pPr>
            <a:r>
              <a:rPr lang="en-IE" dirty="0"/>
              <a:t>can you ring fence at least three months’ salary for the new employee ?</a:t>
            </a:r>
          </a:p>
          <a:p>
            <a:pPr fontAlgn="base"/>
            <a:r>
              <a:rPr lang="en-IE" b="1" dirty="0"/>
              <a:t> </a:t>
            </a:r>
            <a:endParaRPr lang="en-IE" dirty="0"/>
          </a:p>
          <a:p>
            <a:pPr algn="just"/>
            <a:r>
              <a:rPr lang="en-US" i="1" dirty="0"/>
              <a:t>See </a:t>
            </a:r>
            <a:r>
              <a:rPr lang="en-US" b="1" i="1" dirty="0"/>
              <a:t>Module 4 </a:t>
            </a:r>
            <a:r>
              <a:rPr lang="en-US" i="1" dirty="0"/>
              <a:t>for full financial assessment of taking on your first employee.   We also look at different ways of assessing the real and bottom-line return on your investment. </a:t>
            </a:r>
            <a:endParaRPr lang="en-IE" i="1" dirty="0"/>
          </a:p>
        </p:txBody>
      </p:sp>
      <p:pic>
        <p:nvPicPr>
          <p:cNvPr id="3" name="Picture 2" descr="A picture containing toy, colorful&#10;&#10;Description automatically generated">
            <a:extLst>
              <a:ext uri="{FF2B5EF4-FFF2-40B4-BE49-F238E27FC236}">
                <a16:creationId xmlns:a16="http://schemas.microsoft.com/office/drawing/2014/main" id="{1D20BBA3-3A3A-44ED-89B4-8229C221BDA3}"/>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3883779"/>
            <a:ext cx="3929743" cy="2947307"/>
          </a:xfrm>
          <a:prstGeom prst="rect">
            <a:avLst/>
          </a:prstGeom>
        </p:spPr>
      </p:pic>
    </p:spTree>
    <p:extLst>
      <p:ext uri="{BB962C8B-B14F-4D97-AF65-F5344CB8AC3E}">
        <p14:creationId xmlns:p14="http://schemas.microsoft.com/office/powerpoint/2010/main" val="3322822632"/>
      </p:ext>
    </p:extLst>
  </p:cSld>
  <p:clrMapOvr>
    <a:masterClrMapping/>
  </p:clrMapOvr>
  <mc:AlternateContent xmlns:mc="http://schemas.openxmlformats.org/markup-compatibility/2006">
    <mc:Choice xmlns:p14="http://schemas.microsoft.com/office/powerpoint/2010/main" Requires="p14">
      <p:transition spd="slow" p14:dur="2000" advTm="29306"/>
    </mc:Choice>
    <mc:Fallback>
      <p:transition spd="slow" advTm="29306"/>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 INTRODUCTION - </a:t>
            </a:r>
            <a:r>
              <a:rPr lang="en-IE" dirty="0"/>
              <a:t>Why now might be the right time?</a:t>
            </a:r>
            <a:endParaRPr lang="en-US" dirty="0"/>
          </a:p>
        </p:txBody>
      </p:sp>
      <p:pic>
        <p:nvPicPr>
          <p:cNvPr id="4" name="Picture 3" descr="A clock in the middle of a watch&#10;&#10;Description automatically generated">
            <a:extLst>
              <a:ext uri="{FF2B5EF4-FFF2-40B4-BE49-F238E27FC236}">
                <a16:creationId xmlns:a16="http://schemas.microsoft.com/office/drawing/2014/main" id="{01728227-38A7-46CE-8A8F-123388F3A04F}"/>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rot="2050597">
            <a:off x="7660355" y="2256365"/>
            <a:ext cx="3756088" cy="2654302"/>
          </a:xfrm>
          <a:prstGeom prst="rect">
            <a:avLst/>
          </a:prstGeom>
        </p:spPr>
      </p:pic>
    </p:spTree>
    <p:extLst>
      <p:ext uri="{BB962C8B-B14F-4D97-AF65-F5344CB8AC3E}">
        <p14:creationId xmlns:p14="http://schemas.microsoft.com/office/powerpoint/2010/main" val="1938481147"/>
      </p:ext>
    </p:extLst>
  </p:cSld>
  <p:clrMapOvr>
    <a:masterClrMapping/>
  </p:clrMapOvr>
  <mc:AlternateContent xmlns:mc="http://schemas.openxmlformats.org/markup-compatibility/2006">
    <mc:Choice xmlns:p14="http://schemas.microsoft.com/office/powerpoint/2010/main" Requires="p14">
      <p:transition spd="slow" p14:dur="2000" advTm="5672"/>
    </mc:Choice>
    <mc:Fallback>
      <p:transition spd="slow" advTm="5672"/>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27462" y="1664208"/>
            <a:ext cx="2730297" cy="1030019"/>
          </a:xfrm>
        </p:spPr>
        <p:txBody>
          <a:bodyPr/>
          <a:lstStyle/>
          <a:p>
            <a:r>
              <a:rPr lang="en-US" dirty="0"/>
              <a:t>UP NEXT</a:t>
            </a:r>
          </a:p>
        </p:txBody>
      </p:sp>
      <p:sp>
        <p:nvSpPr>
          <p:cNvPr id="3" name="Text Placeholder 2"/>
          <p:cNvSpPr>
            <a:spLocks noGrp="1"/>
          </p:cNvSpPr>
          <p:nvPr>
            <p:ph type="body" sz="quarter" idx="14"/>
          </p:nvPr>
        </p:nvSpPr>
        <p:spPr/>
        <p:txBody>
          <a:bodyPr/>
          <a:lstStyle/>
          <a:p>
            <a:r>
              <a:rPr lang="en-US" sz="2600" b="1" dirty="0">
                <a:solidFill>
                  <a:srgbClr val="CE1779"/>
                </a:solidFill>
              </a:rPr>
              <a:t>MODULE 2: </a:t>
            </a:r>
            <a:r>
              <a:rPr lang="en-US" sz="2600" b="1" dirty="0"/>
              <a:t>	</a:t>
            </a:r>
          </a:p>
          <a:p>
            <a:pPr>
              <a:lnSpc>
                <a:spcPct val="100000"/>
              </a:lnSpc>
            </a:pPr>
            <a:endParaRPr lang="en-US" sz="600" b="1" dirty="0"/>
          </a:p>
          <a:p>
            <a:pPr>
              <a:lnSpc>
                <a:spcPct val="100000"/>
              </a:lnSpc>
              <a:spcBef>
                <a:spcPts val="0"/>
              </a:spcBef>
            </a:pPr>
            <a:r>
              <a:rPr lang="en-US" sz="3300" b="1" dirty="0"/>
              <a:t>THE ROLE – WHO IS YOUR IDEAL EMPLOYEE?</a:t>
            </a:r>
            <a:r>
              <a:rPr lang="en-IE" sz="3300" b="1" dirty="0"/>
              <a:t> </a:t>
            </a:r>
          </a:p>
        </p:txBody>
      </p:sp>
      <p:sp>
        <p:nvSpPr>
          <p:cNvPr id="21" name="Text Placeholder 20"/>
          <p:cNvSpPr>
            <a:spLocks noGrp="1"/>
          </p:cNvSpPr>
          <p:nvPr>
            <p:ph type="body" sz="quarter" idx="4294967295"/>
          </p:nvPr>
        </p:nvSpPr>
        <p:spPr>
          <a:xfrm>
            <a:off x="8508170" y="3429000"/>
            <a:ext cx="2812464" cy="323455"/>
          </a:xfrm>
        </p:spPr>
        <p:txBody>
          <a:bodyPr>
            <a:normAutofit fontScale="55000" lnSpcReduction="20000"/>
          </a:bodyPr>
          <a:lstStyle/>
          <a:p>
            <a:r>
              <a:rPr lang="en-US" dirty="0">
                <a:solidFill>
                  <a:schemeClr val="bg1"/>
                </a:solidFill>
              </a:rPr>
              <a:t>@</a:t>
            </a:r>
            <a:r>
              <a:rPr lang="en-US" dirty="0" err="1">
                <a:solidFill>
                  <a:schemeClr val="bg1"/>
                </a:solidFill>
              </a:rPr>
              <a:t>AmbitiontoEmploy</a:t>
            </a:r>
            <a:endParaRPr lang="en-US" dirty="0">
              <a:solidFill>
                <a:schemeClr val="bg1"/>
              </a:solidFill>
            </a:endParaRPr>
          </a:p>
        </p:txBody>
      </p:sp>
      <p:sp>
        <p:nvSpPr>
          <p:cNvPr id="22" name="Text Placeholder 21"/>
          <p:cNvSpPr>
            <a:spLocks noGrp="1"/>
          </p:cNvSpPr>
          <p:nvPr>
            <p:ph type="body" sz="quarter" idx="4294967295"/>
          </p:nvPr>
        </p:nvSpPr>
        <p:spPr>
          <a:xfrm>
            <a:off x="7438299" y="4369677"/>
            <a:ext cx="2812464" cy="323455"/>
          </a:xfrm>
        </p:spPr>
        <p:txBody>
          <a:bodyPr>
            <a:normAutofit fontScale="55000" lnSpcReduction="20000"/>
          </a:bodyPr>
          <a:lstStyle/>
          <a:p>
            <a:r>
              <a:rPr lang="en-US" dirty="0" err="1">
                <a:solidFill>
                  <a:schemeClr val="bg1"/>
                </a:solidFill>
              </a:rPr>
              <a:t>www.</a:t>
            </a:r>
            <a:r>
              <a:rPr lang="en-US" sz="1800" b="1" dirty="0" err="1">
                <a:solidFill>
                  <a:schemeClr val="bg1"/>
                </a:solidFill>
              </a:rPr>
              <a:t>ambitiontoemploy</a:t>
            </a:r>
            <a:r>
              <a:rPr lang="en-US" dirty="0" err="1">
                <a:solidFill>
                  <a:schemeClr val="bg1"/>
                </a:solidFill>
              </a:rPr>
              <a:t>.eu</a:t>
            </a:r>
            <a:endParaRPr lang="en-US" dirty="0">
              <a:solidFill>
                <a:schemeClr val="bg1"/>
              </a:solidFill>
            </a:endParaRPr>
          </a:p>
        </p:txBody>
      </p:sp>
      <p:grpSp>
        <p:nvGrpSpPr>
          <p:cNvPr id="10" name="Google Shape;664;p39"/>
          <p:cNvGrpSpPr/>
          <p:nvPr/>
        </p:nvGrpSpPr>
        <p:grpSpPr>
          <a:xfrm>
            <a:off x="6578626" y="4187991"/>
            <a:ext cx="301041" cy="301041"/>
            <a:chOff x="5941025" y="3634400"/>
            <a:chExt cx="467650" cy="467650"/>
          </a:xfrm>
        </p:grpSpPr>
        <p:sp>
          <p:nvSpPr>
            <p:cNvPr id="11" name="Google Shape;665;p39"/>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66;p39"/>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67;p39"/>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68;p39"/>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69;p39"/>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70;p39"/>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 name="Picture 4" descr="A close up of a logo&#10;&#10;Description automatically generated">
            <a:extLst>
              <a:ext uri="{FF2B5EF4-FFF2-40B4-BE49-F238E27FC236}">
                <a16:creationId xmlns:a16="http://schemas.microsoft.com/office/drawing/2014/main" id="{D83F28AA-65EF-6841-AEF8-CFDAAD7B0C25}"/>
              </a:ext>
            </a:extLst>
          </p:cNvPr>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7659948" y="3300312"/>
            <a:ext cx="290415" cy="290415"/>
          </a:xfrm>
          <a:prstGeom prst="rect">
            <a:avLst/>
          </a:prstGeom>
        </p:spPr>
      </p:pic>
    </p:spTree>
    <p:extLst>
      <p:ext uri="{BB962C8B-B14F-4D97-AF65-F5344CB8AC3E}">
        <p14:creationId xmlns:p14="http://schemas.microsoft.com/office/powerpoint/2010/main" val="411681804"/>
      </p:ext>
    </p:extLst>
  </p:cSld>
  <p:clrMapOvr>
    <a:masterClrMapping/>
  </p:clrMapOvr>
  <mc:AlternateContent xmlns:mc="http://schemas.openxmlformats.org/markup-compatibility/2006">
    <mc:Choice xmlns:p14="http://schemas.microsoft.com/office/powerpoint/2010/main" Requires="p14">
      <p:transition spd="slow" p14:dur="2000" advTm="9141"/>
    </mc:Choice>
    <mc:Fallback>
      <p:transition spd="slow" advTm="9141"/>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p:txBody>
          <a:bodyPr/>
          <a:lstStyle/>
          <a:p>
            <a:r>
              <a:rPr lang="en-US" dirty="0"/>
              <a:t>1.1 INTRODUCTION </a:t>
            </a:r>
            <a:endParaRPr lang="en-IE" dirty="0"/>
          </a:p>
          <a:p>
            <a:endParaRPr lang="en-US" dirty="0"/>
          </a:p>
        </p:txBody>
      </p:sp>
      <p:sp>
        <p:nvSpPr>
          <p:cNvPr id="6" name="Text Placeholder 5"/>
          <p:cNvSpPr>
            <a:spLocks noGrp="1"/>
          </p:cNvSpPr>
          <p:nvPr>
            <p:ph type="body" sz="quarter" idx="17"/>
          </p:nvPr>
        </p:nvSpPr>
        <p:spPr/>
        <p:txBody>
          <a:bodyPr/>
          <a:lstStyle/>
          <a:p>
            <a:pPr algn="just"/>
            <a:r>
              <a:rPr lang="en-US" dirty="0"/>
              <a:t>You have completed the Ambition to Employ Self-Assessment Tool and have tested your solo business and your readiness to take on your first employee.   In this course, you will hear the experiences of self-employed/solo entrepreneurs who share some of the issues that are becoming more pressing in their businesses. </a:t>
            </a:r>
            <a:endParaRPr lang="en-IE" dirty="0"/>
          </a:p>
          <a:p>
            <a:pPr algn="just"/>
            <a:endParaRPr lang="en-US" dirty="0"/>
          </a:p>
        </p:txBody>
      </p:sp>
      <p:pic>
        <p:nvPicPr>
          <p:cNvPr id="3" name="Picture Placeholder 2" descr="A picture containing person, indoor, man, woman&#10;&#10;Description automatically generated">
            <a:extLst>
              <a:ext uri="{FF2B5EF4-FFF2-40B4-BE49-F238E27FC236}">
                <a16:creationId xmlns:a16="http://schemas.microsoft.com/office/drawing/2014/main" id="{A8B17AA2-C141-C14D-8F96-17984086B427}"/>
              </a:ext>
            </a:extLst>
          </p:cNvPr>
          <p:cNvPicPr>
            <a:picLocks noGrp="1" noChangeAspect="1"/>
          </p:cNvPicPr>
          <p:nvPr>
            <p:ph type="pic" sz="quarter" idx="18"/>
          </p:nvPr>
        </p:nvPicPr>
        <p:blipFill rotWithShape="1">
          <a:blip r:embed="rId2" cstate="print">
            <a:extLst>
              <a:ext uri="{28A0092B-C50C-407E-A947-70E740481C1C}">
                <a14:useLocalDpi xmlns:a14="http://schemas.microsoft.com/office/drawing/2010/main"/>
              </a:ext>
            </a:extLst>
          </a:blip>
          <a:srcRect t="-499"/>
          <a:stretch/>
        </p:blipFill>
        <p:spPr>
          <a:xfrm>
            <a:off x="13382" y="41325"/>
            <a:ext cx="5850251" cy="6782936"/>
          </a:xfrm>
        </p:spPr>
      </p:pic>
    </p:spTree>
    <p:extLst>
      <p:ext uri="{BB962C8B-B14F-4D97-AF65-F5344CB8AC3E}">
        <p14:creationId xmlns:p14="http://schemas.microsoft.com/office/powerpoint/2010/main" val="2037828804"/>
      </p:ext>
    </p:extLst>
  </p:cSld>
  <p:clrMapOvr>
    <a:masterClrMapping/>
  </p:clrMapOvr>
  <mc:AlternateContent xmlns:mc="http://schemas.openxmlformats.org/markup-compatibility/2006">
    <mc:Choice xmlns:p14="http://schemas.microsoft.com/office/powerpoint/2010/main" Requires="p14">
      <p:transition spd="slow" p14:dur="2000" advTm="16919"/>
    </mc:Choice>
    <mc:Fallback>
      <p:transition spd="slow" advTm="16919"/>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876301" y="657923"/>
            <a:ext cx="6238178" cy="1046968"/>
          </a:xfrm>
        </p:spPr>
        <p:txBody>
          <a:bodyPr>
            <a:normAutofit fontScale="92500" lnSpcReduction="10000"/>
          </a:bodyPr>
          <a:lstStyle/>
          <a:p>
            <a:r>
              <a:rPr lang="en-US" sz="4200" dirty="0"/>
              <a:t>CAN YOU RELATE TO SOME OF THEIR PAIN POINTS?</a:t>
            </a:r>
            <a:endParaRPr lang="en-IE" sz="4200" dirty="0"/>
          </a:p>
          <a:p>
            <a:endParaRPr lang="en-US" dirty="0"/>
          </a:p>
        </p:txBody>
      </p:sp>
      <p:sp>
        <p:nvSpPr>
          <p:cNvPr id="5" name="Text Placeholder 4"/>
          <p:cNvSpPr>
            <a:spLocks noGrp="1"/>
          </p:cNvSpPr>
          <p:nvPr>
            <p:ph type="body" sz="quarter" idx="14"/>
          </p:nvPr>
        </p:nvSpPr>
        <p:spPr>
          <a:xfrm>
            <a:off x="876301" y="2117212"/>
            <a:ext cx="10341826" cy="3975101"/>
          </a:xfrm>
        </p:spPr>
        <p:txBody>
          <a:bodyPr/>
          <a:lstStyle/>
          <a:p>
            <a:pPr marL="342900" lvl="0" indent="-342900">
              <a:lnSpc>
                <a:spcPct val="100000"/>
              </a:lnSpc>
              <a:buClr>
                <a:srgbClr val="EE7123"/>
              </a:buClr>
              <a:buFont typeface="Arial" panose="020B0604020202020204" pitchFamily="34" charset="0"/>
              <a:buChar char="•"/>
            </a:pPr>
            <a:r>
              <a:rPr lang="en-IE" dirty="0"/>
              <a:t>Time poor</a:t>
            </a:r>
          </a:p>
          <a:p>
            <a:pPr marL="342900" lvl="0" indent="-342900">
              <a:lnSpc>
                <a:spcPct val="100000"/>
              </a:lnSpc>
              <a:buClr>
                <a:srgbClr val="EE7123"/>
              </a:buClr>
              <a:buFont typeface="Arial" panose="020B0604020202020204" pitchFamily="34" charset="0"/>
              <a:buChar char="•"/>
            </a:pPr>
            <a:r>
              <a:rPr lang="en-IE" dirty="0"/>
              <a:t>In reaction mode – putting out fires ! </a:t>
            </a:r>
          </a:p>
          <a:p>
            <a:pPr marL="342900" lvl="0" indent="-342900">
              <a:lnSpc>
                <a:spcPct val="100000"/>
              </a:lnSpc>
              <a:buClr>
                <a:srgbClr val="EE7123"/>
              </a:buClr>
              <a:buFont typeface="Arial" panose="020B0604020202020204" pitchFamily="34" charset="0"/>
              <a:buChar char="•"/>
            </a:pPr>
            <a:r>
              <a:rPr lang="en-IE" dirty="0"/>
              <a:t>No clarity for Short- and Long-Term Goals</a:t>
            </a:r>
          </a:p>
          <a:p>
            <a:pPr marL="342900" lvl="0" indent="-342900">
              <a:lnSpc>
                <a:spcPct val="100000"/>
              </a:lnSpc>
              <a:buClr>
                <a:srgbClr val="EE7123"/>
              </a:buClr>
              <a:buFont typeface="Arial" panose="020B0604020202020204" pitchFamily="34" charset="0"/>
              <a:buChar char="•"/>
            </a:pPr>
            <a:r>
              <a:rPr lang="en-IE" dirty="0"/>
              <a:t>Lack of Support or Unreliable Support</a:t>
            </a:r>
          </a:p>
          <a:p>
            <a:pPr marL="342900" lvl="0" indent="-342900">
              <a:lnSpc>
                <a:spcPct val="100000"/>
              </a:lnSpc>
              <a:buClr>
                <a:srgbClr val="EE7123"/>
              </a:buClr>
              <a:buFont typeface="Arial" panose="020B0604020202020204" pitchFamily="34" charset="0"/>
              <a:buChar char="•"/>
            </a:pPr>
            <a:r>
              <a:rPr lang="en-IE" dirty="0"/>
              <a:t>Mindset and belief – not sure you can do it  and finally and  very importantly</a:t>
            </a:r>
          </a:p>
          <a:p>
            <a:pPr marL="342900" lvl="0" indent="-342900">
              <a:lnSpc>
                <a:spcPct val="100000"/>
              </a:lnSpc>
              <a:buClr>
                <a:srgbClr val="EE7123"/>
              </a:buClr>
              <a:buFont typeface="Arial" panose="020B0604020202020204" pitchFamily="34" charset="0"/>
              <a:buChar char="•"/>
            </a:pPr>
            <a:r>
              <a:rPr lang="en-IE" dirty="0"/>
              <a:t>Poor self-care</a:t>
            </a:r>
          </a:p>
        </p:txBody>
      </p:sp>
    </p:spTree>
    <p:extLst>
      <p:ext uri="{BB962C8B-B14F-4D97-AF65-F5344CB8AC3E}">
        <p14:creationId xmlns:p14="http://schemas.microsoft.com/office/powerpoint/2010/main" val="5352404"/>
      </p:ext>
    </p:extLst>
  </p:cSld>
  <p:clrMapOvr>
    <a:masterClrMapping/>
  </p:clrMapOvr>
  <mc:AlternateContent xmlns:mc="http://schemas.openxmlformats.org/markup-compatibility/2006">
    <mc:Choice xmlns:p14="http://schemas.microsoft.com/office/powerpoint/2010/main" Requires="p14">
      <p:transition spd="slow" p14:dur="2000" advTm="16389"/>
    </mc:Choice>
    <mc:Fallback>
      <p:transition spd="slow" advTm="16389"/>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C501B-F06F-524E-9F2A-9737008C827E}"/>
              </a:ext>
            </a:extLst>
          </p:cNvPr>
          <p:cNvSpPr>
            <a:spLocks noGrp="1"/>
          </p:cNvSpPr>
          <p:nvPr>
            <p:ph type="body" sz="quarter" idx="13"/>
          </p:nvPr>
        </p:nvSpPr>
        <p:spPr/>
        <p:txBody>
          <a:bodyPr/>
          <a:lstStyle/>
          <a:p>
            <a:r>
              <a:rPr lang="en-US" dirty="0">
                <a:latin typeface="+mj-lt"/>
              </a:rPr>
              <a:t>TIMING IS EVERYTHING IN BUSINESS</a:t>
            </a:r>
          </a:p>
        </p:txBody>
      </p:sp>
      <p:sp>
        <p:nvSpPr>
          <p:cNvPr id="3" name="Text Placeholder 2">
            <a:extLst>
              <a:ext uri="{FF2B5EF4-FFF2-40B4-BE49-F238E27FC236}">
                <a16:creationId xmlns:a16="http://schemas.microsoft.com/office/drawing/2014/main" id="{7A73345D-80E9-2640-B26F-AD0658DBDC02}"/>
              </a:ext>
            </a:extLst>
          </p:cNvPr>
          <p:cNvSpPr>
            <a:spLocks noGrp="1"/>
          </p:cNvSpPr>
          <p:nvPr>
            <p:ph type="body" sz="quarter" idx="14"/>
          </p:nvPr>
        </p:nvSpPr>
        <p:spPr>
          <a:xfrm>
            <a:off x="3951832" y="2022855"/>
            <a:ext cx="7827389" cy="3975101"/>
          </a:xfrm>
        </p:spPr>
        <p:txBody>
          <a:bodyPr/>
          <a:lstStyle/>
          <a:p>
            <a:pPr algn="just">
              <a:lnSpc>
                <a:spcPct val="100000"/>
              </a:lnSpc>
            </a:pPr>
            <a:r>
              <a:rPr lang="en-US" dirty="0"/>
              <a:t>You are at an exciting juncture in your business.  You have survived the early days and the specific business issues of building sales from zero, </a:t>
            </a:r>
            <a:r>
              <a:rPr lang="en-IE" dirty="0"/>
              <a:t>establishing your brand, </a:t>
            </a:r>
            <a:r>
              <a:rPr lang="en-US" dirty="0"/>
              <a:t>setting up operations, </a:t>
            </a:r>
            <a:r>
              <a:rPr lang="en-IE" dirty="0"/>
              <a:t>building relationships, </a:t>
            </a:r>
            <a:r>
              <a:rPr lang="en-US" dirty="0"/>
              <a:t>stabilizing cash flow.  </a:t>
            </a:r>
          </a:p>
          <a:p>
            <a:pPr algn="just">
              <a:lnSpc>
                <a:spcPct val="100000"/>
              </a:lnSpc>
            </a:pPr>
            <a:endParaRPr lang="en-US" dirty="0"/>
          </a:p>
          <a:p>
            <a:pPr algn="just">
              <a:lnSpc>
                <a:spcPct val="100000"/>
              </a:lnSpc>
            </a:pPr>
            <a:r>
              <a:rPr lang="en-IE" dirty="0"/>
              <a:t>Finally, your venture has transitioned from struggling start-up to a more settled business </a:t>
            </a:r>
            <a:r>
              <a:rPr lang="en-US" dirty="0"/>
              <a:t>and you are now beginning to focus on growing your business to the next level.   Again, the Ambition to Employ Self-Assessment Tool will have helped you work through </a:t>
            </a:r>
            <a:r>
              <a:rPr lang="en-IE" dirty="0"/>
              <a:t>how to know you’re ready for your first employee</a:t>
            </a:r>
            <a:endParaRPr lang="en-US" dirty="0"/>
          </a:p>
        </p:txBody>
      </p:sp>
      <p:pic>
        <p:nvPicPr>
          <p:cNvPr id="11" name="Picture 10" descr="A close up of a sign&#10;&#10;Description automatically generated">
            <a:extLst>
              <a:ext uri="{FF2B5EF4-FFF2-40B4-BE49-F238E27FC236}">
                <a16:creationId xmlns:a16="http://schemas.microsoft.com/office/drawing/2014/main" id="{6D9178C4-516B-44E4-A8E3-D5CE66078D73}"/>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19742" y="3983932"/>
            <a:ext cx="3832089" cy="2874067"/>
          </a:xfrm>
          <a:prstGeom prst="rect">
            <a:avLst/>
          </a:prstGeom>
        </p:spPr>
      </p:pic>
      <p:sp>
        <p:nvSpPr>
          <p:cNvPr id="12" name="TextBox 11">
            <a:extLst>
              <a:ext uri="{FF2B5EF4-FFF2-40B4-BE49-F238E27FC236}">
                <a16:creationId xmlns:a16="http://schemas.microsoft.com/office/drawing/2014/main" id="{92B43B15-D38F-40F5-B4AF-1E477AAB8587}"/>
              </a:ext>
            </a:extLst>
          </p:cNvPr>
          <p:cNvSpPr txBox="1"/>
          <p:nvPr/>
        </p:nvSpPr>
        <p:spPr>
          <a:xfrm>
            <a:off x="1002620" y="7002728"/>
            <a:ext cx="2949211" cy="369332"/>
          </a:xfrm>
          <a:prstGeom prst="rect">
            <a:avLst/>
          </a:prstGeom>
          <a:noFill/>
        </p:spPr>
        <p:txBody>
          <a:bodyPr wrap="square" rtlCol="0">
            <a:spAutoFit/>
          </a:bodyPr>
          <a:lstStyle/>
          <a:p>
            <a:r>
              <a:rPr lang="en-IE" sz="900">
                <a:hlinkClick r:id="rId3" tooltip="http://technofaq.org/posts/2017/03/why-social-media-for-the-growth-and-success-of-your-business/"/>
              </a:rPr>
              <a:t>This Photo</a:t>
            </a:r>
            <a:r>
              <a:rPr lang="en-IE" sz="900"/>
              <a:t> by Unknown Author is licensed under </a:t>
            </a:r>
            <a:r>
              <a:rPr lang="en-IE" sz="900">
                <a:hlinkClick r:id="rId4" tooltip="https://creativecommons.org/licenses/by-nc-sa/3.0/"/>
              </a:rPr>
              <a:t>CC BY-SA-NC</a:t>
            </a:r>
            <a:endParaRPr lang="en-IE" sz="900"/>
          </a:p>
        </p:txBody>
      </p:sp>
    </p:spTree>
    <p:extLst>
      <p:ext uri="{BB962C8B-B14F-4D97-AF65-F5344CB8AC3E}">
        <p14:creationId xmlns:p14="http://schemas.microsoft.com/office/powerpoint/2010/main" val="1447518980"/>
      </p:ext>
    </p:extLst>
  </p:cSld>
  <p:clrMapOvr>
    <a:masterClrMapping/>
  </p:clrMapOvr>
  <mc:AlternateContent xmlns:mc="http://schemas.openxmlformats.org/markup-compatibility/2006">
    <mc:Choice xmlns:p14="http://schemas.microsoft.com/office/powerpoint/2010/main" Requires="p14">
      <p:transition spd="slow" p14:dur="2000" advTm="23416"/>
    </mc:Choice>
    <mc:Fallback>
      <p:transition spd="slow" advTm="23416"/>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506187" y="841888"/>
            <a:ext cx="7407087" cy="890826"/>
          </a:xfrm>
        </p:spPr>
        <p:txBody>
          <a:bodyPr>
            <a:normAutofit fontScale="92500" lnSpcReduction="20000"/>
          </a:bodyPr>
          <a:lstStyle/>
          <a:p>
            <a:r>
              <a:rPr lang="en-US" dirty="0"/>
              <a:t>TIMING IS EVERYTHING IN BUSINESS - </a:t>
            </a:r>
            <a:r>
              <a:rPr lang="en-IE" dirty="0"/>
              <a:t>Let’s look some </a:t>
            </a:r>
            <a:r>
              <a:rPr lang="en-IE" b="1" dirty="0">
                <a:solidFill>
                  <a:srgbClr val="EE7123"/>
                </a:solidFill>
              </a:rPr>
              <a:t>SIGNS:-</a:t>
            </a:r>
            <a:endParaRPr lang="en-IE" dirty="0">
              <a:solidFill>
                <a:srgbClr val="EE7123"/>
              </a:solidFill>
            </a:endParaRPr>
          </a:p>
          <a:p>
            <a:endParaRPr lang="en-US" dirty="0"/>
          </a:p>
        </p:txBody>
      </p:sp>
      <p:sp>
        <p:nvSpPr>
          <p:cNvPr id="5" name="Text Placeholder 4"/>
          <p:cNvSpPr>
            <a:spLocks noGrp="1"/>
          </p:cNvSpPr>
          <p:nvPr>
            <p:ph type="body" sz="quarter" idx="14"/>
          </p:nvPr>
        </p:nvSpPr>
        <p:spPr>
          <a:xfrm>
            <a:off x="506187" y="2041012"/>
            <a:ext cx="8561613" cy="3975101"/>
          </a:xfrm>
        </p:spPr>
        <p:txBody>
          <a:bodyPr/>
          <a:lstStyle/>
          <a:p>
            <a:pPr marL="342900" lvl="0" indent="-342900">
              <a:buClr>
                <a:srgbClr val="EE7123"/>
              </a:buClr>
              <a:buFont typeface="Arial" panose="020B0604020202020204" pitchFamily="34" charset="0"/>
              <a:buChar char="•"/>
            </a:pPr>
            <a:r>
              <a:rPr lang="en-IE" dirty="0"/>
              <a:t>You’ve been turning down work </a:t>
            </a:r>
          </a:p>
          <a:p>
            <a:pPr marL="342900" lvl="0" indent="-342900">
              <a:buClr>
                <a:srgbClr val="EE7123"/>
              </a:buClr>
              <a:buFont typeface="Arial" panose="020B0604020202020204" pitchFamily="34" charset="0"/>
              <a:buChar char="•"/>
            </a:pPr>
            <a:r>
              <a:rPr lang="en-IE" dirty="0"/>
              <a:t>A new revenue stream has become apparent or started and you can’t deal with it yourself</a:t>
            </a:r>
          </a:p>
          <a:p>
            <a:pPr marL="342900" lvl="0" indent="-342900">
              <a:buClr>
                <a:srgbClr val="EE7123"/>
              </a:buClr>
              <a:buFont typeface="Arial" panose="020B0604020202020204" pitchFamily="34" charset="0"/>
              <a:buChar char="•"/>
            </a:pPr>
            <a:r>
              <a:rPr lang="en-IE" dirty="0"/>
              <a:t>You have a task that needs a specific skill set; such as your accounts</a:t>
            </a:r>
          </a:p>
          <a:p>
            <a:pPr marL="342900" lvl="0" indent="-342900">
              <a:buClr>
                <a:srgbClr val="EE7123"/>
              </a:buClr>
              <a:buFont typeface="Arial" panose="020B0604020202020204" pitchFamily="34" charset="0"/>
              <a:buChar char="•"/>
            </a:pPr>
            <a:r>
              <a:rPr lang="en-IE" dirty="0"/>
              <a:t>Your workload has increased to a point where you need an extra pair of hands – you know you could increase sales if you had an extra resource.</a:t>
            </a:r>
          </a:p>
          <a:p>
            <a:pPr marL="342900" lvl="0" indent="-342900">
              <a:buClr>
                <a:srgbClr val="EE7123"/>
              </a:buClr>
              <a:buFont typeface="Arial" panose="020B0604020202020204" pitchFamily="34" charset="0"/>
              <a:buChar char="•"/>
            </a:pPr>
            <a:r>
              <a:rPr lang="en-US" dirty="0"/>
              <a:t>You have less time to spend on the strategic planning of your business and have a frustrating sense of being bogged down by all the rest.</a:t>
            </a:r>
            <a:endParaRPr lang="en-IE" dirty="0"/>
          </a:p>
          <a:p>
            <a:endParaRPr lang="en-US" dirty="0"/>
          </a:p>
        </p:txBody>
      </p:sp>
      <p:pic>
        <p:nvPicPr>
          <p:cNvPr id="6" name="Picture 5" descr="A picture containing toy, doll&#10;&#10;Description automatically generated">
            <a:extLst>
              <a:ext uri="{FF2B5EF4-FFF2-40B4-BE49-F238E27FC236}">
                <a16:creationId xmlns:a16="http://schemas.microsoft.com/office/drawing/2014/main" id="{2ABD6694-3F8C-466C-89A3-EA14EDD5B418}"/>
              </a:ext>
            </a:extLst>
          </p:cNvPr>
          <p:cNvPicPr>
            <a:picLocks noChangeAspect="1"/>
          </p:cNvPicPr>
          <p:nvPr/>
        </p:nvPicPr>
        <p:blipFill>
          <a:blip r:embed="rId2" cstate="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932257" y="3704896"/>
            <a:ext cx="3427287" cy="3153104"/>
          </a:xfrm>
          <a:prstGeom prst="rect">
            <a:avLst/>
          </a:prstGeom>
        </p:spPr>
      </p:pic>
    </p:spTree>
    <p:extLst>
      <p:ext uri="{BB962C8B-B14F-4D97-AF65-F5344CB8AC3E}">
        <p14:creationId xmlns:p14="http://schemas.microsoft.com/office/powerpoint/2010/main" val="1093946647"/>
      </p:ext>
    </p:extLst>
  </p:cSld>
  <p:clrMapOvr>
    <a:masterClrMapping/>
  </p:clrMapOvr>
  <mc:AlternateContent xmlns:mc="http://schemas.openxmlformats.org/markup-compatibility/2006">
    <mc:Choice xmlns:p14="http://schemas.microsoft.com/office/powerpoint/2010/main" Requires="p14">
      <p:transition spd="slow" p14:dur="2000" advTm="21319"/>
    </mc:Choice>
    <mc:Fallback>
      <p:transition spd="slow" advTm="21319"/>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22"/>
          </p:nvPr>
        </p:nvSpPr>
        <p:spPr>
          <a:xfrm>
            <a:off x="1384609" y="2263698"/>
            <a:ext cx="9422781" cy="3635297"/>
          </a:xfrm>
        </p:spPr>
        <p:txBody>
          <a:bodyPr/>
          <a:lstStyle/>
          <a:p>
            <a:r>
              <a:rPr lang="en-IE" sz="2400" dirty="0"/>
              <a:t>“I knew it was time to hire my first employee when I was working over 40 hours a week on client projects, hours that did not include administration and finances, sales and the other aspects of running a business. I realized that in order to grow my business I absolutely had to hire an employee and offload some of my tasks and responsibilities.” </a:t>
            </a:r>
          </a:p>
          <a:p>
            <a:endParaRPr lang="en-IE" sz="2400" dirty="0"/>
          </a:p>
          <a:p>
            <a:r>
              <a:rPr lang="en-IE" sz="2400" b="1" dirty="0">
                <a:solidFill>
                  <a:srgbClr val="2E95D2"/>
                </a:solidFill>
              </a:rPr>
              <a:t>Maria, Marketing Consultant, Ireland</a:t>
            </a:r>
          </a:p>
        </p:txBody>
      </p:sp>
      <p:sp>
        <p:nvSpPr>
          <p:cNvPr id="2" name="Text Placeholder 1"/>
          <p:cNvSpPr>
            <a:spLocks noGrp="1"/>
          </p:cNvSpPr>
          <p:nvPr>
            <p:ph type="body" sz="quarter" idx="14"/>
          </p:nvPr>
        </p:nvSpPr>
        <p:spPr>
          <a:xfrm>
            <a:off x="5703336" y="852823"/>
            <a:ext cx="785328" cy="964819"/>
          </a:xfrm>
        </p:spPr>
        <p:txBody>
          <a:bodyPr>
            <a:normAutofit fontScale="77500" lnSpcReduction="20000"/>
          </a:bodyPr>
          <a:lstStyle/>
          <a:p>
            <a:r>
              <a:rPr lang="en-US" dirty="0"/>
              <a:t>”</a:t>
            </a:r>
          </a:p>
        </p:txBody>
      </p:sp>
      <p:grpSp>
        <p:nvGrpSpPr>
          <p:cNvPr id="30" name="Google Shape;612;p39"/>
          <p:cNvGrpSpPr/>
          <p:nvPr/>
        </p:nvGrpSpPr>
        <p:grpSpPr>
          <a:xfrm>
            <a:off x="146926" y="933866"/>
            <a:ext cx="481919" cy="492019"/>
            <a:chOff x="3951850" y="2985350"/>
            <a:chExt cx="407950" cy="416500"/>
          </a:xfrm>
        </p:grpSpPr>
        <p:sp>
          <p:nvSpPr>
            <p:cNvPr id="31" name="Google Shape;613;p39"/>
            <p:cNvSpPr/>
            <p:nvPr/>
          </p:nvSpPr>
          <p:spPr>
            <a:xfrm>
              <a:off x="3951850" y="2985350"/>
              <a:ext cx="314800" cy="314825"/>
            </a:xfrm>
            <a:custGeom>
              <a:avLst/>
              <a:gdLst/>
              <a:ahLst/>
              <a:cxnLst/>
              <a:rect l="l" t="t" r="r" b="b"/>
              <a:pathLst>
                <a:path w="12592" h="12593" fill="none" extrusionOk="0">
                  <a:moveTo>
                    <a:pt x="6284" y="1"/>
                  </a:moveTo>
                  <a:lnTo>
                    <a:pt x="6284" y="1"/>
                  </a:lnTo>
                  <a:lnTo>
                    <a:pt x="5967" y="25"/>
                  </a:lnTo>
                  <a:lnTo>
                    <a:pt x="5651" y="49"/>
                  </a:lnTo>
                  <a:lnTo>
                    <a:pt x="5334" y="74"/>
                  </a:lnTo>
                  <a:lnTo>
                    <a:pt x="5017" y="147"/>
                  </a:lnTo>
                  <a:lnTo>
                    <a:pt x="4725" y="220"/>
                  </a:lnTo>
                  <a:lnTo>
                    <a:pt x="4433" y="293"/>
                  </a:lnTo>
                  <a:lnTo>
                    <a:pt x="4141" y="390"/>
                  </a:lnTo>
                  <a:lnTo>
                    <a:pt x="3848" y="512"/>
                  </a:lnTo>
                  <a:lnTo>
                    <a:pt x="3556" y="634"/>
                  </a:lnTo>
                  <a:lnTo>
                    <a:pt x="3288" y="780"/>
                  </a:lnTo>
                  <a:lnTo>
                    <a:pt x="3020" y="926"/>
                  </a:lnTo>
                  <a:lnTo>
                    <a:pt x="2777" y="1072"/>
                  </a:lnTo>
                  <a:lnTo>
                    <a:pt x="2290" y="1437"/>
                  </a:lnTo>
                  <a:lnTo>
                    <a:pt x="1851" y="1852"/>
                  </a:lnTo>
                  <a:lnTo>
                    <a:pt x="1437" y="2290"/>
                  </a:lnTo>
                  <a:lnTo>
                    <a:pt x="1072" y="2777"/>
                  </a:lnTo>
                  <a:lnTo>
                    <a:pt x="901" y="3045"/>
                  </a:lnTo>
                  <a:lnTo>
                    <a:pt x="755" y="3313"/>
                  </a:lnTo>
                  <a:lnTo>
                    <a:pt x="609" y="3581"/>
                  </a:lnTo>
                  <a:lnTo>
                    <a:pt x="487" y="3849"/>
                  </a:lnTo>
                  <a:lnTo>
                    <a:pt x="390" y="4141"/>
                  </a:lnTo>
                  <a:lnTo>
                    <a:pt x="292" y="4433"/>
                  </a:lnTo>
                  <a:lnTo>
                    <a:pt x="195" y="4725"/>
                  </a:lnTo>
                  <a:lnTo>
                    <a:pt x="122" y="5042"/>
                  </a:lnTo>
                  <a:lnTo>
                    <a:pt x="73" y="5334"/>
                  </a:lnTo>
                  <a:lnTo>
                    <a:pt x="25" y="5651"/>
                  </a:lnTo>
                  <a:lnTo>
                    <a:pt x="0" y="5968"/>
                  </a:lnTo>
                  <a:lnTo>
                    <a:pt x="0" y="6308"/>
                  </a:lnTo>
                  <a:lnTo>
                    <a:pt x="0" y="6308"/>
                  </a:lnTo>
                  <a:lnTo>
                    <a:pt x="0" y="6625"/>
                  </a:lnTo>
                  <a:lnTo>
                    <a:pt x="25" y="6942"/>
                  </a:lnTo>
                  <a:lnTo>
                    <a:pt x="73" y="7258"/>
                  </a:lnTo>
                  <a:lnTo>
                    <a:pt x="122" y="7575"/>
                  </a:lnTo>
                  <a:lnTo>
                    <a:pt x="195" y="7867"/>
                  </a:lnTo>
                  <a:lnTo>
                    <a:pt x="292" y="8184"/>
                  </a:lnTo>
                  <a:lnTo>
                    <a:pt x="390" y="8476"/>
                  </a:lnTo>
                  <a:lnTo>
                    <a:pt x="487" y="8744"/>
                  </a:lnTo>
                  <a:lnTo>
                    <a:pt x="609" y="9036"/>
                  </a:lnTo>
                  <a:lnTo>
                    <a:pt x="755" y="9304"/>
                  </a:lnTo>
                  <a:lnTo>
                    <a:pt x="901" y="9572"/>
                  </a:lnTo>
                  <a:lnTo>
                    <a:pt x="1072" y="9816"/>
                  </a:lnTo>
                  <a:lnTo>
                    <a:pt x="1437" y="10303"/>
                  </a:lnTo>
                  <a:lnTo>
                    <a:pt x="1851" y="10741"/>
                  </a:lnTo>
                  <a:lnTo>
                    <a:pt x="2290" y="11155"/>
                  </a:lnTo>
                  <a:lnTo>
                    <a:pt x="2777" y="11520"/>
                  </a:lnTo>
                  <a:lnTo>
                    <a:pt x="3020" y="11691"/>
                  </a:lnTo>
                  <a:lnTo>
                    <a:pt x="3288" y="11837"/>
                  </a:lnTo>
                  <a:lnTo>
                    <a:pt x="3556" y="11983"/>
                  </a:lnTo>
                  <a:lnTo>
                    <a:pt x="3848" y="12105"/>
                  </a:lnTo>
                  <a:lnTo>
                    <a:pt x="4141" y="12202"/>
                  </a:lnTo>
                  <a:lnTo>
                    <a:pt x="4433" y="12300"/>
                  </a:lnTo>
                  <a:lnTo>
                    <a:pt x="4725" y="12397"/>
                  </a:lnTo>
                  <a:lnTo>
                    <a:pt x="5017" y="12470"/>
                  </a:lnTo>
                  <a:lnTo>
                    <a:pt x="5334" y="12519"/>
                  </a:lnTo>
                  <a:lnTo>
                    <a:pt x="5651" y="12568"/>
                  </a:lnTo>
                  <a:lnTo>
                    <a:pt x="5967" y="12592"/>
                  </a:lnTo>
                  <a:lnTo>
                    <a:pt x="6284" y="12592"/>
                  </a:lnTo>
                  <a:lnTo>
                    <a:pt x="6284" y="12592"/>
                  </a:lnTo>
                  <a:lnTo>
                    <a:pt x="6625" y="12592"/>
                  </a:lnTo>
                  <a:lnTo>
                    <a:pt x="6941" y="12568"/>
                  </a:lnTo>
                  <a:lnTo>
                    <a:pt x="7258" y="12519"/>
                  </a:lnTo>
                  <a:lnTo>
                    <a:pt x="7550" y="12470"/>
                  </a:lnTo>
                  <a:lnTo>
                    <a:pt x="7867" y="12397"/>
                  </a:lnTo>
                  <a:lnTo>
                    <a:pt x="8159" y="12300"/>
                  </a:lnTo>
                  <a:lnTo>
                    <a:pt x="8451" y="12202"/>
                  </a:lnTo>
                  <a:lnTo>
                    <a:pt x="8744" y="12105"/>
                  </a:lnTo>
                  <a:lnTo>
                    <a:pt x="9012" y="11983"/>
                  </a:lnTo>
                  <a:lnTo>
                    <a:pt x="9279" y="11837"/>
                  </a:lnTo>
                  <a:lnTo>
                    <a:pt x="9547" y="11691"/>
                  </a:lnTo>
                  <a:lnTo>
                    <a:pt x="9815" y="11520"/>
                  </a:lnTo>
                  <a:lnTo>
                    <a:pt x="10302" y="11155"/>
                  </a:lnTo>
                  <a:lnTo>
                    <a:pt x="10741" y="10741"/>
                  </a:lnTo>
                  <a:lnTo>
                    <a:pt x="11155" y="10303"/>
                  </a:lnTo>
                  <a:lnTo>
                    <a:pt x="11520" y="9816"/>
                  </a:lnTo>
                  <a:lnTo>
                    <a:pt x="11666" y="9572"/>
                  </a:lnTo>
                  <a:lnTo>
                    <a:pt x="11812" y="9304"/>
                  </a:lnTo>
                  <a:lnTo>
                    <a:pt x="11958" y="9036"/>
                  </a:lnTo>
                  <a:lnTo>
                    <a:pt x="12080" y="8744"/>
                  </a:lnTo>
                  <a:lnTo>
                    <a:pt x="12202" y="8476"/>
                  </a:lnTo>
                  <a:lnTo>
                    <a:pt x="12299" y="8184"/>
                  </a:lnTo>
                  <a:lnTo>
                    <a:pt x="12397" y="7867"/>
                  </a:lnTo>
                  <a:lnTo>
                    <a:pt x="12446" y="7575"/>
                  </a:lnTo>
                  <a:lnTo>
                    <a:pt x="12519" y="7258"/>
                  </a:lnTo>
                  <a:lnTo>
                    <a:pt x="12543" y="6942"/>
                  </a:lnTo>
                  <a:lnTo>
                    <a:pt x="12567" y="6625"/>
                  </a:lnTo>
                  <a:lnTo>
                    <a:pt x="12592" y="6308"/>
                  </a:lnTo>
                  <a:lnTo>
                    <a:pt x="12592" y="6308"/>
                  </a:lnTo>
                  <a:lnTo>
                    <a:pt x="12567" y="5968"/>
                  </a:lnTo>
                  <a:lnTo>
                    <a:pt x="12543" y="5651"/>
                  </a:lnTo>
                  <a:lnTo>
                    <a:pt x="12519" y="5334"/>
                  </a:lnTo>
                  <a:lnTo>
                    <a:pt x="12446" y="5042"/>
                  </a:lnTo>
                  <a:lnTo>
                    <a:pt x="12397" y="4725"/>
                  </a:lnTo>
                  <a:lnTo>
                    <a:pt x="12299" y="4433"/>
                  </a:lnTo>
                  <a:lnTo>
                    <a:pt x="12202" y="4141"/>
                  </a:lnTo>
                  <a:lnTo>
                    <a:pt x="12080" y="3849"/>
                  </a:lnTo>
                  <a:lnTo>
                    <a:pt x="11958" y="3581"/>
                  </a:lnTo>
                  <a:lnTo>
                    <a:pt x="11812" y="3313"/>
                  </a:lnTo>
                  <a:lnTo>
                    <a:pt x="11666" y="3045"/>
                  </a:lnTo>
                  <a:lnTo>
                    <a:pt x="11520" y="2777"/>
                  </a:lnTo>
                  <a:lnTo>
                    <a:pt x="11155" y="2290"/>
                  </a:lnTo>
                  <a:lnTo>
                    <a:pt x="10741" y="1852"/>
                  </a:lnTo>
                  <a:lnTo>
                    <a:pt x="10302" y="1437"/>
                  </a:lnTo>
                  <a:lnTo>
                    <a:pt x="9815" y="1072"/>
                  </a:lnTo>
                  <a:lnTo>
                    <a:pt x="9547" y="926"/>
                  </a:lnTo>
                  <a:lnTo>
                    <a:pt x="9279" y="780"/>
                  </a:lnTo>
                  <a:lnTo>
                    <a:pt x="9012" y="634"/>
                  </a:lnTo>
                  <a:lnTo>
                    <a:pt x="8744" y="512"/>
                  </a:lnTo>
                  <a:lnTo>
                    <a:pt x="8451" y="390"/>
                  </a:lnTo>
                  <a:lnTo>
                    <a:pt x="8159" y="293"/>
                  </a:lnTo>
                  <a:lnTo>
                    <a:pt x="7867" y="220"/>
                  </a:lnTo>
                  <a:lnTo>
                    <a:pt x="7550" y="147"/>
                  </a:lnTo>
                  <a:lnTo>
                    <a:pt x="7258" y="74"/>
                  </a:lnTo>
                  <a:lnTo>
                    <a:pt x="6941" y="49"/>
                  </a:lnTo>
                  <a:lnTo>
                    <a:pt x="6625" y="25"/>
                  </a:lnTo>
                  <a:lnTo>
                    <a:pt x="6284" y="1"/>
                  </a:lnTo>
                  <a:lnTo>
                    <a:pt x="6284" y="1"/>
                  </a:lnTo>
                  <a:close/>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14;p39"/>
            <p:cNvSpPr/>
            <p:nvPr/>
          </p:nvSpPr>
          <p:spPr>
            <a:xfrm>
              <a:off x="3988375" y="3021875"/>
              <a:ext cx="241750" cy="241750"/>
            </a:xfrm>
            <a:custGeom>
              <a:avLst/>
              <a:gdLst/>
              <a:ahLst/>
              <a:cxnLst/>
              <a:rect l="l" t="t" r="r" b="b"/>
              <a:pathLst>
                <a:path w="9670" h="9670" fill="none" extrusionOk="0">
                  <a:moveTo>
                    <a:pt x="4823" y="1"/>
                  </a:moveTo>
                  <a:lnTo>
                    <a:pt x="4823" y="1"/>
                  </a:lnTo>
                  <a:lnTo>
                    <a:pt x="4336" y="25"/>
                  </a:lnTo>
                  <a:lnTo>
                    <a:pt x="3849" y="98"/>
                  </a:lnTo>
                  <a:lnTo>
                    <a:pt x="3386" y="220"/>
                  </a:lnTo>
                  <a:lnTo>
                    <a:pt x="2947" y="391"/>
                  </a:lnTo>
                  <a:lnTo>
                    <a:pt x="2533" y="585"/>
                  </a:lnTo>
                  <a:lnTo>
                    <a:pt x="2144" y="829"/>
                  </a:lnTo>
                  <a:lnTo>
                    <a:pt x="1754" y="1121"/>
                  </a:lnTo>
                  <a:lnTo>
                    <a:pt x="1413" y="1438"/>
                  </a:lnTo>
                  <a:lnTo>
                    <a:pt x="1096" y="1779"/>
                  </a:lnTo>
                  <a:lnTo>
                    <a:pt x="829" y="2144"/>
                  </a:lnTo>
                  <a:lnTo>
                    <a:pt x="585" y="2534"/>
                  </a:lnTo>
                  <a:lnTo>
                    <a:pt x="390" y="2972"/>
                  </a:lnTo>
                  <a:lnTo>
                    <a:pt x="220" y="3411"/>
                  </a:lnTo>
                  <a:lnTo>
                    <a:pt x="98" y="3873"/>
                  </a:lnTo>
                  <a:lnTo>
                    <a:pt x="25" y="4336"/>
                  </a:lnTo>
                  <a:lnTo>
                    <a:pt x="1" y="4847"/>
                  </a:lnTo>
                  <a:lnTo>
                    <a:pt x="1" y="4847"/>
                  </a:lnTo>
                  <a:lnTo>
                    <a:pt x="25" y="5335"/>
                  </a:lnTo>
                  <a:lnTo>
                    <a:pt x="98" y="5822"/>
                  </a:lnTo>
                  <a:lnTo>
                    <a:pt x="220" y="6284"/>
                  </a:lnTo>
                  <a:lnTo>
                    <a:pt x="390" y="6723"/>
                  </a:lnTo>
                  <a:lnTo>
                    <a:pt x="585" y="7137"/>
                  </a:lnTo>
                  <a:lnTo>
                    <a:pt x="829" y="7527"/>
                  </a:lnTo>
                  <a:lnTo>
                    <a:pt x="1096" y="7916"/>
                  </a:lnTo>
                  <a:lnTo>
                    <a:pt x="1413" y="8257"/>
                  </a:lnTo>
                  <a:lnTo>
                    <a:pt x="1754" y="8574"/>
                  </a:lnTo>
                  <a:lnTo>
                    <a:pt x="2144" y="8842"/>
                  </a:lnTo>
                  <a:lnTo>
                    <a:pt x="2533" y="9085"/>
                  </a:lnTo>
                  <a:lnTo>
                    <a:pt x="2947" y="9280"/>
                  </a:lnTo>
                  <a:lnTo>
                    <a:pt x="3386" y="9451"/>
                  </a:lnTo>
                  <a:lnTo>
                    <a:pt x="3849" y="9572"/>
                  </a:lnTo>
                  <a:lnTo>
                    <a:pt x="4336" y="9645"/>
                  </a:lnTo>
                  <a:lnTo>
                    <a:pt x="4823" y="9670"/>
                  </a:lnTo>
                  <a:lnTo>
                    <a:pt x="4823" y="9670"/>
                  </a:lnTo>
                  <a:lnTo>
                    <a:pt x="5334" y="9645"/>
                  </a:lnTo>
                  <a:lnTo>
                    <a:pt x="5797" y="9572"/>
                  </a:lnTo>
                  <a:lnTo>
                    <a:pt x="6260" y="9451"/>
                  </a:lnTo>
                  <a:lnTo>
                    <a:pt x="6698" y="9280"/>
                  </a:lnTo>
                  <a:lnTo>
                    <a:pt x="7136" y="9085"/>
                  </a:lnTo>
                  <a:lnTo>
                    <a:pt x="7526" y="8842"/>
                  </a:lnTo>
                  <a:lnTo>
                    <a:pt x="7892" y="8574"/>
                  </a:lnTo>
                  <a:lnTo>
                    <a:pt x="8232" y="8257"/>
                  </a:lnTo>
                  <a:lnTo>
                    <a:pt x="8549" y="7916"/>
                  </a:lnTo>
                  <a:lnTo>
                    <a:pt x="8841" y="7527"/>
                  </a:lnTo>
                  <a:lnTo>
                    <a:pt x="9085" y="7137"/>
                  </a:lnTo>
                  <a:lnTo>
                    <a:pt x="9280" y="6723"/>
                  </a:lnTo>
                  <a:lnTo>
                    <a:pt x="9450" y="6284"/>
                  </a:lnTo>
                  <a:lnTo>
                    <a:pt x="9572" y="5822"/>
                  </a:lnTo>
                  <a:lnTo>
                    <a:pt x="9645" y="5335"/>
                  </a:lnTo>
                  <a:lnTo>
                    <a:pt x="9669" y="4847"/>
                  </a:lnTo>
                  <a:lnTo>
                    <a:pt x="9669" y="4847"/>
                  </a:lnTo>
                  <a:lnTo>
                    <a:pt x="9645" y="4336"/>
                  </a:lnTo>
                  <a:lnTo>
                    <a:pt x="9572" y="3873"/>
                  </a:lnTo>
                  <a:lnTo>
                    <a:pt x="9450" y="3411"/>
                  </a:lnTo>
                  <a:lnTo>
                    <a:pt x="9280" y="2972"/>
                  </a:lnTo>
                  <a:lnTo>
                    <a:pt x="9085" y="2534"/>
                  </a:lnTo>
                  <a:lnTo>
                    <a:pt x="8841" y="2144"/>
                  </a:lnTo>
                  <a:lnTo>
                    <a:pt x="8549" y="1779"/>
                  </a:lnTo>
                  <a:lnTo>
                    <a:pt x="8232" y="1438"/>
                  </a:lnTo>
                  <a:lnTo>
                    <a:pt x="7892" y="1121"/>
                  </a:lnTo>
                  <a:lnTo>
                    <a:pt x="7526" y="829"/>
                  </a:lnTo>
                  <a:lnTo>
                    <a:pt x="7136" y="585"/>
                  </a:lnTo>
                  <a:lnTo>
                    <a:pt x="6698" y="391"/>
                  </a:lnTo>
                  <a:lnTo>
                    <a:pt x="6260" y="220"/>
                  </a:lnTo>
                  <a:lnTo>
                    <a:pt x="5797" y="98"/>
                  </a:lnTo>
                  <a:lnTo>
                    <a:pt x="5334" y="25"/>
                  </a:lnTo>
                  <a:lnTo>
                    <a:pt x="4823" y="1"/>
                  </a:lnTo>
                  <a:lnTo>
                    <a:pt x="482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15;p39"/>
            <p:cNvSpPr/>
            <p:nvPr/>
          </p:nvSpPr>
          <p:spPr>
            <a:xfrm>
              <a:off x="4024300" y="3058425"/>
              <a:ext cx="84650" cy="84650"/>
            </a:xfrm>
            <a:custGeom>
              <a:avLst/>
              <a:gdLst/>
              <a:ahLst/>
              <a:cxnLst/>
              <a:rect l="l" t="t" r="r" b="b"/>
              <a:pathLst>
                <a:path w="3386" h="3386" fill="none" extrusionOk="0">
                  <a:moveTo>
                    <a:pt x="0" y="3385"/>
                  </a:moveTo>
                  <a:lnTo>
                    <a:pt x="0" y="3385"/>
                  </a:lnTo>
                  <a:lnTo>
                    <a:pt x="25" y="3020"/>
                  </a:lnTo>
                  <a:lnTo>
                    <a:pt x="74" y="2704"/>
                  </a:lnTo>
                  <a:lnTo>
                    <a:pt x="147" y="2363"/>
                  </a:lnTo>
                  <a:lnTo>
                    <a:pt x="268" y="2070"/>
                  </a:lnTo>
                  <a:lnTo>
                    <a:pt x="414" y="1754"/>
                  </a:lnTo>
                  <a:lnTo>
                    <a:pt x="585" y="1486"/>
                  </a:lnTo>
                  <a:lnTo>
                    <a:pt x="780" y="1218"/>
                  </a:lnTo>
                  <a:lnTo>
                    <a:pt x="999" y="974"/>
                  </a:lnTo>
                  <a:lnTo>
                    <a:pt x="1243" y="755"/>
                  </a:lnTo>
                  <a:lnTo>
                    <a:pt x="1510" y="560"/>
                  </a:lnTo>
                  <a:lnTo>
                    <a:pt x="1778" y="390"/>
                  </a:lnTo>
                  <a:lnTo>
                    <a:pt x="2071" y="244"/>
                  </a:lnTo>
                  <a:lnTo>
                    <a:pt x="2387" y="146"/>
                  </a:lnTo>
                  <a:lnTo>
                    <a:pt x="2704" y="49"/>
                  </a:lnTo>
                  <a:lnTo>
                    <a:pt x="3045" y="0"/>
                  </a:lnTo>
                  <a:lnTo>
                    <a:pt x="3386"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16;p39"/>
            <p:cNvSpPr/>
            <p:nvPr/>
          </p:nvSpPr>
          <p:spPr>
            <a:xfrm>
              <a:off x="4205750" y="3248375"/>
              <a:ext cx="154050" cy="153475"/>
            </a:xfrm>
            <a:custGeom>
              <a:avLst/>
              <a:gdLst/>
              <a:ahLst/>
              <a:cxnLst/>
              <a:rect l="l" t="t" r="r" b="b"/>
              <a:pathLst>
                <a:path w="6162" h="6139" fill="none" extrusionOk="0">
                  <a:moveTo>
                    <a:pt x="0" y="1024"/>
                  </a:moveTo>
                  <a:lnTo>
                    <a:pt x="4969" y="5992"/>
                  </a:lnTo>
                  <a:lnTo>
                    <a:pt x="4969" y="5992"/>
                  </a:lnTo>
                  <a:lnTo>
                    <a:pt x="5042" y="6041"/>
                  </a:lnTo>
                  <a:lnTo>
                    <a:pt x="5115" y="6090"/>
                  </a:lnTo>
                  <a:lnTo>
                    <a:pt x="5212" y="6114"/>
                  </a:lnTo>
                  <a:lnTo>
                    <a:pt x="5310" y="6138"/>
                  </a:lnTo>
                  <a:lnTo>
                    <a:pt x="5407" y="6114"/>
                  </a:lnTo>
                  <a:lnTo>
                    <a:pt x="5480" y="6090"/>
                  </a:lnTo>
                  <a:lnTo>
                    <a:pt x="5577" y="6041"/>
                  </a:lnTo>
                  <a:lnTo>
                    <a:pt x="5651" y="5992"/>
                  </a:lnTo>
                  <a:lnTo>
                    <a:pt x="6016" y="5627"/>
                  </a:lnTo>
                  <a:lnTo>
                    <a:pt x="6016" y="5627"/>
                  </a:lnTo>
                  <a:lnTo>
                    <a:pt x="6089" y="5554"/>
                  </a:lnTo>
                  <a:lnTo>
                    <a:pt x="6138" y="5456"/>
                  </a:lnTo>
                  <a:lnTo>
                    <a:pt x="6162" y="5359"/>
                  </a:lnTo>
                  <a:lnTo>
                    <a:pt x="6162" y="5286"/>
                  </a:lnTo>
                  <a:lnTo>
                    <a:pt x="6162" y="5188"/>
                  </a:lnTo>
                  <a:lnTo>
                    <a:pt x="6138" y="5091"/>
                  </a:lnTo>
                  <a:lnTo>
                    <a:pt x="6089" y="5018"/>
                  </a:lnTo>
                  <a:lnTo>
                    <a:pt x="6016" y="4921"/>
                  </a:lnTo>
                  <a:lnTo>
                    <a:pt x="1072"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538836530"/>
      </p:ext>
    </p:extLst>
  </p:cSld>
  <p:clrMapOvr>
    <a:masterClrMapping/>
  </p:clrMapOvr>
  <mc:AlternateContent xmlns:mc="http://schemas.openxmlformats.org/markup-compatibility/2006">
    <mc:Choice xmlns:p14="http://schemas.microsoft.com/office/powerpoint/2010/main" Requires="p14">
      <p:transition spd="slow" p14:dur="2000" advTm="17935"/>
    </mc:Choice>
    <mc:Fallback>
      <p:transition spd="slow" advTm="17935"/>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TotalTime>
  <Words>2924</Words>
  <Application>Microsoft Office PowerPoint</Application>
  <PresentationFormat>Widescreen</PresentationFormat>
  <Paragraphs>184</Paragraphs>
  <Slides>40</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Arial</vt:lpstr>
      <vt:lpstr>Calibri</vt:lpstr>
      <vt:lpstr>Calibri Light</vt:lpstr>
      <vt:lpstr>MVWVBI+Helvetica</vt:lpstr>
      <vt:lpstr>Quattrocento Sans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Aine Hamill</cp:lastModifiedBy>
  <cp:revision>593</cp:revision>
  <dcterms:created xsi:type="dcterms:W3CDTF">2018-09-19T09:23:58Z</dcterms:created>
  <dcterms:modified xsi:type="dcterms:W3CDTF">2020-05-05T08:50:50Z</dcterms:modified>
</cp:coreProperties>
</file>